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58" r:id="rId1"/>
  </p:sldMasterIdLst>
  <p:notesMasterIdLst>
    <p:notesMasterId r:id="rId24"/>
  </p:notesMasterIdLst>
  <p:handoutMasterIdLst>
    <p:handoutMasterId r:id="rId25"/>
  </p:handoutMasterIdLst>
  <p:sldIdLst>
    <p:sldId id="329" r:id="rId2"/>
    <p:sldId id="372" r:id="rId3"/>
    <p:sldId id="359" r:id="rId4"/>
    <p:sldId id="379" r:id="rId5"/>
    <p:sldId id="361" r:id="rId6"/>
    <p:sldId id="380" r:id="rId7"/>
    <p:sldId id="335" r:id="rId8"/>
    <p:sldId id="381" r:id="rId9"/>
    <p:sldId id="366" r:id="rId10"/>
    <p:sldId id="376" r:id="rId11"/>
    <p:sldId id="378" r:id="rId12"/>
    <p:sldId id="370" r:id="rId13"/>
    <p:sldId id="386" r:id="rId14"/>
    <p:sldId id="382" r:id="rId15"/>
    <p:sldId id="384" r:id="rId16"/>
    <p:sldId id="385" r:id="rId17"/>
    <p:sldId id="377" r:id="rId18"/>
    <p:sldId id="375" r:id="rId19"/>
    <p:sldId id="373" r:id="rId20"/>
    <p:sldId id="365" r:id="rId21"/>
    <p:sldId id="371" r:id="rId22"/>
    <p:sldId id="374" r:id="rId23"/>
  </p:sldIdLst>
  <p:sldSz cx="9144000" cy="6858000" type="screen4x3"/>
  <p:notesSz cx="6934200" cy="9220200"/>
  <p:defaultTextStyle>
    <a:defPPr>
      <a:defRPr lang="en-US"/>
    </a:defPPr>
    <a:lvl1pPr algn="l" rtl="0" fontAlgn="base">
      <a:spcBef>
        <a:spcPct val="20000"/>
      </a:spcBef>
      <a:spcAft>
        <a:spcPct val="0"/>
      </a:spcAft>
      <a:buClr>
        <a:schemeClr val="hlink"/>
      </a:buClr>
      <a:buFont typeface="Wingdings" pitchFamily="2" charset="2"/>
      <a:buChar char="l"/>
      <a:defRPr sz="3200" kern="1200">
        <a:solidFill>
          <a:srgbClr val="000000"/>
        </a:solidFill>
        <a:effectLst>
          <a:outerShdw blurRad="38100" dist="38100" dir="2700000" algn="tl">
            <a:srgbClr val="000000">
              <a:alpha val="43137"/>
            </a:srgbClr>
          </a:outerShdw>
        </a:effectLst>
        <a:latin typeface="Arial" charset="0"/>
        <a:ea typeface="+mn-ea"/>
        <a:cs typeface="+mn-cs"/>
      </a:defRPr>
    </a:lvl1pPr>
    <a:lvl2pPr marL="457200" algn="l" rtl="0" fontAlgn="base">
      <a:spcBef>
        <a:spcPct val="20000"/>
      </a:spcBef>
      <a:spcAft>
        <a:spcPct val="0"/>
      </a:spcAft>
      <a:buClr>
        <a:schemeClr val="hlink"/>
      </a:buClr>
      <a:buFont typeface="Wingdings" pitchFamily="2" charset="2"/>
      <a:buChar char="l"/>
      <a:defRPr sz="3200" kern="1200">
        <a:solidFill>
          <a:srgbClr val="000000"/>
        </a:solidFill>
        <a:effectLst>
          <a:outerShdw blurRad="38100" dist="38100" dir="2700000" algn="tl">
            <a:srgbClr val="000000">
              <a:alpha val="43137"/>
            </a:srgbClr>
          </a:outerShdw>
        </a:effectLst>
        <a:latin typeface="Arial" charset="0"/>
        <a:ea typeface="+mn-ea"/>
        <a:cs typeface="+mn-cs"/>
      </a:defRPr>
    </a:lvl2pPr>
    <a:lvl3pPr marL="914400" algn="l" rtl="0" fontAlgn="base">
      <a:spcBef>
        <a:spcPct val="20000"/>
      </a:spcBef>
      <a:spcAft>
        <a:spcPct val="0"/>
      </a:spcAft>
      <a:buClr>
        <a:schemeClr val="hlink"/>
      </a:buClr>
      <a:buFont typeface="Wingdings" pitchFamily="2" charset="2"/>
      <a:buChar char="l"/>
      <a:defRPr sz="3200" kern="1200">
        <a:solidFill>
          <a:srgbClr val="000000"/>
        </a:solidFill>
        <a:effectLst>
          <a:outerShdw blurRad="38100" dist="38100" dir="2700000" algn="tl">
            <a:srgbClr val="000000">
              <a:alpha val="43137"/>
            </a:srgbClr>
          </a:outerShdw>
        </a:effectLst>
        <a:latin typeface="Arial" charset="0"/>
        <a:ea typeface="+mn-ea"/>
        <a:cs typeface="+mn-cs"/>
      </a:defRPr>
    </a:lvl3pPr>
    <a:lvl4pPr marL="1371600" algn="l" rtl="0" fontAlgn="base">
      <a:spcBef>
        <a:spcPct val="20000"/>
      </a:spcBef>
      <a:spcAft>
        <a:spcPct val="0"/>
      </a:spcAft>
      <a:buClr>
        <a:schemeClr val="hlink"/>
      </a:buClr>
      <a:buFont typeface="Wingdings" pitchFamily="2" charset="2"/>
      <a:buChar char="l"/>
      <a:defRPr sz="3200" kern="1200">
        <a:solidFill>
          <a:srgbClr val="000000"/>
        </a:solidFill>
        <a:effectLst>
          <a:outerShdw blurRad="38100" dist="38100" dir="2700000" algn="tl">
            <a:srgbClr val="000000">
              <a:alpha val="43137"/>
            </a:srgbClr>
          </a:outerShdw>
        </a:effectLst>
        <a:latin typeface="Arial" charset="0"/>
        <a:ea typeface="+mn-ea"/>
        <a:cs typeface="+mn-cs"/>
      </a:defRPr>
    </a:lvl4pPr>
    <a:lvl5pPr marL="1828800" algn="l" rtl="0" fontAlgn="base">
      <a:spcBef>
        <a:spcPct val="20000"/>
      </a:spcBef>
      <a:spcAft>
        <a:spcPct val="0"/>
      </a:spcAft>
      <a:buClr>
        <a:schemeClr val="hlink"/>
      </a:buClr>
      <a:buFont typeface="Wingdings" pitchFamily="2" charset="2"/>
      <a:buChar char="l"/>
      <a:defRPr sz="3200" kern="1200">
        <a:solidFill>
          <a:srgbClr val="000000"/>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3200" kern="1200">
        <a:solidFill>
          <a:srgbClr val="000000"/>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3200" kern="1200">
        <a:solidFill>
          <a:srgbClr val="000000"/>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3200" kern="1200">
        <a:solidFill>
          <a:srgbClr val="000000"/>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3200" kern="1200">
        <a:solidFill>
          <a:srgbClr val="000000"/>
        </a:solidFill>
        <a:effectLst>
          <a:outerShdw blurRad="38100" dist="38100" dir="2700000" algn="tl">
            <a:srgbClr val="000000">
              <a:alpha val="43137"/>
            </a:srgbClr>
          </a:outerShdw>
        </a:effectLst>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C0C0C0"/>
    <a:srgbClr val="FF6600"/>
    <a:srgbClr val="4D4D4D"/>
    <a:srgbClr val="FFFFFF"/>
    <a:srgbClr val="FFFF66"/>
    <a:srgbClr val="FFFFCC"/>
    <a:srgbClr val="0099CC"/>
    <a:srgbClr val="9900CC"/>
  </p:clrMru>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866" autoAdjust="0"/>
    <p:restoredTop sz="79942" autoAdjust="0"/>
  </p:normalViewPr>
  <p:slideViewPr>
    <p:cSldViewPr>
      <p:cViewPr varScale="1">
        <p:scale>
          <a:sx n="86" d="100"/>
          <a:sy n="86" d="100"/>
        </p:scale>
        <p:origin x="-96" y="-2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550" y="-102"/>
      </p:cViewPr>
      <p:guideLst>
        <p:guide orient="horz" pos="2904"/>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1"/>
            <a:ext cx="3005138" cy="461963"/>
          </a:xfrm>
          <a:prstGeom prst="rect">
            <a:avLst/>
          </a:prstGeom>
          <a:noFill/>
          <a:ln w="9525">
            <a:noFill/>
            <a:miter lim="800000"/>
            <a:headEnd/>
            <a:tailEnd/>
          </a:ln>
          <a:effectLst/>
        </p:spPr>
        <p:txBody>
          <a:bodyPr vert="horz" wrap="square" lIns="91429" tIns="45714" rIns="91429" bIns="45714" numCol="1" anchor="t" anchorCtr="0" compatLnSpc="1">
            <a:prstTxWarp prst="textNoShape">
              <a:avLst/>
            </a:prstTxWarp>
          </a:bodyPr>
          <a:lstStyle>
            <a:lvl1pPr>
              <a:spcBef>
                <a:spcPct val="0"/>
              </a:spcBef>
              <a:buClrTx/>
              <a:buFontTx/>
              <a:buNone/>
              <a:defRPr sz="1200">
                <a:solidFill>
                  <a:schemeClr val="tx1"/>
                </a:solidFill>
                <a:effectLst/>
              </a:defRPr>
            </a:lvl1pPr>
          </a:lstStyle>
          <a:p>
            <a:endParaRPr lang="en-US"/>
          </a:p>
        </p:txBody>
      </p:sp>
      <p:sp>
        <p:nvSpPr>
          <p:cNvPr id="15363" name="Rectangle 3"/>
          <p:cNvSpPr>
            <a:spLocks noGrp="1" noChangeArrowheads="1"/>
          </p:cNvSpPr>
          <p:nvPr>
            <p:ph type="dt" sz="quarter" idx="1"/>
          </p:nvPr>
        </p:nvSpPr>
        <p:spPr bwMode="auto">
          <a:xfrm>
            <a:off x="3927476" y="1"/>
            <a:ext cx="3005138" cy="461963"/>
          </a:xfrm>
          <a:prstGeom prst="rect">
            <a:avLst/>
          </a:prstGeom>
          <a:noFill/>
          <a:ln w="9525">
            <a:noFill/>
            <a:miter lim="800000"/>
            <a:headEnd/>
            <a:tailEnd/>
          </a:ln>
          <a:effectLst/>
        </p:spPr>
        <p:txBody>
          <a:bodyPr vert="horz" wrap="square" lIns="91429" tIns="45714" rIns="91429" bIns="45714" numCol="1" anchor="t" anchorCtr="0" compatLnSpc="1">
            <a:prstTxWarp prst="textNoShape">
              <a:avLst/>
            </a:prstTxWarp>
          </a:bodyPr>
          <a:lstStyle>
            <a:lvl1pPr algn="r">
              <a:spcBef>
                <a:spcPct val="0"/>
              </a:spcBef>
              <a:buClrTx/>
              <a:buFontTx/>
              <a:buNone/>
              <a:defRPr sz="1200">
                <a:solidFill>
                  <a:schemeClr val="tx1"/>
                </a:solidFill>
                <a:effectLst/>
              </a:defRPr>
            </a:lvl1pPr>
          </a:lstStyle>
          <a:p>
            <a:endParaRPr lang="en-US"/>
          </a:p>
        </p:txBody>
      </p:sp>
      <p:sp>
        <p:nvSpPr>
          <p:cNvPr id="15364" name="Rectangle 4"/>
          <p:cNvSpPr>
            <a:spLocks noGrp="1" noChangeArrowheads="1"/>
          </p:cNvSpPr>
          <p:nvPr>
            <p:ph type="ftr" sz="quarter" idx="2"/>
          </p:nvPr>
        </p:nvSpPr>
        <p:spPr bwMode="auto">
          <a:xfrm>
            <a:off x="0" y="8756651"/>
            <a:ext cx="3005138" cy="461963"/>
          </a:xfrm>
          <a:prstGeom prst="rect">
            <a:avLst/>
          </a:prstGeom>
          <a:noFill/>
          <a:ln w="9525">
            <a:noFill/>
            <a:miter lim="800000"/>
            <a:headEnd/>
            <a:tailEnd/>
          </a:ln>
          <a:effectLst/>
        </p:spPr>
        <p:txBody>
          <a:bodyPr vert="horz" wrap="square" lIns="91429" tIns="45714" rIns="91429" bIns="45714" numCol="1" anchor="b" anchorCtr="0" compatLnSpc="1">
            <a:prstTxWarp prst="textNoShape">
              <a:avLst/>
            </a:prstTxWarp>
          </a:bodyPr>
          <a:lstStyle>
            <a:lvl1pPr>
              <a:spcBef>
                <a:spcPct val="0"/>
              </a:spcBef>
              <a:buClrTx/>
              <a:buFontTx/>
              <a:buNone/>
              <a:defRPr sz="1200">
                <a:solidFill>
                  <a:schemeClr val="tx1"/>
                </a:solidFill>
                <a:effectLst/>
              </a:defRPr>
            </a:lvl1pPr>
          </a:lstStyle>
          <a:p>
            <a:endParaRPr lang="en-US"/>
          </a:p>
        </p:txBody>
      </p:sp>
      <p:sp>
        <p:nvSpPr>
          <p:cNvPr id="15365" name="Rectangle 5"/>
          <p:cNvSpPr>
            <a:spLocks noGrp="1" noChangeArrowheads="1"/>
          </p:cNvSpPr>
          <p:nvPr>
            <p:ph type="sldNum" sz="quarter" idx="3"/>
          </p:nvPr>
        </p:nvSpPr>
        <p:spPr bwMode="auto">
          <a:xfrm>
            <a:off x="3927476" y="8756651"/>
            <a:ext cx="3005138" cy="461963"/>
          </a:xfrm>
          <a:prstGeom prst="rect">
            <a:avLst/>
          </a:prstGeom>
          <a:noFill/>
          <a:ln w="9525">
            <a:noFill/>
            <a:miter lim="800000"/>
            <a:headEnd/>
            <a:tailEnd/>
          </a:ln>
          <a:effectLst/>
        </p:spPr>
        <p:txBody>
          <a:bodyPr vert="horz" wrap="square" lIns="91429" tIns="45714" rIns="91429" bIns="45714" numCol="1" anchor="b" anchorCtr="0" compatLnSpc="1">
            <a:prstTxWarp prst="textNoShape">
              <a:avLst/>
            </a:prstTxWarp>
          </a:bodyPr>
          <a:lstStyle>
            <a:lvl1pPr algn="r">
              <a:spcBef>
                <a:spcPct val="0"/>
              </a:spcBef>
              <a:buClrTx/>
              <a:buFontTx/>
              <a:buNone/>
              <a:defRPr sz="1200">
                <a:solidFill>
                  <a:schemeClr val="tx1"/>
                </a:solidFill>
                <a:effectLst/>
              </a:defRPr>
            </a:lvl1pPr>
          </a:lstStyle>
          <a:p>
            <a:fld id="{0CB4A1BE-3D57-4562-9879-913B310D6B56}"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1"/>
            <a:ext cx="3005138" cy="461963"/>
          </a:xfrm>
          <a:prstGeom prst="rect">
            <a:avLst/>
          </a:prstGeom>
          <a:noFill/>
          <a:ln w="9525">
            <a:noFill/>
            <a:miter lim="800000"/>
            <a:headEnd/>
            <a:tailEnd/>
          </a:ln>
          <a:effectLst/>
        </p:spPr>
        <p:txBody>
          <a:bodyPr vert="horz" wrap="square" lIns="91429" tIns="45714" rIns="91429" bIns="45714" numCol="1" anchor="t" anchorCtr="0" compatLnSpc="1">
            <a:prstTxWarp prst="textNoShape">
              <a:avLst/>
            </a:prstTxWarp>
          </a:bodyPr>
          <a:lstStyle>
            <a:lvl1pPr>
              <a:spcBef>
                <a:spcPct val="0"/>
              </a:spcBef>
              <a:buClrTx/>
              <a:buFontTx/>
              <a:buNone/>
              <a:defRPr sz="1200">
                <a:solidFill>
                  <a:schemeClr val="tx1"/>
                </a:solidFill>
                <a:effectLst/>
              </a:defRPr>
            </a:lvl1pPr>
          </a:lstStyle>
          <a:p>
            <a:endParaRPr lang="en-US"/>
          </a:p>
        </p:txBody>
      </p:sp>
      <p:sp>
        <p:nvSpPr>
          <p:cNvPr id="21507" name="Rectangle 3"/>
          <p:cNvSpPr>
            <a:spLocks noGrp="1" noChangeArrowheads="1"/>
          </p:cNvSpPr>
          <p:nvPr>
            <p:ph type="dt" idx="1"/>
          </p:nvPr>
        </p:nvSpPr>
        <p:spPr bwMode="auto">
          <a:xfrm>
            <a:off x="3927476" y="1"/>
            <a:ext cx="3005138" cy="461963"/>
          </a:xfrm>
          <a:prstGeom prst="rect">
            <a:avLst/>
          </a:prstGeom>
          <a:noFill/>
          <a:ln w="9525">
            <a:noFill/>
            <a:miter lim="800000"/>
            <a:headEnd/>
            <a:tailEnd/>
          </a:ln>
          <a:effectLst/>
        </p:spPr>
        <p:txBody>
          <a:bodyPr vert="horz" wrap="square" lIns="91429" tIns="45714" rIns="91429" bIns="45714" numCol="1" anchor="t" anchorCtr="0" compatLnSpc="1">
            <a:prstTxWarp prst="textNoShape">
              <a:avLst/>
            </a:prstTxWarp>
          </a:bodyPr>
          <a:lstStyle>
            <a:lvl1pPr algn="r">
              <a:spcBef>
                <a:spcPct val="0"/>
              </a:spcBef>
              <a:buClrTx/>
              <a:buFontTx/>
              <a:buNone/>
              <a:defRPr sz="1200">
                <a:solidFill>
                  <a:schemeClr val="tx1"/>
                </a:solidFill>
                <a:effectLst/>
              </a:defRPr>
            </a:lvl1pPr>
          </a:lstStyle>
          <a:p>
            <a:endParaRPr lang="en-US"/>
          </a:p>
        </p:txBody>
      </p:sp>
      <p:sp>
        <p:nvSpPr>
          <p:cNvPr id="21508" name="Rectangle 4"/>
          <p:cNvSpPr>
            <a:spLocks noGrp="1" noRot="1" noChangeAspect="1" noChangeArrowheads="1" noTextEdit="1"/>
          </p:cNvSpPr>
          <p:nvPr>
            <p:ph type="sldImg" idx="2"/>
          </p:nvPr>
        </p:nvSpPr>
        <p:spPr bwMode="auto">
          <a:xfrm>
            <a:off x="1162050" y="690563"/>
            <a:ext cx="4610100" cy="3457575"/>
          </a:xfrm>
          <a:prstGeom prst="rect">
            <a:avLst/>
          </a:prstGeom>
          <a:noFill/>
          <a:ln w="9525">
            <a:solidFill>
              <a:srgbClr val="000000"/>
            </a:solidFill>
            <a:miter lim="800000"/>
            <a:headEnd/>
            <a:tailEnd/>
          </a:ln>
          <a:effectLst/>
        </p:spPr>
      </p:sp>
      <p:sp>
        <p:nvSpPr>
          <p:cNvPr id="21509" name="Rectangle 5"/>
          <p:cNvSpPr>
            <a:spLocks noGrp="1" noChangeArrowheads="1"/>
          </p:cNvSpPr>
          <p:nvPr>
            <p:ph type="body" sz="quarter" idx="3"/>
          </p:nvPr>
        </p:nvSpPr>
        <p:spPr bwMode="auto">
          <a:xfrm>
            <a:off x="693738" y="4379914"/>
            <a:ext cx="5546725" cy="4149725"/>
          </a:xfrm>
          <a:prstGeom prst="rect">
            <a:avLst/>
          </a:prstGeom>
          <a:noFill/>
          <a:ln w="9525">
            <a:noFill/>
            <a:miter lim="800000"/>
            <a:headEnd/>
            <a:tailEnd/>
          </a:ln>
          <a:effectLst/>
        </p:spPr>
        <p:txBody>
          <a:bodyPr vert="horz" wrap="square" lIns="91429" tIns="45714" rIns="91429" bIns="4571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510" name="Rectangle 6"/>
          <p:cNvSpPr>
            <a:spLocks noGrp="1" noChangeArrowheads="1"/>
          </p:cNvSpPr>
          <p:nvPr>
            <p:ph type="ftr" sz="quarter" idx="4"/>
          </p:nvPr>
        </p:nvSpPr>
        <p:spPr bwMode="auto">
          <a:xfrm>
            <a:off x="0" y="8756651"/>
            <a:ext cx="3005138" cy="461963"/>
          </a:xfrm>
          <a:prstGeom prst="rect">
            <a:avLst/>
          </a:prstGeom>
          <a:noFill/>
          <a:ln w="9525">
            <a:noFill/>
            <a:miter lim="800000"/>
            <a:headEnd/>
            <a:tailEnd/>
          </a:ln>
          <a:effectLst/>
        </p:spPr>
        <p:txBody>
          <a:bodyPr vert="horz" wrap="square" lIns="91429" tIns="45714" rIns="91429" bIns="45714" numCol="1" anchor="b" anchorCtr="0" compatLnSpc="1">
            <a:prstTxWarp prst="textNoShape">
              <a:avLst/>
            </a:prstTxWarp>
          </a:bodyPr>
          <a:lstStyle>
            <a:lvl1pPr>
              <a:spcBef>
                <a:spcPct val="0"/>
              </a:spcBef>
              <a:buClrTx/>
              <a:buFontTx/>
              <a:buNone/>
              <a:defRPr sz="1200">
                <a:solidFill>
                  <a:schemeClr val="tx1"/>
                </a:solidFill>
                <a:effectLst/>
              </a:defRPr>
            </a:lvl1pPr>
          </a:lstStyle>
          <a:p>
            <a:endParaRPr lang="en-US"/>
          </a:p>
        </p:txBody>
      </p:sp>
      <p:sp>
        <p:nvSpPr>
          <p:cNvPr id="21511" name="Rectangle 7"/>
          <p:cNvSpPr>
            <a:spLocks noGrp="1" noChangeArrowheads="1"/>
          </p:cNvSpPr>
          <p:nvPr>
            <p:ph type="sldNum" sz="quarter" idx="5"/>
          </p:nvPr>
        </p:nvSpPr>
        <p:spPr bwMode="auto">
          <a:xfrm>
            <a:off x="3927476" y="8756651"/>
            <a:ext cx="3005138" cy="461963"/>
          </a:xfrm>
          <a:prstGeom prst="rect">
            <a:avLst/>
          </a:prstGeom>
          <a:noFill/>
          <a:ln w="9525">
            <a:noFill/>
            <a:miter lim="800000"/>
            <a:headEnd/>
            <a:tailEnd/>
          </a:ln>
          <a:effectLst/>
        </p:spPr>
        <p:txBody>
          <a:bodyPr vert="horz" wrap="square" lIns="91429" tIns="45714" rIns="91429" bIns="45714" numCol="1" anchor="b" anchorCtr="0" compatLnSpc="1">
            <a:prstTxWarp prst="textNoShape">
              <a:avLst/>
            </a:prstTxWarp>
          </a:bodyPr>
          <a:lstStyle>
            <a:lvl1pPr algn="r">
              <a:spcBef>
                <a:spcPct val="0"/>
              </a:spcBef>
              <a:buClrTx/>
              <a:buFontTx/>
              <a:buNone/>
              <a:defRPr sz="1200">
                <a:solidFill>
                  <a:schemeClr val="tx1"/>
                </a:solidFill>
                <a:effectLst/>
              </a:defRPr>
            </a:lvl1pPr>
          </a:lstStyle>
          <a:p>
            <a:fld id="{D69F76F7-2DD5-45C7-BD98-117581E7653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9F76F7-2DD5-45C7-BD98-117581E7653B}"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980A0B-B8EA-423B-875C-38507F1E40B4}" type="slidenum">
              <a:rPr lang="en-US"/>
              <a:pPr/>
              <a:t>7</a:t>
            </a:fld>
            <a:endParaRPr lang="en-US"/>
          </a:p>
        </p:txBody>
      </p:sp>
      <p:sp>
        <p:nvSpPr>
          <p:cNvPr id="247810" name="Rectangle 2"/>
          <p:cNvSpPr>
            <a:spLocks noGrp="1" noRot="1" noChangeAspect="1" noChangeArrowheads="1" noTextEdit="1"/>
          </p:cNvSpPr>
          <p:nvPr>
            <p:ph type="sldImg"/>
          </p:nvPr>
        </p:nvSpPr>
        <p:spPr>
          <a:ln/>
        </p:spPr>
      </p:sp>
      <p:sp>
        <p:nvSpPr>
          <p:cNvPr id="247811" name="Rectangle 3"/>
          <p:cNvSpPr>
            <a:spLocks noGrp="1" noChangeArrowheads="1"/>
          </p:cNvSpPr>
          <p:nvPr>
            <p:ph type="body" idx="1"/>
          </p:nvPr>
        </p:nvSpPr>
        <p:spPr/>
        <p:txBody>
          <a:bodyPr/>
          <a:lstStyle/>
          <a:p>
            <a:pPr>
              <a:lnSpc>
                <a:spcPct val="90000"/>
              </a:lnSpc>
            </a:pPr>
            <a:r>
              <a:rPr lang="en-US" sz="1000" dirty="0"/>
              <a:t>After evaluating prior research, industry periodicals and want ads, a list of 32 soft skills, 20 business skills (non-technical hard skills), and 43 technical skills were identified. 3 instructors and a graduate student were asked to rate each of the skills based upon their perceived importance for MIS graduates, the ability to train students in these skills, and overlap in the skills. After applying an inter-rater mean to the results, the list was pared down to 24 soft skills, 18 business skills, and 41 technical skills. The technical skills were further subcategorized as 15 programming and 26 non-programming technical skills. </a:t>
            </a:r>
          </a:p>
          <a:p>
            <a:pPr>
              <a:lnSpc>
                <a:spcPct val="90000"/>
              </a:lnSpc>
            </a:pPr>
            <a:endParaRPr lang="en-US" sz="10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Ref idx="1003">
        <a:schemeClr val="bg1"/>
      </p:bgRef>
    </p:bg>
    <p:spTree>
      <p:nvGrpSpPr>
        <p:cNvPr id="1" name=""/>
        <p:cNvGrpSpPr/>
        <p:nvPr/>
      </p:nvGrpSpPr>
      <p:grpSpPr>
        <a:xfrm>
          <a:off x="0" y="0"/>
          <a:ext cx="0" cy="0"/>
          <a:chOff x="0" y="0"/>
          <a:chExt cx="0" cy="0"/>
        </a:xfrm>
      </p:grpSpPr>
      <p:grpSp>
        <p:nvGrpSpPr>
          <p:cNvPr id="225301" name="Group 21"/>
          <p:cNvGrpSpPr>
            <a:grpSpLocks/>
          </p:cNvGrpSpPr>
          <p:nvPr userDrawn="1"/>
        </p:nvGrpSpPr>
        <p:grpSpPr bwMode="auto">
          <a:xfrm>
            <a:off x="2743200" y="2128838"/>
            <a:ext cx="6392863" cy="4721225"/>
            <a:chOff x="1728" y="1341"/>
            <a:chExt cx="4027" cy="2974"/>
          </a:xfrm>
        </p:grpSpPr>
        <p:grpSp>
          <p:nvGrpSpPr>
            <p:cNvPr id="225302" name="Group 22"/>
            <p:cNvGrpSpPr>
              <a:grpSpLocks/>
            </p:cNvGrpSpPr>
            <p:nvPr userDrawn="1"/>
          </p:nvGrpSpPr>
          <p:grpSpPr bwMode="auto">
            <a:xfrm>
              <a:off x="1728" y="2230"/>
              <a:ext cx="4027" cy="2085"/>
              <a:chOff x="1728" y="2230"/>
              <a:chExt cx="4027" cy="2085"/>
            </a:xfrm>
          </p:grpSpPr>
          <p:sp>
            <p:nvSpPr>
              <p:cNvPr id="225303" name="Freeform 23"/>
              <p:cNvSpPr>
                <a:spLocks/>
              </p:cNvSpPr>
              <p:nvPr userDrawn="1"/>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alpha val="0"/>
                    </a:schemeClr>
                  </a:gs>
                  <a:gs pos="100000">
                    <a:schemeClr val="bg1">
                      <a:gamma/>
                      <a:shade val="90980"/>
                      <a:invGamma/>
                    </a:schemeClr>
                  </a:gs>
                </a:gsLst>
                <a:lin ang="0" scaled="1"/>
              </a:gradFill>
              <a:ln w="9525">
                <a:noFill/>
                <a:round/>
                <a:headEnd/>
                <a:tailEnd/>
              </a:ln>
            </p:spPr>
            <p:txBody>
              <a:bodyPr/>
              <a:lstStyle/>
              <a:p>
                <a:endParaRPr lang="en-US"/>
              </a:p>
            </p:txBody>
          </p:sp>
          <p:sp>
            <p:nvSpPr>
              <p:cNvPr id="225304" name="Freeform 24"/>
              <p:cNvSpPr>
                <a:spLocks/>
              </p:cNvSpPr>
              <p:nvPr userDrawn="1"/>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alpha val="0"/>
                    </a:schemeClr>
                  </a:gs>
                  <a:gs pos="100000">
                    <a:schemeClr val="bg1">
                      <a:gamma/>
                      <a:shade val="90980"/>
                      <a:invGamma/>
                    </a:schemeClr>
                  </a:gs>
                </a:gsLst>
                <a:lin ang="2700000" scaled="1"/>
              </a:gradFill>
              <a:ln w="9525">
                <a:noFill/>
                <a:round/>
                <a:headEnd/>
                <a:tailEnd/>
              </a:ln>
            </p:spPr>
            <p:txBody>
              <a:bodyPr/>
              <a:lstStyle/>
              <a:p>
                <a:endParaRPr lang="en-US"/>
              </a:p>
            </p:txBody>
          </p:sp>
          <p:sp>
            <p:nvSpPr>
              <p:cNvPr id="225305" name="Freeform 25"/>
              <p:cNvSpPr>
                <a:spLocks/>
              </p:cNvSpPr>
              <p:nvPr userDrawn="1"/>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alpha val="0"/>
                    </a:schemeClr>
                  </a:gs>
                </a:gsLst>
                <a:lin ang="5400000" scaled="1"/>
              </a:gradFill>
              <a:ln w="9525">
                <a:noFill/>
                <a:round/>
                <a:headEnd/>
                <a:tailEnd/>
              </a:ln>
            </p:spPr>
            <p:txBody>
              <a:bodyPr/>
              <a:lstStyle/>
              <a:p>
                <a:endParaRPr lang="en-US"/>
              </a:p>
            </p:txBody>
          </p:sp>
          <p:sp>
            <p:nvSpPr>
              <p:cNvPr id="225306" name="Freeform 26"/>
              <p:cNvSpPr>
                <a:spLocks/>
              </p:cNvSpPr>
              <p:nvPr userDrawn="1"/>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alpha val="0"/>
                </a:schemeClr>
              </a:solidFill>
              <a:ln w="9525">
                <a:noFill/>
                <a:round/>
                <a:headEnd/>
                <a:tailEnd/>
              </a:ln>
            </p:spPr>
            <p:txBody>
              <a:bodyPr/>
              <a:lstStyle/>
              <a:p>
                <a:endParaRPr lang="en-US"/>
              </a:p>
            </p:txBody>
          </p:sp>
          <p:sp>
            <p:nvSpPr>
              <p:cNvPr id="225307" name="Freeform 27"/>
              <p:cNvSpPr>
                <a:spLocks/>
              </p:cNvSpPr>
              <p:nvPr userDrawn="1"/>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alpha val="0"/>
                    </a:schemeClr>
                  </a:gs>
                </a:gsLst>
                <a:lin ang="2700000" scaled="1"/>
              </a:gradFill>
              <a:ln w="9525">
                <a:noFill/>
                <a:round/>
                <a:headEnd/>
                <a:tailEnd/>
              </a:ln>
            </p:spPr>
            <p:txBody>
              <a:bodyPr/>
              <a:lstStyle/>
              <a:p>
                <a:endParaRPr lang="en-US"/>
              </a:p>
            </p:txBody>
          </p:sp>
        </p:grpSp>
        <p:sp>
          <p:nvSpPr>
            <p:cNvPr id="225308" name="Freeform 28"/>
            <p:cNvSpPr>
              <a:spLocks/>
            </p:cNvSpPr>
            <p:nvPr userDrawn="1"/>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alpha val="0"/>
                  </a:schemeClr>
                </a:gs>
              </a:gsLst>
              <a:lin ang="2700000" scaled="1"/>
            </a:gradFill>
            <a:ln w="9525">
              <a:noFill/>
              <a:round/>
              <a:headEnd/>
              <a:tailEnd/>
            </a:ln>
          </p:spPr>
          <p:txBody>
            <a:bodyPr/>
            <a:lstStyle/>
            <a:p>
              <a:endParaRPr lang="en-US"/>
            </a:p>
          </p:txBody>
        </p:sp>
      </p:grpSp>
      <p:sp>
        <p:nvSpPr>
          <p:cNvPr id="225291" name="Rectangle 11"/>
          <p:cNvSpPr>
            <a:spLocks noGrp="1" noChangeArrowheads="1"/>
          </p:cNvSpPr>
          <p:nvPr>
            <p:ph type="ctrTitle" sz="quarter"/>
          </p:nvPr>
        </p:nvSpPr>
        <p:spPr>
          <a:xfrm>
            <a:off x="533400" y="990600"/>
            <a:ext cx="8229600" cy="2895600"/>
          </a:xfrm>
        </p:spPr>
        <p:txBody>
          <a:bodyPr lIns="91440" tIns="45720" rIns="91440" bIns="45720"/>
          <a:lstStyle>
            <a:lvl1pPr>
              <a:defRPr sz="4800"/>
            </a:lvl1pPr>
          </a:lstStyle>
          <a:p>
            <a:r>
              <a:rPr lang="en-US"/>
              <a:t>Click to edit Master title style</a:t>
            </a:r>
          </a:p>
        </p:txBody>
      </p:sp>
      <p:sp>
        <p:nvSpPr>
          <p:cNvPr id="225293" name="Rectangle 13"/>
          <p:cNvSpPr>
            <a:spLocks noGrp="1" noChangeArrowheads="1"/>
          </p:cNvSpPr>
          <p:nvPr>
            <p:ph type="dt" sz="quarter" idx="2"/>
          </p:nvPr>
        </p:nvSpPr>
        <p:spPr>
          <a:xfrm>
            <a:off x="457200" y="6248400"/>
            <a:ext cx="2133600" cy="476250"/>
          </a:xfrm>
        </p:spPr>
        <p:txBody>
          <a:bodyPr/>
          <a:lstStyle>
            <a:lvl1pPr>
              <a:defRPr>
                <a:solidFill>
                  <a:srgbClr val="C00000"/>
                </a:solidFill>
              </a:defRPr>
            </a:lvl1pPr>
          </a:lstStyle>
          <a:p>
            <a:r>
              <a:rPr lang="en-US" smtClean="0"/>
              <a:t>25 April 2008</a:t>
            </a:r>
            <a:endParaRPr lang="en-US"/>
          </a:p>
        </p:txBody>
      </p:sp>
      <p:sp>
        <p:nvSpPr>
          <p:cNvPr id="225294" name="Rectangle 14"/>
          <p:cNvSpPr>
            <a:spLocks noGrp="1" noChangeArrowheads="1"/>
          </p:cNvSpPr>
          <p:nvPr>
            <p:ph type="ftr" sz="quarter" idx="3"/>
          </p:nvPr>
        </p:nvSpPr>
        <p:spPr>
          <a:xfrm>
            <a:off x="3124200" y="6251575"/>
            <a:ext cx="2895600" cy="476250"/>
          </a:xfrm>
        </p:spPr>
        <p:txBody>
          <a:bodyPr/>
          <a:lstStyle>
            <a:lvl1pPr>
              <a:defRPr>
                <a:solidFill>
                  <a:srgbClr val="C00000"/>
                </a:solidFill>
              </a:defRPr>
            </a:lvl1pPr>
          </a:lstStyle>
          <a:p>
            <a:r>
              <a:rPr lang="en-US" smtClean="0"/>
              <a:t>Computer Science Data Mining Colloquium</a:t>
            </a:r>
            <a:endParaRPr lang="en-US"/>
          </a:p>
        </p:txBody>
      </p:sp>
      <p:sp>
        <p:nvSpPr>
          <p:cNvPr id="225295" name="Rectangle 15"/>
          <p:cNvSpPr>
            <a:spLocks noGrp="1" noChangeArrowheads="1"/>
          </p:cNvSpPr>
          <p:nvPr>
            <p:ph type="sldNum" sz="quarter" idx="4"/>
          </p:nvPr>
        </p:nvSpPr>
        <p:spPr>
          <a:xfrm>
            <a:off x="6553200" y="6254750"/>
            <a:ext cx="2133600" cy="476250"/>
          </a:xfrm>
        </p:spPr>
        <p:txBody>
          <a:bodyPr/>
          <a:lstStyle>
            <a:lvl1pPr>
              <a:defRPr>
                <a:solidFill>
                  <a:srgbClr val="C00000"/>
                </a:solidFill>
              </a:defRPr>
            </a:lvl1pPr>
          </a:lstStyle>
          <a:p>
            <a:fld id="{987B0588-66AC-4AE7-A807-AFC471B71980}" type="slidenum">
              <a:rPr lang="en-US" smtClean="0"/>
              <a:pPr/>
              <a:t>‹#›</a:t>
            </a:fld>
            <a:endParaRPr lang="en-US"/>
          </a:p>
        </p:txBody>
      </p:sp>
      <p:sp>
        <p:nvSpPr>
          <p:cNvPr id="225296" name="Rectangle 16"/>
          <p:cNvSpPr>
            <a:spLocks noChangeArrowheads="1"/>
          </p:cNvSpPr>
          <p:nvPr userDrawn="1"/>
        </p:nvSpPr>
        <p:spPr bwMode="auto">
          <a:xfrm>
            <a:off x="0" y="0"/>
            <a:ext cx="1219200" cy="6858000"/>
          </a:xfrm>
          <a:prstGeom prst="rect">
            <a:avLst/>
          </a:prstGeom>
          <a:gradFill rotWithShape="0">
            <a:gsLst>
              <a:gs pos="0">
                <a:srgbClr val="990000">
                  <a:alpha val="89999"/>
                </a:srgbClr>
              </a:gs>
              <a:gs pos="100000">
                <a:srgbClr val="E3E3B6">
                  <a:alpha val="0"/>
                </a:srgbClr>
              </a:gs>
            </a:gsLst>
            <a:lin ang="0" scaled="1"/>
          </a:gradFill>
          <a:ln w="25400" algn="ctr">
            <a:noFill/>
            <a:miter lim="800000"/>
            <a:headEnd/>
            <a:tailEnd/>
          </a:ln>
          <a:effectLst/>
        </p:spPr>
        <p:txBody>
          <a:bodyPr wrap="none" lIns="91432" tIns="45716" rIns="91432" bIns="45716" anchor="ctr"/>
          <a:lstStyle/>
          <a:p>
            <a:endParaRPr lang="en-US"/>
          </a:p>
        </p:txBody>
      </p:sp>
      <p:sp>
        <p:nvSpPr>
          <p:cNvPr id="225297" name="Rectangle 17"/>
          <p:cNvSpPr>
            <a:spLocks noChangeArrowheads="1"/>
          </p:cNvSpPr>
          <p:nvPr userDrawn="1"/>
        </p:nvSpPr>
        <p:spPr bwMode="auto">
          <a:xfrm>
            <a:off x="7924800" y="0"/>
            <a:ext cx="1219200" cy="6858000"/>
          </a:xfrm>
          <a:prstGeom prst="rect">
            <a:avLst/>
          </a:prstGeom>
          <a:gradFill rotWithShape="0">
            <a:gsLst>
              <a:gs pos="0">
                <a:srgbClr val="F8EEC8">
                  <a:alpha val="0"/>
                </a:srgbClr>
              </a:gs>
              <a:gs pos="100000">
                <a:srgbClr val="990000">
                  <a:alpha val="89999"/>
                </a:srgbClr>
              </a:gs>
            </a:gsLst>
            <a:lin ang="0" scaled="1"/>
          </a:gradFill>
          <a:ln w="25400" algn="ctr">
            <a:noFill/>
            <a:miter lim="800000"/>
            <a:headEnd/>
            <a:tailEnd/>
          </a:ln>
          <a:effectLst/>
        </p:spPr>
        <p:txBody>
          <a:bodyPr wrap="none" lIns="91432" tIns="45716" rIns="91432" bIns="45716" anchor="ctr"/>
          <a:lstStyle/>
          <a:p>
            <a:endParaRPr lang="en-US"/>
          </a:p>
        </p:txBody>
      </p:sp>
      <p:sp>
        <p:nvSpPr>
          <p:cNvPr id="225298" name="Rectangle 18"/>
          <p:cNvSpPr>
            <a:spLocks noChangeArrowheads="1"/>
          </p:cNvSpPr>
          <p:nvPr userDrawn="1"/>
        </p:nvSpPr>
        <p:spPr bwMode="auto">
          <a:xfrm rot="5400000">
            <a:off x="3962400" y="-3962400"/>
            <a:ext cx="1219200" cy="9144000"/>
          </a:xfrm>
          <a:prstGeom prst="rect">
            <a:avLst/>
          </a:prstGeom>
          <a:gradFill rotWithShape="0">
            <a:gsLst>
              <a:gs pos="0">
                <a:srgbClr val="990000">
                  <a:alpha val="89999"/>
                </a:srgbClr>
              </a:gs>
              <a:gs pos="100000">
                <a:srgbClr val="E3E3B6">
                  <a:alpha val="0"/>
                </a:srgbClr>
              </a:gs>
            </a:gsLst>
            <a:lin ang="5400000" scaled="1"/>
          </a:gradFill>
          <a:ln w="25400" algn="ctr">
            <a:noFill/>
            <a:miter lim="800000"/>
            <a:headEnd/>
            <a:tailEnd/>
          </a:ln>
          <a:effectLst/>
        </p:spPr>
        <p:txBody>
          <a:bodyPr wrap="none" lIns="91432" tIns="45716" rIns="91432" bIns="45716" anchor="ctr"/>
          <a:lstStyle/>
          <a:p>
            <a:endParaRPr lang="en-US"/>
          </a:p>
        </p:txBody>
      </p:sp>
      <p:sp>
        <p:nvSpPr>
          <p:cNvPr id="225299" name="Rectangle 19"/>
          <p:cNvSpPr>
            <a:spLocks noChangeArrowheads="1"/>
          </p:cNvSpPr>
          <p:nvPr userDrawn="1"/>
        </p:nvSpPr>
        <p:spPr bwMode="auto">
          <a:xfrm rot="16200000">
            <a:off x="3962400" y="1676400"/>
            <a:ext cx="1219200" cy="9144000"/>
          </a:xfrm>
          <a:prstGeom prst="rect">
            <a:avLst/>
          </a:prstGeom>
          <a:gradFill rotWithShape="0">
            <a:gsLst>
              <a:gs pos="0">
                <a:srgbClr val="E3E3B6">
                  <a:alpha val="0"/>
                </a:srgbClr>
              </a:gs>
              <a:gs pos="100000">
                <a:srgbClr val="990000">
                  <a:alpha val="89999"/>
                </a:srgbClr>
              </a:gs>
            </a:gsLst>
            <a:lin ang="5400000" scaled="1"/>
          </a:gradFill>
          <a:ln w="25400" algn="ctr">
            <a:noFill/>
            <a:miter lim="800000"/>
            <a:headEnd/>
            <a:tailEnd/>
          </a:ln>
          <a:effectLst/>
        </p:spPr>
        <p:txBody>
          <a:bodyPr wrap="none" lIns="91432" tIns="45716" rIns="91432" bIns="45716" anchor="ctr"/>
          <a:lstStyle/>
          <a:p>
            <a:endParaRPr lang="en-US"/>
          </a:p>
        </p:txBody>
      </p:sp>
      <p:sp>
        <p:nvSpPr>
          <p:cNvPr id="225300" name="Rectangle 20"/>
          <p:cNvSpPr>
            <a:spLocks noGrp="1" noChangeArrowheads="1"/>
          </p:cNvSpPr>
          <p:nvPr>
            <p:ph type="subTitle" sz="quarter" idx="1"/>
          </p:nvPr>
        </p:nvSpPr>
        <p:spPr>
          <a:xfrm>
            <a:off x="762000" y="3962400"/>
            <a:ext cx="7772400" cy="2057400"/>
          </a:xfrm>
        </p:spPr>
        <p:txBody>
          <a:bodyPr lIns="91440" tIns="45720" rIns="91440" bIns="45720"/>
          <a:lstStyle>
            <a:lvl1pPr marL="0" indent="0" algn="ctr">
              <a:lnSpc>
                <a:spcPct val="85000"/>
              </a:lnSpc>
              <a:spcBef>
                <a:spcPct val="0"/>
              </a:spcBef>
              <a:buFont typeface="Wingdings" pitchFamily="2" charset="2"/>
              <a:buNone/>
              <a:defRPr>
                <a:solidFill>
                  <a:srgbClr val="C00000"/>
                </a:solidFill>
              </a:defRPr>
            </a:lvl1pPr>
          </a:lstStyle>
          <a:p>
            <a:r>
              <a:rPr lang="en-US"/>
              <a:t>Click to edit Master subtitle style</a:t>
            </a: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1500"/>
                            </p:stCondLst>
                            <p:childTnLst>
                              <p:par>
                                <p:cTn id="5" presetID="2" presetClass="entr" presetSubtype="8" fill="hold" grpId="0" nodeType="afterEffect">
                                  <p:stCondLst>
                                    <p:cond delay="0"/>
                                  </p:stCondLst>
                                  <p:childTnLst>
                                    <p:set>
                                      <p:cBhvr>
                                        <p:cTn id="6" dur="1" fill="hold">
                                          <p:stCondLst>
                                            <p:cond delay="0"/>
                                          </p:stCondLst>
                                        </p:cTn>
                                        <p:tgtEl>
                                          <p:spTgt spid="225298"/>
                                        </p:tgtEl>
                                        <p:attrNameLst>
                                          <p:attrName>style.visibility</p:attrName>
                                        </p:attrNameLst>
                                      </p:cBhvr>
                                      <p:to>
                                        <p:strVal val="visible"/>
                                      </p:to>
                                    </p:set>
                                    <p:anim calcmode="lin" valueType="num">
                                      <p:cBhvr additive="base">
                                        <p:cTn id="7" dur="500" fill="hold"/>
                                        <p:tgtEl>
                                          <p:spTgt spid="225298"/>
                                        </p:tgtEl>
                                        <p:attrNameLst>
                                          <p:attrName>ppt_x</p:attrName>
                                        </p:attrNameLst>
                                      </p:cBhvr>
                                      <p:tavLst>
                                        <p:tav tm="0">
                                          <p:val>
                                            <p:strVal val="0-#ppt_w/2"/>
                                          </p:val>
                                        </p:tav>
                                        <p:tav tm="100000">
                                          <p:val>
                                            <p:strVal val="#ppt_x"/>
                                          </p:val>
                                        </p:tav>
                                      </p:tavLst>
                                    </p:anim>
                                    <p:anim calcmode="lin" valueType="num">
                                      <p:cBhvr additive="base">
                                        <p:cTn id="8" dur="500" fill="hold"/>
                                        <p:tgtEl>
                                          <p:spTgt spid="225298"/>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1" fill="hold" grpId="0" nodeType="afterEffect">
                                  <p:stCondLst>
                                    <p:cond delay="0"/>
                                  </p:stCondLst>
                                  <p:childTnLst>
                                    <p:set>
                                      <p:cBhvr>
                                        <p:cTn id="11" dur="1" fill="hold">
                                          <p:stCondLst>
                                            <p:cond delay="0"/>
                                          </p:stCondLst>
                                        </p:cTn>
                                        <p:tgtEl>
                                          <p:spTgt spid="225297"/>
                                        </p:tgtEl>
                                        <p:attrNameLst>
                                          <p:attrName>style.visibility</p:attrName>
                                        </p:attrNameLst>
                                      </p:cBhvr>
                                      <p:to>
                                        <p:strVal val="visible"/>
                                      </p:to>
                                    </p:set>
                                    <p:anim calcmode="lin" valueType="num">
                                      <p:cBhvr additive="base">
                                        <p:cTn id="12" dur="500" fill="hold"/>
                                        <p:tgtEl>
                                          <p:spTgt spid="225297"/>
                                        </p:tgtEl>
                                        <p:attrNameLst>
                                          <p:attrName>ppt_x</p:attrName>
                                        </p:attrNameLst>
                                      </p:cBhvr>
                                      <p:tavLst>
                                        <p:tav tm="0">
                                          <p:val>
                                            <p:strVal val="#ppt_x"/>
                                          </p:val>
                                        </p:tav>
                                        <p:tav tm="100000">
                                          <p:val>
                                            <p:strVal val="#ppt_x"/>
                                          </p:val>
                                        </p:tav>
                                      </p:tavLst>
                                    </p:anim>
                                    <p:anim calcmode="lin" valueType="num">
                                      <p:cBhvr additive="base">
                                        <p:cTn id="13" dur="500" fill="hold"/>
                                        <p:tgtEl>
                                          <p:spTgt spid="225297"/>
                                        </p:tgtEl>
                                        <p:attrNameLst>
                                          <p:attrName>ppt_y</p:attrName>
                                        </p:attrNameLst>
                                      </p:cBhvr>
                                      <p:tavLst>
                                        <p:tav tm="0">
                                          <p:val>
                                            <p:strVal val="0-#ppt_h/2"/>
                                          </p:val>
                                        </p:tav>
                                        <p:tav tm="100000">
                                          <p:val>
                                            <p:strVal val="#ppt_y"/>
                                          </p:val>
                                        </p:tav>
                                      </p:tavLst>
                                    </p:anim>
                                  </p:childTnLst>
                                </p:cTn>
                              </p:par>
                            </p:childTnLst>
                          </p:cTn>
                        </p:par>
                        <p:par>
                          <p:cTn id="14" fill="hold">
                            <p:stCondLst>
                              <p:cond delay="2500"/>
                            </p:stCondLst>
                            <p:childTnLst>
                              <p:par>
                                <p:cTn id="15" presetID="2" presetClass="entr" presetSubtype="2" fill="hold" grpId="0" nodeType="afterEffect">
                                  <p:stCondLst>
                                    <p:cond delay="0"/>
                                  </p:stCondLst>
                                  <p:childTnLst>
                                    <p:set>
                                      <p:cBhvr>
                                        <p:cTn id="16" dur="1" fill="hold">
                                          <p:stCondLst>
                                            <p:cond delay="0"/>
                                          </p:stCondLst>
                                        </p:cTn>
                                        <p:tgtEl>
                                          <p:spTgt spid="225299"/>
                                        </p:tgtEl>
                                        <p:attrNameLst>
                                          <p:attrName>style.visibility</p:attrName>
                                        </p:attrNameLst>
                                      </p:cBhvr>
                                      <p:to>
                                        <p:strVal val="visible"/>
                                      </p:to>
                                    </p:set>
                                    <p:anim calcmode="lin" valueType="num">
                                      <p:cBhvr additive="base">
                                        <p:cTn id="17" dur="500" fill="hold"/>
                                        <p:tgtEl>
                                          <p:spTgt spid="225299"/>
                                        </p:tgtEl>
                                        <p:attrNameLst>
                                          <p:attrName>ppt_x</p:attrName>
                                        </p:attrNameLst>
                                      </p:cBhvr>
                                      <p:tavLst>
                                        <p:tav tm="0">
                                          <p:val>
                                            <p:strVal val="1+#ppt_w/2"/>
                                          </p:val>
                                        </p:tav>
                                        <p:tav tm="100000">
                                          <p:val>
                                            <p:strVal val="#ppt_x"/>
                                          </p:val>
                                        </p:tav>
                                      </p:tavLst>
                                    </p:anim>
                                    <p:anim calcmode="lin" valueType="num">
                                      <p:cBhvr additive="base">
                                        <p:cTn id="18" dur="500" fill="hold"/>
                                        <p:tgtEl>
                                          <p:spTgt spid="225299"/>
                                        </p:tgtEl>
                                        <p:attrNameLst>
                                          <p:attrName>ppt_y</p:attrName>
                                        </p:attrNameLst>
                                      </p:cBhvr>
                                      <p:tavLst>
                                        <p:tav tm="0">
                                          <p:val>
                                            <p:strVal val="#ppt_y"/>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225296"/>
                                        </p:tgtEl>
                                        <p:attrNameLst>
                                          <p:attrName>style.visibility</p:attrName>
                                        </p:attrNameLst>
                                      </p:cBhvr>
                                      <p:to>
                                        <p:strVal val="visible"/>
                                      </p:to>
                                    </p:set>
                                    <p:anim calcmode="lin" valueType="num">
                                      <p:cBhvr additive="base">
                                        <p:cTn id="22" dur="500" fill="hold"/>
                                        <p:tgtEl>
                                          <p:spTgt spid="225296"/>
                                        </p:tgtEl>
                                        <p:attrNameLst>
                                          <p:attrName>ppt_x</p:attrName>
                                        </p:attrNameLst>
                                      </p:cBhvr>
                                      <p:tavLst>
                                        <p:tav tm="0">
                                          <p:val>
                                            <p:strVal val="#ppt_x"/>
                                          </p:val>
                                        </p:tav>
                                        <p:tav tm="100000">
                                          <p:val>
                                            <p:strVal val="#ppt_x"/>
                                          </p:val>
                                        </p:tav>
                                      </p:tavLst>
                                    </p:anim>
                                    <p:anim calcmode="lin" valueType="num">
                                      <p:cBhvr additive="base">
                                        <p:cTn id="23" dur="500" fill="hold"/>
                                        <p:tgtEl>
                                          <p:spTgt spid="225296"/>
                                        </p:tgtEl>
                                        <p:attrNameLst>
                                          <p:attrName>ppt_y</p:attrName>
                                        </p:attrNameLst>
                                      </p:cBhvr>
                                      <p:tavLst>
                                        <p:tav tm="0">
                                          <p:val>
                                            <p:strVal val="1+#ppt_h/2"/>
                                          </p:val>
                                        </p:tav>
                                        <p:tav tm="100000">
                                          <p:val>
                                            <p:strVal val="#ppt_y"/>
                                          </p:val>
                                        </p:tav>
                                      </p:tavLst>
                                    </p:anim>
                                  </p:childTnLst>
                                </p:cTn>
                              </p:par>
                            </p:childTnLst>
                          </p:cTn>
                        </p:par>
                        <p:par>
                          <p:cTn id="24" fill="hold">
                            <p:stCondLst>
                              <p:cond delay="3500"/>
                            </p:stCondLst>
                            <p:childTnLst>
                              <p:par>
                                <p:cTn id="25" presetID="53" presetClass="entr" presetSubtype="0" fill="hold" grpId="0" nodeType="afterEffect">
                                  <p:stCondLst>
                                    <p:cond delay="0"/>
                                  </p:stCondLst>
                                  <p:childTnLst>
                                    <p:set>
                                      <p:cBhvr>
                                        <p:cTn id="26" dur="1" fill="hold">
                                          <p:stCondLst>
                                            <p:cond delay="0"/>
                                          </p:stCondLst>
                                        </p:cTn>
                                        <p:tgtEl>
                                          <p:spTgt spid="225291"/>
                                        </p:tgtEl>
                                        <p:attrNameLst>
                                          <p:attrName>style.visibility</p:attrName>
                                        </p:attrNameLst>
                                      </p:cBhvr>
                                      <p:to>
                                        <p:strVal val="visible"/>
                                      </p:to>
                                    </p:set>
                                    <p:anim calcmode="lin" valueType="num">
                                      <p:cBhvr>
                                        <p:cTn id="27" dur="1000" fill="hold"/>
                                        <p:tgtEl>
                                          <p:spTgt spid="225291"/>
                                        </p:tgtEl>
                                        <p:attrNameLst>
                                          <p:attrName>ppt_w</p:attrName>
                                        </p:attrNameLst>
                                      </p:cBhvr>
                                      <p:tavLst>
                                        <p:tav tm="0">
                                          <p:val>
                                            <p:fltVal val="0"/>
                                          </p:val>
                                        </p:tav>
                                        <p:tav tm="100000">
                                          <p:val>
                                            <p:strVal val="#ppt_w"/>
                                          </p:val>
                                        </p:tav>
                                      </p:tavLst>
                                    </p:anim>
                                    <p:anim calcmode="lin" valueType="num">
                                      <p:cBhvr>
                                        <p:cTn id="28" dur="1000" fill="hold"/>
                                        <p:tgtEl>
                                          <p:spTgt spid="225291"/>
                                        </p:tgtEl>
                                        <p:attrNameLst>
                                          <p:attrName>ppt_h</p:attrName>
                                        </p:attrNameLst>
                                      </p:cBhvr>
                                      <p:tavLst>
                                        <p:tav tm="0">
                                          <p:val>
                                            <p:fltVal val="0"/>
                                          </p:val>
                                        </p:tav>
                                        <p:tav tm="100000">
                                          <p:val>
                                            <p:strVal val="#ppt_h"/>
                                          </p:val>
                                        </p:tav>
                                      </p:tavLst>
                                    </p:anim>
                                    <p:animEffect transition="in" filter="fade">
                                      <p:cBhvr>
                                        <p:cTn id="29" dur="1000"/>
                                        <p:tgtEl>
                                          <p:spTgt spid="225291"/>
                                        </p:tgtEl>
                                      </p:cBhvr>
                                    </p:animEffect>
                                  </p:childTnLst>
                                </p:cTn>
                              </p:par>
                            </p:childTnLst>
                          </p:cTn>
                        </p:par>
                        <p:par>
                          <p:cTn id="30" fill="hold">
                            <p:stCondLst>
                              <p:cond delay="4500"/>
                            </p:stCondLst>
                            <p:childTnLst>
                              <p:par>
                                <p:cTn id="31" presetID="24" presetClass="entr" presetSubtype="0" fill="hold" grpId="0" nodeType="afterEffect">
                                  <p:stCondLst>
                                    <p:cond delay="0"/>
                                  </p:stCondLst>
                                  <p:childTnLst>
                                    <p:set>
                                      <p:cBhvr>
                                        <p:cTn id="32" dur="1" fill="hold">
                                          <p:stCondLst>
                                            <p:cond delay="0"/>
                                          </p:stCondLst>
                                        </p:cTn>
                                        <p:tgtEl>
                                          <p:spTgt spid="225300">
                                            <p:txEl>
                                              <p:pRg st="0" end="0"/>
                                            </p:txEl>
                                          </p:spTgt>
                                        </p:tgtEl>
                                        <p:attrNameLst>
                                          <p:attrName>style.visibility</p:attrName>
                                        </p:attrNameLst>
                                      </p:cBhvr>
                                      <p:to>
                                        <p:strVal val="visible"/>
                                      </p:to>
                                    </p:set>
                                    <p:anim to="" calcmode="lin" valueType="num">
                                      <p:cBhvr>
                                        <p:cTn id="33" dur="1" fill="hold"/>
                                        <p:tgtEl>
                                          <p:spTgt spid="225300">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91" grpId="0"/>
      <p:bldP spid="225296" grpId="0" animBg="1"/>
      <p:bldP spid="225297" grpId="0" animBg="1"/>
      <p:bldP spid="225298" grpId="0" animBg="1"/>
      <p:bldP spid="225299" grpId="0" animBg="1"/>
      <p:bldP spid="225300" grpId="0" build="p">
        <p:tmplLst>
          <p:tmpl lvl="1">
            <p:tnLst>
              <p:par>
                <p:cTn presetID="24" presetClass="entr" presetSubtype="0" fill="hold" nodeType="afterEffect">
                  <p:stCondLst>
                    <p:cond delay="0"/>
                  </p:stCondLst>
                  <p:childTnLst>
                    <p:set>
                      <p:cBhvr>
                        <p:cTn dur="1" fill="hold">
                          <p:stCondLst>
                            <p:cond delay="0"/>
                          </p:stCondLst>
                        </p:cTn>
                        <p:tgtEl>
                          <p:spTgt spid="225300"/>
                        </p:tgtEl>
                        <p:attrNameLst>
                          <p:attrName>style.visibility</p:attrName>
                        </p:attrNameLst>
                      </p:cBhvr>
                      <p:to>
                        <p:strVal val="visible"/>
                      </p:to>
                    </p:set>
                    <p:anim to="" calcmode="lin" valueType="num">
                      <p:cBhvr>
                        <p:cTn dur="1" fill="hold"/>
                        <p:tgtEl>
                          <p:spTgt spid="225300"/>
                        </p:tgtEl>
                        <p:attrNameLst>
                          <p:attrName/>
                        </p:attrNameLst>
                      </p:cBhvr>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25 April 2008</a:t>
            </a:r>
            <a:endParaRPr lang="en-US"/>
          </a:p>
        </p:txBody>
      </p:sp>
      <p:sp>
        <p:nvSpPr>
          <p:cNvPr id="5" name="Slide Number Placeholder 4"/>
          <p:cNvSpPr>
            <a:spLocks noGrp="1"/>
          </p:cNvSpPr>
          <p:nvPr>
            <p:ph type="sldNum" sz="quarter" idx="11"/>
          </p:nvPr>
        </p:nvSpPr>
        <p:spPr/>
        <p:txBody>
          <a:bodyPr/>
          <a:lstStyle>
            <a:lvl1pPr>
              <a:defRPr/>
            </a:lvl1pPr>
          </a:lstStyle>
          <a:p>
            <a:fld id="{880E5B1F-66BB-446E-9CDA-D9FFB15D398C}"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r>
              <a:rPr lang="en-US" smtClean="0"/>
              <a:t>Computer Science Data Mining Colloquium</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9900" y="152400"/>
            <a:ext cx="2095500" cy="5981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152400"/>
            <a:ext cx="6134100" cy="5981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25 April 2008</a:t>
            </a:r>
            <a:endParaRPr lang="en-US"/>
          </a:p>
        </p:txBody>
      </p:sp>
      <p:sp>
        <p:nvSpPr>
          <p:cNvPr id="5" name="Slide Number Placeholder 4"/>
          <p:cNvSpPr>
            <a:spLocks noGrp="1"/>
          </p:cNvSpPr>
          <p:nvPr>
            <p:ph type="sldNum" sz="quarter" idx="11"/>
          </p:nvPr>
        </p:nvSpPr>
        <p:spPr/>
        <p:txBody>
          <a:bodyPr/>
          <a:lstStyle>
            <a:lvl1pPr>
              <a:defRPr/>
            </a:lvl1pPr>
          </a:lstStyle>
          <a:p>
            <a:fld id="{0940C002-DC1E-41D5-B4EE-9B8127929742}"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r>
              <a:rPr lang="en-US" smtClean="0"/>
              <a:t>Computer Science Data Mining Colloquium</a:t>
            </a:r>
            <a:endParaRPr lang="en-US" dirty="0"/>
          </a:p>
        </p:txBody>
      </p:sp>
    </p:spTree>
  </p:cSld>
  <p:clrMapOvr>
    <a:masterClrMapping/>
  </p:clrMapOv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438400" y="152400"/>
            <a:ext cx="6477000" cy="914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3400" y="1447800"/>
            <a:ext cx="8382000" cy="4686300"/>
          </a:xfrm>
        </p:spPr>
        <p:txBody>
          <a:bodyPr/>
          <a:lstStyle/>
          <a:p>
            <a:endParaRPr lang="en-US"/>
          </a:p>
        </p:txBody>
      </p:sp>
      <p:sp>
        <p:nvSpPr>
          <p:cNvPr id="4" name="Date Placeholder 3"/>
          <p:cNvSpPr>
            <a:spLocks noGrp="1"/>
          </p:cNvSpPr>
          <p:nvPr>
            <p:ph type="dt" sz="half" idx="10"/>
          </p:nvPr>
        </p:nvSpPr>
        <p:spPr>
          <a:xfrm>
            <a:off x="457200" y="6251575"/>
            <a:ext cx="2133600" cy="476250"/>
          </a:xfrm>
        </p:spPr>
        <p:txBody>
          <a:bodyPr/>
          <a:lstStyle>
            <a:lvl1pPr>
              <a:defRPr/>
            </a:lvl1pPr>
          </a:lstStyle>
          <a:p>
            <a:r>
              <a:rPr lang="en-US" smtClean="0"/>
              <a:t>25 April 2008</a:t>
            </a:r>
            <a:endParaRPr lang="en-US"/>
          </a:p>
        </p:txBody>
      </p:sp>
      <p:sp>
        <p:nvSpPr>
          <p:cNvPr id="5" name="Slide Number Placeholder 4"/>
          <p:cNvSpPr>
            <a:spLocks noGrp="1"/>
          </p:cNvSpPr>
          <p:nvPr>
            <p:ph type="sldNum" sz="quarter" idx="11"/>
          </p:nvPr>
        </p:nvSpPr>
        <p:spPr>
          <a:xfrm>
            <a:off x="6553200" y="6248400"/>
            <a:ext cx="2133600" cy="476250"/>
          </a:xfrm>
        </p:spPr>
        <p:txBody>
          <a:bodyPr/>
          <a:lstStyle>
            <a:lvl1pPr>
              <a:defRPr/>
            </a:lvl1pPr>
          </a:lstStyle>
          <a:p>
            <a:fld id="{91811E78-BA45-4B96-AB2B-FBF31B5C6C8F}" type="slidenum">
              <a:rPr lang="en-US"/>
              <a:pPr/>
              <a:t>‹#›</a:t>
            </a:fld>
            <a:endParaRPr lang="en-US"/>
          </a:p>
        </p:txBody>
      </p:sp>
      <p:sp>
        <p:nvSpPr>
          <p:cNvPr id="6" name="Footer Placeholder 5"/>
          <p:cNvSpPr>
            <a:spLocks noGrp="1"/>
          </p:cNvSpPr>
          <p:nvPr>
            <p:ph type="ftr" sz="quarter" idx="12"/>
          </p:nvPr>
        </p:nvSpPr>
        <p:spPr>
          <a:xfrm>
            <a:off x="3124200" y="6248400"/>
            <a:ext cx="2895600" cy="476250"/>
          </a:xfrm>
        </p:spPr>
        <p:txBody>
          <a:bodyPr/>
          <a:lstStyle>
            <a:lvl1pPr>
              <a:defRPr/>
            </a:lvl1pPr>
          </a:lstStyle>
          <a:p>
            <a:r>
              <a:rPr lang="en-US" smtClean="0"/>
              <a:t>Computer Science Data Mining Colloquium</a:t>
            </a:r>
            <a:endParaRPr lang="en-US"/>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rgbClr val="808080">
                      <a:alpha val="57000"/>
                    </a:srgbClr>
                  </a:solidFill>
                </a:ln>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1371600"/>
            <a:ext cx="8382000" cy="4953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400799"/>
            <a:ext cx="2133600" cy="327025"/>
          </a:xfrm>
        </p:spPr>
        <p:txBody>
          <a:bodyPr/>
          <a:lstStyle>
            <a:lvl1pPr>
              <a:defRPr/>
            </a:lvl1pPr>
          </a:lstStyle>
          <a:p>
            <a:r>
              <a:rPr lang="en-US" smtClean="0"/>
              <a:t>25 April 2008</a:t>
            </a:r>
            <a:endParaRPr lang="en-US"/>
          </a:p>
        </p:txBody>
      </p:sp>
      <p:sp>
        <p:nvSpPr>
          <p:cNvPr id="5" name="Slide Number Placeholder 4"/>
          <p:cNvSpPr>
            <a:spLocks noGrp="1"/>
          </p:cNvSpPr>
          <p:nvPr>
            <p:ph type="sldNum" sz="quarter" idx="11"/>
          </p:nvPr>
        </p:nvSpPr>
        <p:spPr>
          <a:xfrm>
            <a:off x="6553200" y="6400800"/>
            <a:ext cx="2133600" cy="323850"/>
          </a:xfrm>
        </p:spPr>
        <p:txBody>
          <a:bodyPr/>
          <a:lstStyle>
            <a:lvl1pPr>
              <a:defRPr/>
            </a:lvl1pPr>
          </a:lstStyle>
          <a:p>
            <a:fld id="{01D8EFD6-2388-4147-8F85-2A953F5C3D3D}" type="slidenum">
              <a:rPr lang="en-US"/>
              <a:pPr/>
              <a:t>‹#›</a:t>
            </a:fld>
            <a:endParaRPr lang="en-US"/>
          </a:p>
        </p:txBody>
      </p:sp>
      <p:sp>
        <p:nvSpPr>
          <p:cNvPr id="6" name="Footer Placeholder 5"/>
          <p:cNvSpPr>
            <a:spLocks noGrp="1"/>
          </p:cNvSpPr>
          <p:nvPr>
            <p:ph type="ftr" sz="quarter" idx="12"/>
          </p:nvPr>
        </p:nvSpPr>
        <p:spPr>
          <a:xfrm>
            <a:off x="2819400" y="6400800"/>
            <a:ext cx="3505200" cy="323850"/>
          </a:xfrm>
        </p:spPr>
        <p:txBody>
          <a:bodyPr/>
          <a:lstStyle>
            <a:lvl1pPr>
              <a:defRPr/>
            </a:lvl1pPr>
          </a:lstStyle>
          <a:p>
            <a:r>
              <a:rPr lang="en-US" dirty="0" smtClean="0"/>
              <a:t>Computer Science Data Mining Colloquium</a:t>
            </a:r>
            <a:endParaRPr lang="en-US" dirty="0"/>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25 April 2008</a:t>
            </a:r>
            <a:endParaRPr lang="en-US"/>
          </a:p>
        </p:txBody>
      </p:sp>
      <p:sp>
        <p:nvSpPr>
          <p:cNvPr id="5" name="Slide Number Placeholder 4"/>
          <p:cNvSpPr>
            <a:spLocks noGrp="1"/>
          </p:cNvSpPr>
          <p:nvPr>
            <p:ph type="sldNum" sz="quarter" idx="11"/>
          </p:nvPr>
        </p:nvSpPr>
        <p:spPr/>
        <p:txBody>
          <a:bodyPr/>
          <a:lstStyle>
            <a:lvl1pPr>
              <a:defRPr/>
            </a:lvl1pPr>
          </a:lstStyle>
          <a:p>
            <a:fld id="{755DB107-4C41-4BB8-BD30-9BFFE6632B80}"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r>
              <a:rPr lang="en-US" smtClean="0"/>
              <a:t>Computer Science Data Mining Colloquium</a:t>
            </a:r>
            <a:endParaRPr lang="en-US"/>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447800"/>
            <a:ext cx="4114800" cy="4686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447800"/>
            <a:ext cx="4114800" cy="4686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25 April 2008</a:t>
            </a:r>
            <a:endParaRPr lang="en-US"/>
          </a:p>
        </p:txBody>
      </p:sp>
      <p:sp>
        <p:nvSpPr>
          <p:cNvPr id="6" name="Slide Number Placeholder 5"/>
          <p:cNvSpPr>
            <a:spLocks noGrp="1"/>
          </p:cNvSpPr>
          <p:nvPr>
            <p:ph type="sldNum" sz="quarter" idx="11"/>
          </p:nvPr>
        </p:nvSpPr>
        <p:spPr/>
        <p:txBody>
          <a:bodyPr/>
          <a:lstStyle>
            <a:lvl1pPr>
              <a:defRPr/>
            </a:lvl1pPr>
          </a:lstStyle>
          <a:p>
            <a:fld id="{3E724E72-631B-46AC-964D-0195855F93E1}"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r>
              <a:rPr lang="en-US" smtClean="0"/>
              <a:t>Computer Science Data Mining Colloquium</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25 April 2008</a:t>
            </a:r>
            <a:endParaRPr lang="en-US"/>
          </a:p>
        </p:txBody>
      </p:sp>
      <p:sp>
        <p:nvSpPr>
          <p:cNvPr id="8" name="Slide Number Placeholder 7"/>
          <p:cNvSpPr>
            <a:spLocks noGrp="1"/>
          </p:cNvSpPr>
          <p:nvPr>
            <p:ph type="sldNum" sz="quarter" idx="11"/>
          </p:nvPr>
        </p:nvSpPr>
        <p:spPr/>
        <p:txBody>
          <a:bodyPr/>
          <a:lstStyle>
            <a:lvl1pPr>
              <a:defRPr/>
            </a:lvl1pPr>
          </a:lstStyle>
          <a:p>
            <a:fld id="{592421F8-7F84-4A1B-8D49-D4CC30313D3C}" type="slidenum">
              <a:rPr lang="en-US"/>
              <a:pPr/>
              <a:t>‹#›</a:t>
            </a:fld>
            <a:endParaRPr lang="en-US"/>
          </a:p>
        </p:txBody>
      </p:sp>
      <p:sp>
        <p:nvSpPr>
          <p:cNvPr id="9" name="Footer Placeholder 8"/>
          <p:cNvSpPr>
            <a:spLocks noGrp="1"/>
          </p:cNvSpPr>
          <p:nvPr>
            <p:ph type="ftr" sz="quarter" idx="12"/>
          </p:nvPr>
        </p:nvSpPr>
        <p:spPr/>
        <p:txBody>
          <a:bodyPr/>
          <a:lstStyle>
            <a:lvl1pPr>
              <a:defRPr/>
            </a:lvl1pPr>
          </a:lstStyle>
          <a:p>
            <a:r>
              <a:rPr lang="en-US" smtClean="0"/>
              <a:t>Computer Science Data Mining Colloquium</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25 April 2008</a:t>
            </a:r>
            <a:endParaRPr lang="en-US" dirty="0"/>
          </a:p>
        </p:txBody>
      </p:sp>
      <p:sp>
        <p:nvSpPr>
          <p:cNvPr id="4" name="Slide Number Placeholder 3"/>
          <p:cNvSpPr>
            <a:spLocks noGrp="1"/>
          </p:cNvSpPr>
          <p:nvPr>
            <p:ph type="sldNum" sz="quarter" idx="11"/>
          </p:nvPr>
        </p:nvSpPr>
        <p:spPr/>
        <p:txBody>
          <a:bodyPr/>
          <a:lstStyle>
            <a:lvl1pPr>
              <a:defRPr/>
            </a:lvl1pPr>
          </a:lstStyle>
          <a:p>
            <a:fld id="{5DB84043-5E3F-4BE6-824F-B1C80098F28E}" type="slidenum">
              <a:rPr lang="en-US"/>
              <a:pPr/>
              <a:t>‹#›</a:t>
            </a:fld>
            <a:endParaRPr lang="en-US"/>
          </a:p>
        </p:txBody>
      </p:sp>
      <p:sp>
        <p:nvSpPr>
          <p:cNvPr id="5" name="Footer Placeholder 4"/>
          <p:cNvSpPr>
            <a:spLocks noGrp="1"/>
          </p:cNvSpPr>
          <p:nvPr>
            <p:ph type="ftr" sz="quarter" idx="12"/>
          </p:nvPr>
        </p:nvSpPr>
        <p:spPr/>
        <p:txBody>
          <a:bodyPr/>
          <a:lstStyle>
            <a:lvl1pPr>
              <a:defRPr/>
            </a:lvl1pPr>
          </a:lstStyle>
          <a:p>
            <a:r>
              <a:rPr lang="en-US" smtClean="0"/>
              <a:t>Computer Science Data Mining Colloquium</a:t>
            </a:r>
            <a:endParaRPr lang="en-US" dirty="0"/>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25 April 2008</a:t>
            </a:r>
            <a:endParaRPr lang="en-US"/>
          </a:p>
        </p:txBody>
      </p:sp>
      <p:sp>
        <p:nvSpPr>
          <p:cNvPr id="3" name="Slide Number Placeholder 2"/>
          <p:cNvSpPr>
            <a:spLocks noGrp="1"/>
          </p:cNvSpPr>
          <p:nvPr>
            <p:ph type="sldNum" sz="quarter" idx="11"/>
          </p:nvPr>
        </p:nvSpPr>
        <p:spPr/>
        <p:txBody>
          <a:bodyPr/>
          <a:lstStyle>
            <a:lvl1pPr>
              <a:defRPr/>
            </a:lvl1pPr>
          </a:lstStyle>
          <a:p>
            <a:fld id="{FE558C6F-8F41-4AB2-B8C3-5C3600CD53A8}" type="slidenum">
              <a:rPr lang="en-US"/>
              <a:pPr/>
              <a:t>‹#›</a:t>
            </a:fld>
            <a:endParaRPr lang="en-US"/>
          </a:p>
        </p:txBody>
      </p:sp>
      <p:sp>
        <p:nvSpPr>
          <p:cNvPr id="4" name="Footer Placeholder 3"/>
          <p:cNvSpPr>
            <a:spLocks noGrp="1"/>
          </p:cNvSpPr>
          <p:nvPr>
            <p:ph type="ftr" sz="quarter" idx="12"/>
          </p:nvPr>
        </p:nvSpPr>
        <p:spPr/>
        <p:txBody>
          <a:bodyPr/>
          <a:lstStyle>
            <a:lvl1pPr>
              <a:defRPr/>
            </a:lvl1pPr>
          </a:lstStyle>
          <a:p>
            <a:r>
              <a:rPr lang="en-US" smtClean="0"/>
              <a:t>Computer Science Data Mining Colloquium</a:t>
            </a:r>
            <a:endParaRPr lang="en-US" dirty="0"/>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25 April 2008</a:t>
            </a:r>
            <a:endParaRPr lang="en-US"/>
          </a:p>
        </p:txBody>
      </p:sp>
      <p:sp>
        <p:nvSpPr>
          <p:cNvPr id="6" name="Slide Number Placeholder 5"/>
          <p:cNvSpPr>
            <a:spLocks noGrp="1"/>
          </p:cNvSpPr>
          <p:nvPr>
            <p:ph type="sldNum" sz="quarter" idx="11"/>
          </p:nvPr>
        </p:nvSpPr>
        <p:spPr/>
        <p:txBody>
          <a:bodyPr/>
          <a:lstStyle>
            <a:lvl1pPr>
              <a:defRPr/>
            </a:lvl1pPr>
          </a:lstStyle>
          <a:p>
            <a:fld id="{3153AAA3-13BD-4B81-8BD9-A49A58E937B4}"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r>
              <a:rPr lang="en-US" smtClean="0"/>
              <a:t>Computer Science Data Mining Colloquium</a:t>
            </a:r>
            <a:endParaRPr lang="en-US"/>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25 April 2008</a:t>
            </a:r>
            <a:endParaRPr lang="en-US"/>
          </a:p>
        </p:txBody>
      </p:sp>
      <p:sp>
        <p:nvSpPr>
          <p:cNvPr id="6" name="Slide Number Placeholder 5"/>
          <p:cNvSpPr>
            <a:spLocks noGrp="1"/>
          </p:cNvSpPr>
          <p:nvPr>
            <p:ph type="sldNum" sz="quarter" idx="11"/>
          </p:nvPr>
        </p:nvSpPr>
        <p:spPr/>
        <p:txBody>
          <a:bodyPr/>
          <a:lstStyle>
            <a:lvl1pPr>
              <a:defRPr/>
            </a:lvl1pPr>
          </a:lstStyle>
          <a:p>
            <a:fld id="{54FFB87F-779B-48EC-AD47-FD4EF96594DF}"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r>
              <a:rPr lang="en-US" smtClean="0"/>
              <a:t>Computer Science Data Mining Colloquium</a:t>
            </a:r>
            <a:endParaRPr lang="en-US"/>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24272" name="Rectangle 16"/>
          <p:cNvSpPr>
            <a:spLocks noChangeArrowheads="1"/>
          </p:cNvSpPr>
          <p:nvPr userDrawn="1"/>
        </p:nvSpPr>
        <p:spPr bwMode="auto">
          <a:xfrm>
            <a:off x="0" y="0"/>
            <a:ext cx="1524000" cy="6858000"/>
          </a:xfrm>
          <a:prstGeom prst="rect">
            <a:avLst/>
          </a:prstGeom>
          <a:gradFill flip="none" rotWithShape="1">
            <a:gsLst>
              <a:gs pos="0">
                <a:srgbClr val="990000">
                  <a:alpha val="84000"/>
                </a:srgbClr>
              </a:gs>
              <a:gs pos="50000">
                <a:srgbClr val="990000">
                  <a:alpha val="27000"/>
                </a:srgbClr>
              </a:gs>
              <a:gs pos="100000">
                <a:srgbClr val="E3E3B6">
                  <a:alpha val="0"/>
                </a:srgbClr>
              </a:gs>
            </a:gsLst>
            <a:lin ang="0" scaled="1"/>
            <a:tileRect/>
          </a:gradFill>
          <a:ln w="25400" algn="ctr">
            <a:noFill/>
            <a:miter lim="800000"/>
            <a:headEnd/>
            <a:tailEnd/>
          </a:ln>
          <a:effectLst/>
        </p:spPr>
        <p:txBody>
          <a:bodyPr wrap="none" lIns="91432" tIns="45716" rIns="91432" bIns="45716" anchor="ctr"/>
          <a:lstStyle/>
          <a:p>
            <a:endParaRPr lang="en-US"/>
          </a:p>
        </p:txBody>
      </p:sp>
      <p:grpSp>
        <p:nvGrpSpPr>
          <p:cNvPr id="224260" name="Group 4"/>
          <p:cNvGrpSpPr>
            <a:grpSpLocks/>
          </p:cNvGrpSpPr>
          <p:nvPr userDrawn="1"/>
        </p:nvGrpSpPr>
        <p:grpSpPr bwMode="auto">
          <a:xfrm>
            <a:off x="2743200" y="2128837"/>
            <a:ext cx="6392863" cy="4721225"/>
            <a:chOff x="1728" y="1341"/>
            <a:chExt cx="4027" cy="2974"/>
          </a:xfrm>
        </p:grpSpPr>
        <p:grpSp>
          <p:nvGrpSpPr>
            <p:cNvPr id="224261" name="Group 5"/>
            <p:cNvGrpSpPr>
              <a:grpSpLocks/>
            </p:cNvGrpSpPr>
            <p:nvPr userDrawn="1"/>
          </p:nvGrpSpPr>
          <p:grpSpPr bwMode="auto">
            <a:xfrm>
              <a:off x="1728" y="2230"/>
              <a:ext cx="4027" cy="2085"/>
              <a:chOff x="1728" y="2230"/>
              <a:chExt cx="4027" cy="2085"/>
            </a:xfrm>
          </p:grpSpPr>
          <p:sp>
            <p:nvSpPr>
              <p:cNvPr id="224262" name="Freeform 6"/>
              <p:cNvSpPr>
                <a:spLocks/>
              </p:cNvSpPr>
              <p:nvPr userDrawn="1"/>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alpha val="0"/>
                    </a:schemeClr>
                  </a:gs>
                  <a:gs pos="100000">
                    <a:schemeClr val="bg1">
                      <a:gamma/>
                      <a:shade val="90980"/>
                      <a:invGamma/>
                    </a:schemeClr>
                  </a:gs>
                </a:gsLst>
                <a:lin ang="0" scaled="1"/>
              </a:gradFill>
              <a:ln w="9525">
                <a:noFill/>
                <a:round/>
                <a:headEnd/>
                <a:tailEnd/>
              </a:ln>
            </p:spPr>
            <p:txBody>
              <a:bodyPr/>
              <a:lstStyle/>
              <a:p>
                <a:endParaRPr lang="en-US"/>
              </a:p>
            </p:txBody>
          </p:sp>
          <p:sp>
            <p:nvSpPr>
              <p:cNvPr id="224263" name="Freeform 7"/>
              <p:cNvSpPr>
                <a:spLocks/>
              </p:cNvSpPr>
              <p:nvPr userDrawn="1"/>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alpha val="0"/>
                    </a:schemeClr>
                  </a:gs>
                  <a:gs pos="100000">
                    <a:schemeClr val="bg1">
                      <a:gamma/>
                      <a:shade val="90980"/>
                      <a:invGamma/>
                    </a:schemeClr>
                  </a:gs>
                </a:gsLst>
                <a:lin ang="2700000" scaled="1"/>
              </a:gradFill>
              <a:ln w="9525">
                <a:noFill/>
                <a:round/>
                <a:headEnd/>
                <a:tailEnd/>
              </a:ln>
            </p:spPr>
            <p:txBody>
              <a:bodyPr/>
              <a:lstStyle/>
              <a:p>
                <a:endParaRPr lang="en-US"/>
              </a:p>
            </p:txBody>
          </p:sp>
          <p:sp>
            <p:nvSpPr>
              <p:cNvPr id="224264" name="Freeform 8"/>
              <p:cNvSpPr>
                <a:spLocks/>
              </p:cNvSpPr>
              <p:nvPr userDrawn="1"/>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alpha val="0"/>
                    </a:schemeClr>
                  </a:gs>
                </a:gsLst>
                <a:lin ang="5400000" scaled="1"/>
              </a:gradFill>
              <a:ln w="9525">
                <a:noFill/>
                <a:round/>
                <a:headEnd/>
                <a:tailEnd/>
              </a:ln>
            </p:spPr>
            <p:txBody>
              <a:bodyPr/>
              <a:lstStyle/>
              <a:p>
                <a:endParaRPr lang="en-US"/>
              </a:p>
            </p:txBody>
          </p:sp>
          <p:sp>
            <p:nvSpPr>
              <p:cNvPr id="224265" name="Freeform 9"/>
              <p:cNvSpPr>
                <a:spLocks/>
              </p:cNvSpPr>
              <p:nvPr userDrawn="1"/>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alpha val="0"/>
                </a:schemeClr>
              </a:solidFill>
              <a:ln w="9525">
                <a:noFill/>
                <a:round/>
                <a:headEnd/>
                <a:tailEnd/>
              </a:ln>
            </p:spPr>
            <p:txBody>
              <a:bodyPr/>
              <a:lstStyle/>
              <a:p>
                <a:endParaRPr lang="en-US"/>
              </a:p>
            </p:txBody>
          </p:sp>
          <p:sp>
            <p:nvSpPr>
              <p:cNvPr id="224266" name="Freeform 10"/>
              <p:cNvSpPr>
                <a:spLocks/>
              </p:cNvSpPr>
              <p:nvPr userDrawn="1"/>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alpha val="0"/>
                    </a:schemeClr>
                  </a:gs>
                </a:gsLst>
                <a:lin ang="2700000" scaled="1"/>
              </a:gradFill>
              <a:ln w="9525">
                <a:noFill/>
                <a:round/>
                <a:headEnd/>
                <a:tailEnd/>
              </a:ln>
            </p:spPr>
            <p:txBody>
              <a:bodyPr/>
              <a:lstStyle/>
              <a:p>
                <a:endParaRPr lang="en-US"/>
              </a:p>
            </p:txBody>
          </p:sp>
        </p:grpSp>
        <p:sp>
          <p:nvSpPr>
            <p:cNvPr id="224267" name="Freeform 11"/>
            <p:cNvSpPr>
              <a:spLocks/>
            </p:cNvSpPr>
            <p:nvPr userDrawn="1"/>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alpha val="0"/>
                  </a:schemeClr>
                </a:gs>
              </a:gsLst>
              <a:lin ang="2700000" scaled="1"/>
            </a:gradFill>
            <a:ln w="9525">
              <a:noFill/>
              <a:round/>
              <a:headEnd/>
              <a:tailEnd/>
            </a:ln>
          </p:spPr>
          <p:txBody>
            <a:bodyPr/>
            <a:lstStyle/>
            <a:p>
              <a:endParaRPr lang="en-US"/>
            </a:p>
          </p:txBody>
        </p:sp>
      </p:grpSp>
      <p:sp>
        <p:nvSpPr>
          <p:cNvPr id="224258" name="Rectangle 2"/>
          <p:cNvSpPr>
            <a:spLocks noGrp="1" noChangeArrowheads="1"/>
          </p:cNvSpPr>
          <p:nvPr>
            <p:ph type="dt" sz="half" idx="2"/>
          </p:nvPr>
        </p:nvSpPr>
        <p:spPr bwMode="auto">
          <a:xfrm>
            <a:off x="457200" y="6476999"/>
            <a:ext cx="2133600" cy="2508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solidFill>
                  <a:schemeClr val="tx1"/>
                </a:solidFill>
                <a:effectLst/>
              </a:defRPr>
            </a:lvl1pPr>
          </a:lstStyle>
          <a:p>
            <a:r>
              <a:rPr lang="en-US" smtClean="0"/>
              <a:t>25 April 2008</a:t>
            </a:r>
            <a:endParaRPr lang="en-US" dirty="0"/>
          </a:p>
        </p:txBody>
      </p:sp>
      <p:sp>
        <p:nvSpPr>
          <p:cNvPr id="224259" name="Rectangle 3"/>
          <p:cNvSpPr>
            <a:spLocks noGrp="1" noChangeArrowheads="1"/>
          </p:cNvSpPr>
          <p:nvPr>
            <p:ph type="sldNum" sz="quarter" idx="4"/>
          </p:nvPr>
        </p:nvSpPr>
        <p:spPr bwMode="auto">
          <a:xfrm>
            <a:off x="6553200" y="6477000"/>
            <a:ext cx="2133600" cy="2476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a:solidFill>
                  <a:schemeClr val="tx1"/>
                </a:solidFill>
                <a:effectLst/>
              </a:defRPr>
            </a:lvl1pPr>
          </a:lstStyle>
          <a:p>
            <a:fld id="{058C0CC4-050F-4CB9-A34E-CE79C450D4D3}" type="slidenum">
              <a:rPr lang="en-US"/>
              <a:pPr/>
              <a:t>‹#›</a:t>
            </a:fld>
            <a:endParaRPr lang="en-US" dirty="0"/>
          </a:p>
        </p:txBody>
      </p:sp>
      <p:sp>
        <p:nvSpPr>
          <p:cNvPr id="224270" name="Rectangle 14"/>
          <p:cNvSpPr>
            <a:spLocks noGrp="1" noChangeArrowheads="1"/>
          </p:cNvSpPr>
          <p:nvPr>
            <p:ph type="ftr" sz="quarter" idx="3"/>
          </p:nvPr>
        </p:nvSpPr>
        <p:spPr bwMode="auto">
          <a:xfrm>
            <a:off x="2667000" y="6477000"/>
            <a:ext cx="3810000" cy="2476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spcBef>
                <a:spcPct val="0"/>
              </a:spcBef>
              <a:buClrTx/>
              <a:buFontTx/>
              <a:buNone/>
              <a:defRPr sz="1200">
                <a:solidFill>
                  <a:schemeClr val="tx1"/>
                </a:solidFill>
                <a:effectLst/>
              </a:defRPr>
            </a:lvl1pPr>
          </a:lstStyle>
          <a:p>
            <a:r>
              <a:rPr lang="en-US" dirty="0" smtClean="0"/>
              <a:t>Computer Science Data Mining Colloquium</a:t>
            </a:r>
            <a:endParaRPr lang="en-US" dirty="0"/>
          </a:p>
        </p:txBody>
      </p:sp>
      <p:sp>
        <p:nvSpPr>
          <p:cNvPr id="224273" name="AutoShape 17"/>
          <p:cNvSpPr>
            <a:spLocks noChangeArrowheads="1"/>
          </p:cNvSpPr>
          <p:nvPr userDrawn="1"/>
        </p:nvSpPr>
        <p:spPr bwMode="auto">
          <a:xfrm>
            <a:off x="152400" y="228600"/>
            <a:ext cx="8839200" cy="914400"/>
          </a:xfrm>
          <a:prstGeom prst="plaque">
            <a:avLst>
              <a:gd name="adj" fmla="val 16667"/>
            </a:avLst>
          </a:prstGeom>
          <a:solidFill>
            <a:srgbClr val="333333"/>
          </a:solidFill>
          <a:ln w="25400">
            <a:solidFill>
              <a:srgbClr val="000000"/>
            </a:solidFill>
            <a:miter lim="800000"/>
            <a:headEnd/>
            <a:tailEnd/>
          </a:ln>
          <a:effectLst/>
        </p:spPr>
        <p:txBody>
          <a:bodyPr wrap="none" lIns="91432" tIns="45716" rIns="91432" bIns="45716" anchor="ctr"/>
          <a:lstStyle/>
          <a:p>
            <a:pPr algn="r" eaLnBrk="0" hangingPunct="0">
              <a:spcBef>
                <a:spcPct val="0"/>
              </a:spcBef>
              <a:buClrTx/>
              <a:buFontTx/>
              <a:buNone/>
            </a:pPr>
            <a:endParaRPr lang="en-US" sz="3600" b="1">
              <a:solidFill>
                <a:schemeClr val="tx2"/>
              </a:solidFill>
              <a:effectLst>
                <a:outerShdw blurRad="38100" dist="38100" dir="2700000" algn="tl">
                  <a:srgbClr val="000000"/>
                </a:outerShdw>
              </a:effectLst>
            </a:endParaRPr>
          </a:p>
        </p:txBody>
      </p:sp>
      <p:sp>
        <p:nvSpPr>
          <p:cNvPr id="224274" name="Line 18"/>
          <p:cNvSpPr>
            <a:spLocks noChangeShapeType="1"/>
          </p:cNvSpPr>
          <p:nvPr userDrawn="1"/>
        </p:nvSpPr>
        <p:spPr bwMode="auto">
          <a:xfrm>
            <a:off x="152400" y="1295400"/>
            <a:ext cx="8686800" cy="0"/>
          </a:xfrm>
          <a:prstGeom prst="line">
            <a:avLst/>
          </a:prstGeom>
          <a:noFill/>
          <a:ln w="76200" cmpd="tri">
            <a:solidFill>
              <a:srgbClr val="CC3300"/>
            </a:solidFill>
            <a:round/>
            <a:headEnd type="oval" w="sm" len="sm"/>
            <a:tailEnd type="stealth" w="med" len="med"/>
          </a:ln>
          <a:effectLst/>
        </p:spPr>
        <p:txBody>
          <a:bodyPr/>
          <a:lstStyle/>
          <a:p>
            <a:endParaRPr lang="en-US"/>
          </a:p>
        </p:txBody>
      </p:sp>
      <p:sp>
        <p:nvSpPr>
          <p:cNvPr id="224275" name="AutoShape 19"/>
          <p:cNvSpPr>
            <a:spLocks noChangeArrowheads="1"/>
          </p:cNvSpPr>
          <p:nvPr userDrawn="1"/>
        </p:nvSpPr>
        <p:spPr bwMode="auto">
          <a:xfrm>
            <a:off x="152400" y="152400"/>
            <a:ext cx="8763000" cy="914400"/>
          </a:xfrm>
          <a:prstGeom prst="plaque">
            <a:avLst>
              <a:gd name="adj" fmla="val 16667"/>
            </a:avLst>
          </a:prstGeom>
          <a:blipFill dpi="0" rotWithShape="1">
            <a:blip r:embed="rId14"/>
            <a:srcRect/>
            <a:tile tx="0" ty="0" sx="100000" sy="100000" flip="none" algn="tl"/>
          </a:blipFill>
          <a:ln w="25400">
            <a:solidFill>
              <a:srgbClr val="808080"/>
            </a:solidFill>
            <a:miter lim="800000"/>
            <a:headEnd/>
            <a:tailEnd/>
          </a:ln>
          <a:effectLst/>
          <a:scene3d>
            <a:camera prst="orthographicFront"/>
            <a:lightRig rig="threePt" dir="t"/>
          </a:scene3d>
          <a:sp3d>
            <a:bevelT w="114300" prst="artDeco"/>
          </a:sp3d>
        </p:spPr>
        <p:txBody>
          <a:bodyPr wrap="none" lIns="91432" tIns="45716" rIns="91432" bIns="45716" anchor="ctr"/>
          <a:lstStyle/>
          <a:p>
            <a:pPr algn="r" eaLnBrk="0" hangingPunct="0">
              <a:spcBef>
                <a:spcPct val="0"/>
              </a:spcBef>
              <a:buClrTx/>
              <a:buFontTx/>
              <a:buNone/>
            </a:pPr>
            <a:endParaRPr lang="en-US" sz="3600" b="1">
              <a:solidFill>
                <a:schemeClr val="tx2"/>
              </a:solidFill>
              <a:effectLst>
                <a:outerShdw blurRad="38100" dist="38100" dir="2700000" algn="tl">
                  <a:srgbClr val="C0C0C0"/>
                </a:outerShdw>
              </a:effectLst>
            </a:endParaRPr>
          </a:p>
        </p:txBody>
      </p:sp>
      <p:sp>
        <p:nvSpPr>
          <p:cNvPr id="224276" name="Rectangle 20"/>
          <p:cNvSpPr>
            <a:spLocks noGrp="1" noChangeArrowheads="1"/>
          </p:cNvSpPr>
          <p:nvPr>
            <p:ph type="title"/>
          </p:nvPr>
        </p:nvSpPr>
        <p:spPr bwMode="auto">
          <a:xfrm>
            <a:off x="2438400" y="152400"/>
            <a:ext cx="6477000" cy="914400"/>
          </a:xfrm>
          <a:prstGeom prst="rect">
            <a:avLst/>
          </a:prstGeom>
          <a:noFill/>
          <a:ln w="9525">
            <a:noFill/>
            <a:miter lim="800000"/>
            <a:headEnd/>
            <a:tailEnd/>
          </a:ln>
          <a:effectLst>
            <a:outerShdw blurRad="50800" dist="38100" dir="8100000" algn="tr" rotWithShape="0">
              <a:prstClr val="black">
                <a:alpha val="40000"/>
              </a:prstClr>
            </a:outerShdw>
          </a:effectLst>
        </p:spPr>
        <p:txBody>
          <a:bodyPr vert="horz" wrap="square" lIns="91432" tIns="45716" rIns="91432" bIns="45716" numCol="1" anchor="ctr" anchorCtr="0" compatLnSpc="1">
            <a:prstTxWarp prst="textNoShape">
              <a:avLst/>
            </a:prstTxWarp>
            <a:normAutofit/>
          </a:bodyPr>
          <a:lstStyle/>
          <a:p>
            <a:pPr lvl="0"/>
            <a:r>
              <a:rPr lang="en-US" dirty="0" smtClean="0"/>
              <a:t>Click to edit Master title style</a:t>
            </a:r>
          </a:p>
        </p:txBody>
      </p:sp>
      <p:sp>
        <p:nvSpPr>
          <p:cNvPr id="224278" name="Rectangle 22"/>
          <p:cNvSpPr>
            <a:spLocks noGrp="1" noChangeArrowheads="1"/>
          </p:cNvSpPr>
          <p:nvPr>
            <p:ph type="body" idx="1"/>
          </p:nvPr>
        </p:nvSpPr>
        <p:spPr bwMode="auto">
          <a:xfrm>
            <a:off x="381000" y="1371600"/>
            <a:ext cx="8382000" cy="5029200"/>
          </a:xfrm>
          <a:prstGeom prst="rect">
            <a:avLst/>
          </a:prstGeom>
          <a:noFill/>
          <a:ln w="9525">
            <a:noFill/>
            <a:miter lim="800000"/>
            <a:headEnd/>
            <a:tailEnd/>
          </a:ln>
          <a:effectLst/>
        </p:spPr>
        <p:txBody>
          <a:bodyPr vert="horz" wrap="square" lIns="91432" tIns="45716" rIns="91432" bIns="45716" numCol="1" anchor="ctr" anchorCtr="0" compatLnSpc="1">
            <a:prstTxWarp prst="textNoShape">
              <a:avLst/>
            </a:prstTxWarp>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1027" name="Picture 3"/>
          <p:cNvPicPr>
            <a:picLocks noChangeAspect="1" noChangeArrowheads="1"/>
          </p:cNvPicPr>
          <p:nvPr userDrawn="1"/>
        </p:nvPicPr>
        <p:blipFill>
          <a:blip r:embed="rId15" cstate="print">
            <a:clrChange>
              <a:clrFrom>
                <a:srgbClr val="B36600"/>
              </a:clrFrom>
              <a:clrTo>
                <a:srgbClr val="B36600">
                  <a:alpha val="0"/>
                </a:srgbClr>
              </a:clrTo>
            </a:clrChange>
          </a:blip>
          <a:srcRect/>
          <a:stretch>
            <a:fillRect/>
          </a:stretch>
        </p:blipFill>
        <p:spPr bwMode="auto">
          <a:xfrm>
            <a:off x="457200" y="228600"/>
            <a:ext cx="1828800" cy="762000"/>
          </a:xfrm>
          <a:prstGeom prst="rect">
            <a:avLst/>
          </a:prstGeom>
          <a:noFill/>
          <a:ln w="9525">
            <a:noFill/>
            <a:miter lim="800000"/>
            <a:headEnd/>
            <a:tailEnd/>
          </a:ln>
          <a:effectLst/>
        </p:spPr>
      </p:pic>
    </p:spTree>
  </p:cSld>
  <p:clrMap bg1="dk1" tx1="lt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nodeType="after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wheel(8)">
                                      <p:cBhvr>
                                        <p:cTn id="7" dur="500"/>
                                        <p:tgtEl>
                                          <p:spTgt spid="1027"/>
                                        </p:tgtEl>
                                      </p:cBhvr>
                                    </p:animEffect>
                                  </p:childTnLst>
                                </p:cTn>
                              </p:par>
                              <p:par>
                                <p:cTn id="8" presetID="53" presetClass="entr" presetSubtype="0" fill="hold" grpId="0" nodeType="withEffect">
                                  <p:stCondLst>
                                    <p:cond delay="0"/>
                                  </p:stCondLst>
                                  <p:childTnLst>
                                    <p:set>
                                      <p:cBhvr>
                                        <p:cTn id="9" dur="1" fill="hold">
                                          <p:stCondLst>
                                            <p:cond delay="0"/>
                                          </p:stCondLst>
                                        </p:cTn>
                                        <p:tgtEl>
                                          <p:spTgt spid="224276"/>
                                        </p:tgtEl>
                                        <p:attrNameLst>
                                          <p:attrName>style.visibility</p:attrName>
                                        </p:attrNameLst>
                                      </p:cBhvr>
                                      <p:to>
                                        <p:strVal val="visible"/>
                                      </p:to>
                                    </p:set>
                                    <p:anim calcmode="lin" valueType="num">
                                      <p:cBhvr>
                                        <p:cTn id="10" dur="500" fill="hold"/>
                                        <p:tgtEl>
                                          <p:spTgt spid="224276"/>
                                        </p:tgtEl>
                                        <p:attrNameLst>
                                          <p:attrName>ppt_w</p:attrName>
                                        </p:attrNameLst>
                                      </p:cBhvr>
                                      <p:tavLst>
                                        <p:tav tm="0">
                                          <p:val>
                                            <p:fltVal val="0"/>
                                          </p:val>
                                        </p:tav>
                                        <p:tav tm="100000">
                                          <p:val>
                                            <p:strVal val="#ppt_w"/>
                                          </p:val>
                                        </p:tav>
                                      </p:tavLst>
                                    </p:anim>
                                    <p:anim calcmode="lin" valueType="num">
                                      <p:cBhvr>
                                        <p:cTn id="11" dur="500" fill="hold"/>
                                        <p:tgtEl>
                                          <p:spTgt spid="224276"/>
                                        </p:tgtEl>
                                        <p:attrNameLst>
                                          <p:attrName>ppt_h</p:attrName>
                                        </p:attrNameLst>
                                      </p:cBhvr>
                                      <p:tavLst>
                                        <p:tav tm="0">
                                          <p:val>
                                            <p:fltVal val="0"/>
                                          </p:val>
                                        </p:tav>
                                        <p:tav tm="100000">
                                          <p:val>
                                            <p:strVal val="#ppt_h"/>
                                          </p:val>
                                        </p:tav>
                                      </p:tavLst>
                                    </p:anim>
                                    <p:animEffect transition="in" filter="fade">
                                      <p:cBhvr>
                                        <p:cTn id="12" dur="500"/>
                                        <p:tgtEl>
                                          <p:spTgt spid="224276"/>
                                        </p:tgtEl>
                                      </p:cBhvr>
                                    </p:animEffect>
                                  </p:childTnLst>
                                </p:cTn>
                              </p:par>
                            </p:childTnLst>
                          </p:cTn>
                        </p:par>
                        <p:par>
                          <p:cTn id="13" fill="hold">
                            <p:stCondLst>
                              <p:cond delay="500"/>
                            </p:stCondLst>
                            <p:childTnLst>
                              <p:par>
                                <p:cTn id="14" presetID="34" presetClass="entr" presetSubtype="0" fill="hold" grpId="0" nodeType="afterEffect">
                                  <p:stCondLst>
                                    <p:cond delay="0"/>
                                  </p:stCondLst>
                                  <p:childTnLst>
                                    <p:set>
                                      <p:cBhvr>
                                        <p:cTn id="15" dur="1" fill="hold">
                                          <p:stCondLst>
                                            <p:cond delay="0"/>
                                          </p:stCondLst>
                                        </p:cTn>
                                        <p:tgtEl>
                                          <p:spTgt spid="224274"/>
                                        </p:tgtEl>
                                        <p:attrNameLst>
                                          <p:attrName>style.visibility</p:attrName>
                                        </p:attrNameLst>
                                      </p:cBhvr>
                                      <p:to>
                                        <p:strVal val="visible"/>
                                      </p:to>
                                    </p:set>
                                    <p:anim from="(-#ppt_w/2)" to="(#ppt_x)" calcmode="lin" valueType="num">
                                      <p:cBhvr>
                                        <p:cTn id="16" dur="300" fill="hold">
                                          <p:stCondLst>
                                            <p:cond delay="0"/>
                                          </p:stCondLst>
                                        </p:cTn>
                                        <p:tgtEl>
                                          <p:spTgt spid="224274"/>
                                        </p:tgtEl>
                                        <p:attrNameLst>
                                          <p:attrName>ppt_x</p:attrName>
                                        </p:attrNameLst>
                                      </p:cBhvr>
                                    </p:anim>
                                    <p:anim from="0" to="-1.0" calcmode="lin" valueType="num">
                                      <p:cBhvr>
                                        <p:cTn id="17" dur="100" decel="50000" autoRev="1" fill="hold">
                                          <p:stCondLst>
                                            <p:cond delay="300"/>
                                          </p:stCondLst>
                                        </p:cTn>
                                        <p:tgtEl>
                                          <p:spTgt spid="224274"/>
                                        </p:tgtEl>
                                        <p:attrNameLst>
                                          <p:attrName>xshear</p:attrName>
                                        </p:attrNameLst>
                                      </p:cBhvr>
                                    </p:anim>
                                    <p:animScale>
                                      <p:cBhvr>
                                        <p:cTn id="18" dur="100" decel="100000" autoRev="1" fill="hold">
                                          <p:stCondLst>
                                            <p:cond delay="300"/>
                                          </p:stCondLst>
                                        </p:cTn>
                                        <p:tgtEl>
                                          <p:spTgt spid="224274"/>
                                        </p:tgtEl>
                                      </p:cBhvr>
                                      <p:from x="100000" y="100000"/>
                                      <p:to x="80000" y="100000"/>
                                    </p:animScale>
                                    <p:anim by="(#ppt_h/3+#ppt_w*0.1)" calcmode="lin" valueType="num">
                                      <p:cBhvr additive="sum">
                                        <p:cTn id="19" dur="100" decel="100000" autoRev="1" fill="hold">
                                          <p:stCondLst>
                                            <p:cond delay="300"/>
                                          </p:stCondLst>
                                        </p:cTn>
                                        <p:tgtEl>
                                          <p:spTgt spid="224274"/>
                                        </p:tgtEl>
                                        <p:attrNameLst>
                                          <p:attrName>ppt_x</p:attrName>
                                        </p:attrNameLst>
                                      </p:cBhvr>
                                    </p:anim>
                                  </p:childTnLst>
                                </p:cTn>
                              </p:par>
                            </p:childTnLst>
                          </p:cTn>
                        </p:par>
                        <p:par>
                          <p:cTn id="20" fill="hold">
                            <p:stCondLst>
                              <p:cond delay="1000"/>
                            </p:stCondLst>
                            <p:childTnLst>
                              <p:par>
                                <p:cTn id="21" presetID="10" presetClass="entr" presetSubtype="0" fill="hold" grpId="0" nodeType="afterEffect">
                                  <p:stCondLst>
                                    <p:cond delay="0"/>
                                  </p:stCondLst>
                                  <p:childTnLst>
                                    <p:set>
                                      <p:cBhvr>
                                        <p:cTn id="22" dur="1" fill="hold">
                                          <p:stCondLst>
                                            <p:cond delay="0"/>
                                          </p:stCondLst>
                                        </p:cTn>
                                        <p:tgtEl>
                                          <p:spTgt spid="224278">
                                            <p:txEl>
                                              <p:pRg st="0" end="0"/>
                                            </p:txEl>
                                          </p:spTgt>
                                        </p:tgtEl>
                                        <p:attrNameLst>
                                          <p:attrName>style.visibility</p:attrName>
                                        </p:attrNameLst>
                                      </p:cBhvr>
                                      <p:to>
                                        <p:strVal val="visible"/>
                                      </p:to>
                                    </p:set>
                                    <p:animEffect transition="in" filter="fade">
                                      <p:cBhvr>
                                        <p:cTn id="23" dur="2000">
                                          <p:stCondLst>
                                            <p:cond delay="0"/>
                                          </p:stCondLst>
                                        </p:cTn>
                                        <p:tgtEl>
                                          <p:spTgt spid="224278">
                                            <p:txEl>
                                              <p:pRg st="0" end="0"/>
                                            </p:txEl>
                                          </p:spTgt>
                                        </p:tgtEl>
                                      </p:cBhvr>
                                    </p:animEffect>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224278">
                                            <p:txEl>
                                              <p:pRg st="1" end="1"/>
                                            </p:txEl>
                                          </p:spTgt>
                                        </p:tgtEl>
                                        <p:attrNameLst>
                                          <p:attrName>style.visibility</p:attrName>
                                        </p:attrNameLst>
                                      </p:cBhvr>
                                      <p:to>
                                        <p:strVal val="visible"/>
                                      </p:to>
                                    </p:set>
                                    <p:animEffect transition="in" filter="fade">
                                      <p:cBhvr>
                                        <p:cTn id="27" dur="1000">
                                          <p:stCondLst>
                                            <p:cond delay="0"/>
                                          </p:stCondLst>
                                        </p:cTn>
                                        <p:tgtEl>
                                          <p:spTgt spid="224278">
                                            <p:txEl>
                                              <p:pRg st="1" end="1"/>
                                            </p:txEl>
                                          </p:spTgt>
                                        </p:tgtEl>
                                      </p:cBhvr>
                                    </p:animEffect>
                                  </p:childTnLst>
                                </p:cTn>
                              </p:par>
                            </p:childTnLst>
                          </p:cTn>
                        </p:par>
                        <p:par>
                          <p:cTn id="28" fill="hold">
                            <p:stCondLst>
                              <p:cond delay="4000"/>
                            </p:stCondLst>
                            <p:childTnLst>
                              <p:par>
                                <p:cTn id="29" presetID="10" presetClass="entr" presetSubtype="0" fill="hold" grpId="0" nodeType="afterEffect">
                                  <p:stCondLst>
                                    <p:cond delay="0"/>
                                  </p:stCondLst>
                                  <p:childTnLst>
                                    <p:set>
                                      <p:cBhvr>
                                        <p:cTn id="30" dur="1" fill="hold">
                                          <p:stCondLst>
                                            <p:cond delay="0"/>
                                          </p:stCondLst>
                                        </p:cTn>
                                        <p:tgtEl>
                                          <p:spTgt spid="224278">
                                            <p:txEl>
                                              <p:pRg st="2" end="2"/>
                                            </p:txEl>
                                          </p:spTgt>
                                        </p:tgtEl>
                                        <p:attrNameLst>
                                          <p:attrName>style.visibility</p:attrName>
                                        </p:attrNameLst>
                                      </p:cBhvr>
                                      <p:to>
                                        <p:strVal val="visible"/>
                                      </p:to>
                                    </p:set>
                                    <p:animEffect transition="in" filter="fade">
                                      <p:cBhvr>
                                        <p:cTn id="31" dur="500">
                                          <p:stCondLst>
                                            <p:cond delay="0"/>
                                          </p:stCondLst>
                                        </p:cTn>
                                        <p:tgtEl>
                                          <p:spTgt spid="224278">
                                            <p:txEl>
                                              <p:pRg st="2" end="2"/>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24278">
                                            <p:txEl>
                                              <p:pRg st="3" end="3"/>
                                            </p:txEl>
                                          </p:spTgt>
                                        </p:tgtEl>
                                        <p:attrNameLst>
                                          <p:attrName>style.visibility</p:attrName>
                                        </p:attrNameLst>
                                      </p:cBhvr>
                                      <p:to>
                                        <p:strVal val="visible"/>
                                      </p:to>
                                    </p:set>
                                    <p:animEffect transition="in" filter="fade">
                                      <p:cBhvr>
                                        <p:cTn id="34" dur="1000">
                                          <p:stCondLst>
                                            <p:cond delay="0"/>
                                          </p:stCondLst>
                                        </p:cTn>
                                        <p:tgtEl>
                                          <p:spTgt spid="224278">
                                            <p:txEl>
                                              <p:pRg st="3" end="3"/>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24278">
                                            <p:txEl>
                                              <p:pRg st="4" end="4"/>
                                            </p:txEl>
                                          </p:spTgt>
                                        </p:tgtEl>
                                        <p:attrNameLst>
                                          <p:attrName>style.visibility</p:attrName>
                                        </p:attrNameLst>
                                      </p:cBhvr>
                                      <p:to>
                                        <p:strVal val="visible"/>
                                      </p:to>
                                    </p:set>
                                    <p:animEffect transition="in" filter="fade">
                                      <p:cBhvr>
                                        <p:cTn id="37" dur="1000">
                                          <p:stCondLst>
                                            <p:cond delay="0"/>
                                          </p:stCondLst>
                                        </p:cTn>
                                        <p:tgtEl>
                                          <p:spTgt spid="22427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74" grpId="0" animBg="1"/>
      <p:bldP spid="224276" grpId="0"/>
      <p:bldP spid="224278" grpId="0" uiExpand="1" build="p">
        <p:tmplLst>
          <p:tmpl lvl="1">
            <p:tnLst>
              <p:par>
                <p:cTn presetID="10" presetClass="entr" presetSubtype="0" fill="hold" nodeType="afterEffect">
                  <p:stCondLst>
                    <p:cond delay="0"/>
                  </p:stCondLst>
                  <p:childTnLst>
                    <p:set>
                      <p:cBhvr>
                        <p:cTn dur="1" fill="hold">
                          <p:stCondLst>
                            <p:cond delay="0"/>
                          </p:stCondLst>
                        </p:cTn>
                        <p:tgtEl>
                          <p:spTgt spid="224278"/>
                        </p:tgtEl>
                        <p:attrNameLst>
                          <p:attrName>style.visibility</p:attrName>
                        </p:attrNameLst>
                      </p:cBhvr>
                      <p:to>
                        <p:strVal val="visible"/>
                      </p:to>
                    </p:set>
                    <p:animEffect transition="in" filter="fade">
                      <p:cBhvr>
                        <p:cTn dur="2000">
                          <p:stCondLst>
                            <p:cond delay="0"/>
                          </p:stCondLst>
                        </p:cTn>
                        <p:tgtEl>
                          <p:spTgt spid="224278"/>
                        </p:tgtEl>
                      </p:cBhvr>
                    </p:animEffect>
                  </p:childTnLst>
                </p:cTn>
              </p:par>
            </p:tnLst>
          </p:tmpl>
          <p:tmpl lvl="2">
            <p:tnLst>
              <p:par>
                <p:cTn presetID="10" presetClass="entr" presetSubtype="0" fill="hold" nodeType="afterEffect">
                  <p:stCondLst>
                    <p:cond delay="0"/>
                  </p:stCondLst>
                  <p:childTnLst>
                    <p:set>
                      <p:cBhvr>
                        <p:cTn dur="1" fill="hold">
                          <p:stCondLst>
                            <p:cond delay="0"/>
                          </p:stCondLst>
                        </p:cTn>
                        <p:tgtEl>
                          <p:spTgt spid="224278"/>
                        </p:tgtEl>
                        <p:attrNameLst>
                          <p:attrName>style.visibility</p:attrName>
                        </p:attrNameLst>
                      </p:cBhvr>
                      <p:to>
                        <p:strVal val="visible"/>
                      </p:to>
                    </p:set>
                    <p:animEffect transition="in" filter="fade">
                      <p:cBhvr>
                        <p:cTn dur="1000">
                          <p:stCondLst>
                            <p:cond delay="0"/>
                          </p:stCondLst>
                        </p:cTn>
                        <p:tgtEl>
                          <p:spTgt spid="224278"/>
                        </p:tgtEl>
                      </p:cBhvr>
                    </p:animEffect>
                  </p:childTnLst>
                </p:cTn>
              </p:par>
            </p:tnLst>
          </p:tmpl>
          <p:tmpl lvl="3">
            <p:tnLst>
              <p:par>
                <p:cTn presetID="10" presetClass="entr" presetSubtype="0" fill="hold" nodeType="afterEffect">
                  <p:stCondLst>
                    <p:cond delay="0"/>
                  </p:stCondLst>
                  <p:childTnLst>
                    <p:set>
                      <p:cBhvr>
                        <p:cTn dur="1" fill="hold">
                          <p:stCondLst>
                            <p:cond delay="0"/>
                          </p:stCondLst>
                        </p:cTn>
                        <p:tgtEl>
                          <p:spTgt spid="224278"/>
                        </p:tgtEl>
                        <p:attrNameLst>
                          <p:attrName>style.visibility</p:attrName>
                        </p:attrNameLst>
                      </p:cBhvr>
                      <p:to>
                        <p:strVal val="visible"/>
                      </p:to>
                    </p:set>
                    <p:animEffect transition="in" filter="fade">
                      <p:cBhvr>
                        <p:cTn dur="500">
                          <p:stCondLst>
                            <p:cond delay="0"/>
                          </p:stCondLst>
                        </p:cTn>
                        <p:tgtEl>
                          <p:spTgt spid="224278"/>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224278"/>
                        </p:tgtEl>
                        <p:attrNameLst>
                          <p:attrName>style.visibility</p:attrName>
                        </p:attrNameLst>
                      </p:cBhvr>
                      <p:to>
                        <p:strVal val="visible"/>
                      </p:to>
                    </p:set>
                    <p:animEffect transition="in" filter="fade">
                      <p:cBhvr>
                        <p:cTn dur="1000">
                          <p:stCondLst>
                            <p:cond delay="0"/>
                          </p:stCondLst>
                        </p:cTn>
                        <p:tgtEl>
                          <p:spTgt spid="224278"/>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224278"/>
                        </p:tgtEl>
                        <p:attrNameLst>
                          <p:attrName>style.visibility</p:attrName>
                        </p:attrNameLst>
                      </p:cBhvr>
                      <p:to>
                        <p:strVal val="visible"/>
                      </p:to>
                    </p:set>
                    <p:animEffect transition="in" filter="fade">
                      <p:cBhvr>
                        <p:cTn dur="1000">
                          <p:stCondLst>
                            <p:cond delay="0"/>
                          </p:stCondLst>
                        </p:cTn>
                        <p:tgtEl>
                          <p:spTgt spid="224278"/>
                        </p:tgtEl>
                      </p:cBhvr>
                    </p:animEffect>
                  </p:childTnLst>
                </p:cTn>
              </p:par>
            </p:tnLst>
          </p:tmpl>
        </p:tmplLst>
      </p:bldP>
    </p:bldLst>
  </p:timing>
  <p:hf hdr="0"/>
  <p:txStyles>
    <p:titleStyle>
      <a:lvl1pPr algn="ctr" rtl="0" fontAlgn="base">
        <a:lnSpc>
          <a:spcPct val="85000"/>
        </a:lnSpc>
        <a:spcBef>
          <a:spcPct val="0"/>
        </a:spcBef>
        <a:spcAft>
          <a:spcPct val="0"/>
        </a:spcAft>
        <a:defRPr sz="3600" b="1">
          <a:solidFill>
            <a:srgbClr val="3D3623"/>
          </a:solidFill>
          <a:latin typeface="+mj-lt"/>
          <a:ea typeface="+mj-ea"/>
          <a:cs typeface="+mj-cs"/>
        </a:defRPr>
      </a:lvl1pPr>
      <a:lvl2pPr algn="ctr" rtl="0" fontAlgn="base">
        <a:lnSpc>
          <a:spcPct val="85000"/>
        </a:lnSpc>
        <a:spcBef>
          <a:spcPct val="0"/>
        </a:spcBef>
        <a:spcAft>
          <a:spcPct val="0"/>
        </a:spcAft>
        <a:defRPr sz="3600" b="1">
          <a:solidFill>
            <a:srgbClr val="3D3623"/>
          </a:solidFill>
          <a:latin typeface="Garamond" pitchFamily="18" charset="0"/>
        </a:defRPr>
      </a:lvl2pPr>
      <a:lvl3pPr algn="ctr" rtl="0" fontAlgn="base">
        <a:lnSpc>
          <a:spcPct val="85000"/>
        </a:lnSpc>
        <a:spcBef>
          <a:spcPct val="0"/>
        </a:spcBef>
        <a:spcAft>
          <a:spcPct val="0"/>
        </a:spcAft>
        <a:defRPr sz="3600" b="1">
          <a:solidFill>
            <a:srgbClr val="3D3623"/>
          </a:solidFill>
          <a:latin typeface="Garamond" pitchFamily="18" charset="0"/>
        </a:defRPr>
      </a:lvl3pPr>
      <a:lvl4pPr algn="ctr" rtl="0" fontAlgn="base">
        <a:lnSpc>
          <a:spcPct val="85000"/>
        </a:lnSpc>
        <a:spcBef>
          <a:spcPct val="0"/>
        </a:spcBef>
        <a:spcAft>
          <a:spcPct val="0"/>
        </a:spcAft>
        <a:defRPr sz="3600" b="1">
          <a:solidFill>
            <a:srgbClr val="3D3623"/>
          </a:solidFill>
          <a:latin typeface="Garamond" pitchFamily="18" charset="0"/>
        </a:defRPr>
      </a:lvl4pPr>
      <a:lvl5pPr algn="ctr" rtl="0" fontAlgn="base">
        <a:lnSpc>
          <a:spcPct val="85000"/>
        </a:lnSpc>
        <a:spcBef>
          <a:spcPct val="0"/>
        </a:spcBef>
        <a:spcAft>
          <a:spcPct val="0"/>
        </a:spcAft>
        <a:defRPr sz="3600" b="1">
          <a:solidFill>
            <a:srgbClr val="3D3623"/>
          </a:solidFill>
          <a:latin typeface="Garamond" pitchFamily="18" charset="0"/>
        </a:defRPr>
      </a:lvl5pPr>
      <a:lvl6pPr marL="457200" algn="ctr" rtl="0" fontAlgn="base">
        <a:lnSpc>
          <a:spcPct val="85000"/>
        </a:lnSpc>
        <a:spcBef>
          <a:spcPct val="0"/>
        </a:spcBef>
        <a:spcAft>
          <a:spcPct val="0"/>
        </a:spcAft>
        <a:defRPr sz="3600" b="1">
          <a:solidFill>
            <a:srgbClr val="3D3623"/>
          </a:solidFill>
          <a:latin typeface="Garamond" pitchFamily="18" charset="0"/>
        </a:defRPr>
      </a:lvl6pPr>
      <a:lvl7pPr marL="914400" algn="ctr" rtl="0" fontAlgn="base">
        <a:lnSpc>
          <a:spcPct val="85000"/>
        </a:lnSpc>
        <a:spcBef>
          <a:spcPct val="0"/>
        </a:spcBef>
        <a:spcAft>
          <a:spcPct val="0"/>
        </a:spcAft>
        <a:defRPr sz="3600" b="1">
          <a:solidFill>
            <a:srgbClr val="3D3623"/>
          </a:solidFill>
          <a:latin typeface="Garamond" pitchFamily="18" charset="0"/>
        </a:defRPr>
      </a:lvl7pPr>
      <a:lvl8pPr marL="1371600" algn="ctr" rtl="0" fontAlgn="base">
        <a:lnSpc>
          <a:spcPct val="85000"/>
        </a:lnSpc>
        <a:spcBef>
          <a:spcPct val="0"/>
        </a:spcBef>
        <a:spcAft>
          <a:spcPct val="0"/>
        </a:spcAft>
        <a:defRPr sz="3600" b="1">
          <a:solidFill>
            <a:srgbClr val="3D3623"/>
          </a:solidFill>
          <a:latin typeface="Garamond" pitchFamily="18" charset="0"/>
        </a:defRPr>
      </a:lvl8pPr>
      <a:lvl9pPr marL="1828800" algn="ctr" rtl="0" fontAlgn="base">
        <a:lnSpc>
          <a:spcPct val="85000"/>
        </a:lnSpc>
        <a:spcBef>
          <a:spcPct val="0"/>
        </a:spcBef>
        <a:spcAft>
          <a:spcPct val="0"/>
        </a:spcAft>
        <a:defRPr sz="3600" b="1">
          <a:solidFill>
            <a:srgbClr val="3D3623"/>
          </a:solidFill>
          <a:latin typeface="Garamond" pitchFamily="18" charset="0"/>
        </a:defRPr>
      </a:lvl9pPr>
    </p:titleStyle>
    <p:bodyStyle>
      <a:lvl1pPr marL="342900" indent="-342900" algn="l" rtl="0" fontAlgn="base">
        <a:spcBef>
          <a:spcPts val="600"/>
        </a:spcBef>
        <a:spcAft>
          <a:spcPct val="0"/>
        </a:spcAft>
        <a:buClr>
          <a:schemeClr val="hlink"/>
        </a:buClr>
        <a:buSzPct val="70000"/>
        <a:buFont typeface="Wingdings" pitchFamily="2" charset="2"/>
        <a:buChar char="n"/>
        <a:defRPr sz="3200" b="1" baseline="0">
          <a:solidFill>
            <a:schemeClr val="tx1"/>
          </a:solidFill>
          <a:latin typeface="+mn-lt"/>
          <a:ea typeface="+mn-ea"/>
          <a:cs typeface="+mn-cs"/>
        </a:defRPr>
      </a:lvl1pPr>
      <a:lvl2pPr marL="742950" indent="-285750" algn="l" rtl="0" fontAlgn="base">
        <a:spcBef>
          <a:spcPts val="600"/>
        </a:spcBef>
        <a:spcAft>
          <a:spcPct val="0"/>
        </a:spcAft>
        <a:buClr>
          <a:schemeClr val="accent2"/>
        </a:buClr>
        <a:buSzPct val="70000"/>
        <a:buFont typeface="Wingdings" pitchFamily="2" charset="2"/>
        <a:buChar char="n"/>
        <a:defRPr sz="2800" b="1" baseline="0">
          <a:solidFill>
            <a:schemeClr val="tx1"/>
          </a:solidFill>
          <a:latin typeface="+mn-lt"/>
        </a:defRPr>
      </a:lvl2pPr>
      <a:lvl3pPr marL="1143000" indent="-228600" algn="l" rtl="0" fontAlgn="base">
        <a:spcBef>
          <a:spcPts val="600"/>
        </a:spcBef>
        <a:spcAft>
          <a:spcPct val="0"/>
        </a:spcAft>
        <a:buClr>
          <a:schemeClr val="tx2"/>
        </a:buClr>
        <a:buSzPct val="70000"/>
        <a:buFont typeface="Wingdings" pitchFamily="2" charset="2"/>
        <a:buChar char="n"/>
        <a:defRPr sz="2400" b="1" baseline="0">
          <a:solidFill>
            <a:schemeClr val="tx1"/>
          </a:solidFill>
          <a:latin typeface="+mn-lt"/>
        </a:defRPr>
      </a:lvl3pPr>
      <a:lvl4pPr marL="1600200" indent="-228600" algn="l" rtl="0" fontAlgn="base">
        <a:spcBef>
          <a:spcPts val="600"/>
        </a:spcBef>
        <a:spcAft>
          <a:spcPct val="0"/>
        </a:spcAft>
        <a:buClr>
          <a:schemeClr val="accent2"/>
        </a:buClr>
        <a:buSzPct val="70000"/>
        <a:buFont typeface="Wingdings" pitchFamily="2" charset="2"/>
        <a:buChar char="n"/>
        <a:defRPr sz="2000" b="1" baseline="0">
          <a:solidFill>
            <a:schemeClr val="tx1"/>
          </a:solidFill>
          <a:latin typeface="+mn-lt"/>
        </a:defRPr>
      </a:lvl4pPr>
      <a:lvl5pPr marL="2057400" indent="-228600" algn="l" rtl="0" fontAlgn="base">
        <a:spcBef>
          <a:spcPts val="600"/>
        </a:spcBef>
        <a:spcAft>
          <a:spcPct val="0"/>
        </a:spcAft>
        <a:buClr>
          <a:schemeClr val="hlink"/>
        </a:buClr>
        <a:buSzPct val="70000"/>
        <a:buFont typeface="Wingdings" pitchFamily="2" charset="2"/>
        <a:buChar char="n"/>
        <a:defRPr sz="2000" b="1" baseline="0">
          <a:solidFill>
            <a:schemeClr val="tx1"/>
          </a:solidFill>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b="1">
          <a:solidFill>
            <a:schemeClr val="tx1"/>
          </a:solidFill>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b="1">
          <a:solidFill>
            <a:schemeClr val="tx1"/>
          </a:solidFill>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b="1">
          <a:solidFill>
            <a:schemeClr val="tx1"/>
          </a:solidFill>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hyperlink" Target="http://www.dogs-it.org/data/2007_06_16/"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7332" name="Rectangle 4"/>
          <p:cNvSpPr>
            <a:spLocks noGrp="1" noChangeArrowheads="1"/>
          </p:cNvSpPr>
          <p:nvPr>
            <p:ph type="ctrTitle"/>
          </p:nvPr>
        </p:nvSpPr>
        <p:spPr>
          <a:xfrm>
            <a:off x="381000" y="914400"/>
            <a:ext cx="8305800" cy="990600"/>
          </a:xfrm>
        </p:spPr>
        <p:txBody>
          <a:bodyPr/>
          <a:lstStyle/>
          <a:p>
            <a:r>
              <a:rPr lang="en-US" sz="4400" dirty="0" smtClean="0"/>
              <a:t>Mining for Jobs in </a:t>
            </a:r>
            <a:r>
              <a:rPr lang="en-US" sz="4400" dirty="0" smtClean="0"/>
              <a:t>IT</a:t>
            </a:r>
            <a:endParaRPr lang="en-US" sz="3200" dirty="0"/>
          </a:p>
        </p:txBody>
      </p:sp>
      <p:sp>
        <p:nvSpPr>
          <p:cNvPr id="227333" name="Rectangle 5"/>
          <p:cNvSpPr>
            <a:spLocks noGrp="1" noChangeArrowheads="1"/>
          </p:cNvSpPr>
          <p:nvPr>
            <p:ph type="subTitle" idx="1"/>
          </p:nvPr>
        </p:nvSpPr>
        <p:spPr/>
        <p:txBody>
          <a:bodyPr/>
          <a:lstStyle/>
          <a:p>
            <a:r>
              <a:rPr lang="en-US" dirty="0"/>
              <a:t>Andrew Aken</a:t>
            </a:r>
          </a:p>
          <a:p>
            <a:r>
              <a:rPr lang="en-US" dirty="0" smtClean="0"/>
              <a:t>April 2008</a:t>
            </a:r>
            <a:endParaRPr lang="en-US" dirty="0"/>
          </a:p>
        </p:txBody>
      </p:sp>
      <p:pic>
        <p:nvPicPr>
          <p:cNvPr id="23553" name="Picture 1"/>
          <p:cNvPicPr>
            <a:picLocks noChangeAspect="1" noChangeArrowheads="1"/>
          </p:cNvPicPr>
          <p:nvPr/>
        </p:nvPicPr>
        <p:blipFill>
          <a:blip r:embed="rId2">
            <a:clrChange>
              <a:clrFrom>
                <a:srgbClr val="000000"/>
              </a:clrFrom>
              <a:clrTo>
                <a:srgbClr val="000000">
                  <a:alpha val="0"/>
                </a:srgbClr>
              </a:clrTo>
            </a:clrChange>
          </a:blip>
          <a:srcRect/>
          <a:stretch>
            <a:fillRect/>
          </a:stretch>
        </p:blipFill>
        <p:spPr bwMode="auto">
          <a:xfrm>
            <a:off x="914400" y="1828800"/>
            <a:ext cx="6515100" cy="28956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27332"/>
                                        </p:tgtEl>
                                        <p:attrNameLst>
                                          <p:attrName>style.visibility</p:attrName>
                                        </p:attrNameLst>
                                      </p:cBhvr>
                                      <p:to>
                                        <p:strVal val="visible"/>
                                      </p:to>
                                    </p:set>
                                    <p:anim calcmode="lin" valueType="num">
                                      <p:cBhvr>
                                        <p:cTn id="7" dur="1000" fill="hold"/>
                                        <p:tgtEl>
                                          <p:spTgt spid="227332"/>
                                        </p:tgtEl>
                                        <p:attrNameLst>
                                          <p:attrName>ppt_w</p:attrName>
                                        </p:attrNameLst>
                                      </p:cBhvr>
                                      <p:tavLst>
                                        <p:tav tm="0">
                                          <p:val>
                                            <p:fltVal val="0"/>
                                          </p:val>
                                        </p:tav>
                                        <p:tav tm="100000">
                                          <p:val>
                                            <p:strVal val="#ppt_w"/>
                                          </p:val>
                                        </p:tav>
                                      </p:tavLst>
                                    </p:anim>
                                    <p:anim calcmode="lin" valueType="num">
                                      <p:cBhvr>
                                        <p:cTn id="8" dur="1000" fill="hold"/>
                                        <p:tgtEl>
                                          <p:spTgt spid="227332"/>
                                        </p:tgtEl>
                                        <p:attrNameLst>
                                          <p:attrName>ppt_h</p:attrName>
                                        </p:attrNameLst>
                                      </p:cBhvr>
                                      <p:tavLst>
                                        <p:tav tm="0">
                                          <p:val>
                                            <p:fltVal val="0"/>
                                          </p:val>
                                        </p:tav>
                                        <p:tav tm="100000">
                                          <p:val>
                                            <p:strVal val="#ppt_h"/>
                                          </p:val>
                                        </p:tav>
                                      </p:tavLst>
                                    </p:anim>
                                    <p:animEffect transition="in" filter="fade">
                                      <p:cBhvr>
                                        <p:cTn id="9" dur="1000"/>
                                        <p:tgtEl>
                                          <p:spTgt spid="227332"/>
                                        </p:tgtEl>
                                      </p:cBhvr>
                                    </p:animEffect>
                                  </p:childTnLst>
                                </p:cTn>
                              </p:par>
                            </p:childTnLst>
                          </p:cTn>
                        </p:par>
                        <p:par>
                          <p:cTn id="10" fill="hold">
                            <p:stCondLst>
                              <p:cond delay="1000"/>
                            </p:stCondLst>
                            <p:childTnLst>
                              <p:par>
                                <p:cTn id="11" presetID="34" presetClass="entr" presetSubtype="0" fill="hold" nodeType="afterEffect">
                                  <p:stCondLst>
                                    <p:cond delay="0"/>
                                  </p:stCondLst>
                                  <p:childTnLst>
                                    <p:set>
                                      <p:cBhvr>
                                        <p:cTn id="12" dur="1" fill="hold">
                                          <p:stCondLst>
                                            <p:cond delay="0"/>
                                          </p:stCondLst>
                                        </p:cTn>
                                        <p:tgtEl>
                                          <p:spTgt spid="23553"/>
                                        </p:tgtEl>
                                        <p:attrNameLst>
                                          <p:attrName>style.visibility</p:attrName>
                                        </p:attrNameLst>
                                      </p:cBhvr>
                                      <p:to>
                                        <p:strVal val="visible"/>
                                      </p:to>
                                    </p:set>
                                    <p:anim from="(-#ppt_w/2)" to="(#ppt_x)" calcmode="lin" valueType="num">
                                      <p:cBhvr>
                                        <p:cTn id="13" dur="600" fill="hold">
                                          <p:stCondLst>
                                            <p:cond delay="0"/>
                                          </p:stCondLst>
                                        </p:cTn>
                                        <p:tgtEl>
                                          <p:spTgt spid="23553"/>
                                        </p:tgtEl>
                                        <p:attrNameLst>
                                          <p:attrName>ppt_x</p:attrName>
                                        </p:attrNameLst>
                                      </p:cBhvr>
                                    </p:anim>
                                    <p:anim from="0" to="-1.0" calcmode="lin" valueType="num">
                                      <p:cBhvr>
                                        <p:cTn id="14" dur="200" decel="50000" autoRev="1" fill="hold">
                                          <p:stCondLst>
                                            <p:cond delay="600"/>
                                          </p:stCondLst>
                                        </p:cTn>
                                        <p:tgtEl>
                                          <p:spTgt spid="23553"/>
                                        </p:tgtEl>
                                        <p:attrNameLst>
                                          <p:attrName>xshear</p:attrName>
                                        </p:attrNameLst>
                                      </p:cBhvr>
                                    </p:anim>
                                    <p:animScale>
                                      <p:cBhvr>
                                        <p:cTn id="15" dur="200" decel="100000" autoRev="1" fill="hold">
                                          <p:stCondLst>
                                            <p:cond delay="600"/>
                                          </p:stCondLst>
                                        </p:cTn>
                                        <p:tgtEl>
                                          <p:spTgt spid="23553"/>
                                        </p:tgtEl>
                                      </p:cBhvr>
                                      <p:from x="100000" y="100000"/>
                                      <p:to x="80000" y="100000"/>
                                    </p:animScale>
                                    <p:anim by="(#ppt_h/3+#ppt_w*0.1)" calcmode="lin" valueType="num">
                                      <p:cBhvr additive="sum">
                                        <p:cTn id="16" dur="200" decel="100000" autoRev="1" fill="hold">
                                          <p:stCondLst>
                                            <p:cond delay="600"/>
                                          </p:stCondLst>
                                        </p:cTn>
                                        <p:tgtEl>
                                          <p:spTgt spid="23553"/>
                                        </p:tgtEl>
                                        <p:attrNameLst>
                                          <p:attrName>ppt_x</p:attrName>
                                        </p:attrNameLst>
                                      </p:cBhvr>
                                    </p:anim>
                                  </p:childTnLst>
                                </p:cTn>
                              </p:par>
                            </p:childTnLst>
                          </p:cTn>
                        </p:par>
                        <p:par>
                          <p:cTn id="17" fill="hold">
                            <p:stCondLst>
                              <p:cond delay="2000"/>
                            </p:stCondLst>
                            <p:childTnLst>
                              <p:par>
                                <p:cTn id="18" presetID="24" presetClass="entr" presetSubtype="0" fill="hold" grpId="0" nodeType="afterEffect">
                                  <p:stCondLst>
                                    <p:cond delay="0"/>
                                  </p:stCondLst>
                                  <p:childTnLst>
                                    <p:set>
                                      <p:cBhvr>
                                        <p:cTn id="19" dur="1" fill="hold">
                                          <p:stCondLst>
                                            <p:cond delay="0"/>
                                          </p:stCondLst>
                                        </p:cTn>
                                        <p:tgtEl>
                                          <p:spTgt spid="227333">
                                            <p:txEl>
                                              <p:pRg st="0" end="0"/>
                                            </p:txEl>
                                          </p:spTgt>
                                        </p:tgtEl>
                                        <p:attrNameLst>
                                          <p:attrName>style.visibility</p:attrName>
                                        </p:attrNameLst>
                                      </p:cBhvr>
                                      <p:to>
                                        <p:strVal val="visible"/>
                                      </p:to>
                                    </p:set>
                                    <p:anim to="" calcmode="lin" valueType="num">
                                      <p:cBhvr>
                                        <p:cTn id="20" dur="1" fill="hold"/>
                                        <p:tgtEl>
                                          <p:spTgt spid="227333">
                                            <p:txEl>
                                              <p:pRg st="0" end="0"/>
                                            </p:txEl>
                                          </p:spTgt>
                                        </p:tgtEl>
                                        <p:attrNameLst>
                                          <p:attrName/>
                                        </p:attrNameLst>
                                      </p:cBhvr>
                                    </p:anim>
                                  </p:childTnLst>
                                </p:cTn>
                              </p:par>
                            </p:childTnLst>
                          </p:cTn>
                        </p:par>
                        <p:par>
                          <p:cTn id="21" fill="hold">
                            <p:stCondLst>
                              <p:cond delay="2000"/>
                            </p:stCondLst>
                            <p:childTnLst>
                              <p:par>
                                <p:cTn id="22" presetID="24" presetClass="entr" presetSubtype="0" fill="hold" grpId="0" nodeType="afterEffect">
                                  <p:stCondLst>
                                    <p:cond delay="0"/>
                                  </p:stCondLst>
                                  <p:childTnLst>
                                    <p:set>
                                      <p:cBhvr>
                                        <p:cTn id="23" dur="1" fill="hold">
                                          <p:stCondLst>
                                            <p:cond delay="0"/>
                                          </p:stCondLst>
                                        </p:cTn>
                                        <p:tgtEl>
                                          <p:spTgt spid="227333">
                                            <p:txEl>
                                              <p:pRg st="1" end="1"/>
                                            </p:txEl>
                                          </p:spTgt>
                                        </p:tgtEl>
                                        <p:attrNameLst>
                                          <p:attrName>style.visibility</p:attrName>
                                        </p:attrNameLst>
                                      </p:cBhvr>
                                      <p:to>
                                        <p:strVal val="visible"/>
                                      </p:to>
                                    </p:set>
                                    <p:anim to="" calcmode="lin" valueType="num">
                                      <p:cBhvr>
                                        <p:cTn id="24" dur="1" fill="hold"/>
                                        <p:tgtEl>
                                          <p:spTgt spid="22733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32" grpId="0"/>
      <p:bldP spid="22733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25 April 2008</a:t>
            </a:r>
            <a:endParaRPr lang="en-US"/>
          </a:p>
        </p:txBody>
      </p:sp>
      <p:sp>
        <p:nvSpPr>
          <p:cNvPr id="5" name="Slide Number Placeholder 4"/>
          <p:cNvSpPr>
            <a:spLocks noGrp="1"/>
          </p:cNvSpPr>
          <p:nvPr>
            <p:ph type="sldNum" sz="quarter" idx="11"/>
          </p:nvPr>
        </p:nvSpPr>
        <p:spPr/>
        <p:txBody>
          <a:bodyPr/>
          <a:lstStyle/>
          <a:p>
            <a:fld id="{B5D5E77F-FB93-41A3-949E-12C53B2636A8}" type="slidenum">
              <a:rPr lang="en-US"/>
              <a:pPr/>
              <a:t>10</a:t>
            </a:fld>
            <a:endParaRPr lang="en-US"/>
          </a:p>
        </p:txBody>
      </p:sp>
      <p:sp>
        <p:nvSpPr>
          <p:cNvPr id="294914" name="Rectangle 2"/>
          <p:cNvSpPr>
            <a:spLocks noGrp="1" noChangeArrowheads="1"/>
          </p:cNvSpPr>
          <p:nvPr>
            <p:ph type="title"/>
          </p:nvPr>
        </p:nvSpPr>
        <p:spPr/>
        <p:txBody>
          <a:bodyPr/>
          <a:lstStyle/>
          <a:p>
            <a:r>
              <a:rPr lang="en-US" dirty="0" smtClean="0"/>
              <a:t>Skill Frequencies (May – June)</a:t>
            </a:r>
            <a:endParaRPr lang="en-US" dirty="0"/>
          </a:p>
        </p:txBody>
      </p:sp>
      <p:graphicFrame>
        <p:nvGraphicFramePr>
          <p:cNvPr id="8" name="Table 7"/>
          <p:cNvGraphicFramePr>
            <a:graphicFrameLocks noGrp="1"/>
          </p:cNvGraphicFramePr>
          <p:nvPr/>
        </p:nvGraphicFramePr>
        <p:xfrm>
          <a:off x="2051858" y="1447801"/>
          <a:ext cx="5040284" cy="5255895"/>
        </p:xfrm>
        <a:graphic>
          <a:graphicData uri="http://schemas.openxmlformats.org/drawingml/2006/table">
            <a:tbl>
              <a:tblPr firstRow="1">
                <a:tableStyleId>{284E427A-3D55-4303-BF80-6455036E1DE7}</a:tableStyleId>
              </a:tblPr>
              <a:tblGrid>
                <a:gridCol w="3896171"/>
                <a:gridCol w="1144113"/>
              </a:tblGrid>
              <a:tr h="117123">
                <a:tc>
                  <a:txBody>
                    <a:bodyPr/>
                    <a:lstStyle/>
                    <a:p>
                      <a:pPr algn="ctr" fontAlgn="b"/>
                      <a:r>
                        <a:rPr lang="en-US" sz="1050" b="1" i="0" u="none" strike="noStrike" dirty="0">
                          <a:solidFill>
                            <a:schemeClr val="bg1"/>
                          </a:solidFill>
                          <a:latin typeface="MS Sans Serif"/>
                        </a:rPr>
                        <a:t>Skill</a:t>
                      </a:r>
                    </a:p>
                  </a:txBody>
                  <a:tcPr marL="9525" marR="9525" marT="9525" marB="0" anchor="b"/>
                </a:tc>
                <a:tc>
                  <a:txBody>
                    <a:bodyPr/>
                    <a:lstStyle/>
                    <a:p>
                      <a:pPr algn="ctr" fontAlgn="b"/>
                      <a:r>
                        <a:rPr lang="en-US" sz="1050" b="1" i="0" u="none" strike="noStrike" dirty="0">
                          <a:solidFill>
                            <a:schemeClr val="bg1"/>
                          </a:solidFill>
                          <a:latin typeface="MS Sans Serif"/>
                        </a:rPr>
                        <a:t>Frequency</a:t>
                      </a:r>
                    </a:p>
                  </a:txBody>
                  <a:tcPr marL="9525" marR="9525" marT="9525" marB="0" anchor="b"/>
                </a:tc>
              </a:tr>
              <a:tr h="102776">
                <a:tc>
                  <a:txBody>
                    <a:bodyPr/>
                    <a:lstStyle/>
                    <a:p>
                      <a:pPr algn="r" fontAlgn="b"/>
                      <a:r>
                        <a:rPr lang="en-US" sz="1050" b="1" i="0" u="none" strike="noStrike" dirty="0">
                          <a:latin typeface="+mn-lt"/>
                        </a:rPr>
                        <a:t>Python</a:t>
                      </a: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1050" b="1" i="0" u="none" strike="noStrike" dirty="0">
                          <a:latin typeface="+mn-lt"/>
                        </a:rPr>
                        <a:t>1.88%</a:t>
                      </a:r>
                    </a:p>
                  </a:txBody>
                  <a:tcPr marL="9525" marR="9525" marT="9525" marB="0" anchor="b">
                    <a:lnL w="12700" cap="flat" cmpd="sng" algn="ctr">
                      <a:solidFill>
                        <a:schemeClr val="tx1"/>
                      </a:solidFill>
                      <a:prstDash val="solid"/>
                      <a:round/>
                      <a:headEnd type="none" w="med" len="med"/>
                      <a:tailEnd type="none" w="med" len="med"/>
                    </a:lnL>
                  </a:tcPr>
                </a:tc>
              </a:tr>
              <a:tr h="102776">
                <a:tc>
                  <a:txBody>
                    <a:bodyPr/>
                    <a:lstStyle/>
                    <a:p>
                      <a:pPr algn="r" fontAlgn="b"/>
                      <a:r>
                        <a:rPr lang="en-US" sz="1050" b="1" i="0" u="none" strike="noStrike" dirty="0">
                          <a:latin typeface="+mn-lt"/>
                        </a:rPr>
                        <a:t>Apple operating systems</a:t>
                      </a: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1050" b="1" i="0" u="none" strike="noStrike" dirty="0">
                          <a:latin typeface="+mn-lt"/>
                        </a:rPr>
                        <a:t>1.68%</a:t>
                      </a:r>
                    </a:p>
                  </a:txBody>
                  <a:tcPr marL="9525" marR="9525" marT="9525" marB="0" anchor="b">
                    <a:lnL w="12700" cap="flat" cmpd="sng" algn="ctr">
                      <a:solidFill>
                        <a:schemeClr val="tx1"/>
                      </a:solidFill>
                      <a:prstDash val="solid"/>
                      <a:round/>
                      <a:headEnd type="none" w="med" len="med"/>
                      <a:tailEnd type="none" w="med" len="med"/>
                    </a:lnL>
                  </a:tcPr>
                </a:tc>
              </a:tr>
              <a:tr h="102776">
                <a:tc>
                  <a:txBody>
                    <a:bodyPr/>
                    <a:lstStyle/>
                    <a:p>
                      <a:pPr algn="r" fontAlgn="b"/>
                      <a:r>
                        <a:rPr lang="en-US" sz="1050" b="1" i="0" u="none" strike="noStrike" dirty="0">
                          <a:latin typeface="+mn-lt"/>
                        </a:rPr>
                        <a:t>Eclipse</a:t>
                      </a: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1050" b="1" i="0" u="none" strike="noStrike" dirty="0">
                          <a:latin typeface="+mn-lt"/>
                        </a:rPr>
                        <a:t>1.51%</a:t>
                      </a:r>
                    </a:p>
                  </a:txBody>
                  <a:tcPr marL="9525" marR="9525" marT="9525" marB="0" anchor="b">
                    <a:lnL w="12700" cap="flat" cmpd="sng" algn="ctr">
                      <a:solidFill>
                        <a:schemeClr val="tx1"/>
                      </a:solidFill>
                      <a:prstDash val="solid"/>
                      <a:round/>
                      <a:headEnd type="none" w="med" len="med"/>
                      <a:tailEnd type="none" w="med" len="med"/>
                    </a:lnL>
                  </a:tcPr>
                </a:tc>
              </a:tr>
              <a:tr h="102776">
                <a:tc>
                  <a:txBody>
                    <a:bodyPr/>
                    <a:lstStyle/>
                    <a:p>
                      <a:pPr algn="r" fontAlgn="b"/>
                      <a:r>
                        <a:rPr lang="en-US" sz="1050" b="1" i="0" u="none" strike="noStrike" dirty="0">
                          <a:latin typeface="+mn-lt"/>
                        </a:rPr>
                        <a:t>Mainframe operating systems</a:t>
                      </a: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1050" b="1" i="0" u="none" strike="noStrike" dirty="0">
                          <a:latin typeface="+mn-lt"/>
                        </a:rPr>
                        <a:t>1.38%</a:t>
                      </a:r>
                    </a:p>
                  </a:txBody>
                  <a:tcPr marL="9525" marR="9525" marT="9525" marB="0" anchor="b">
                    <a:lnL w="12700" cap="flat" cmpd="sng" algn="ctr">
                      <a:solidFill>
                        <a:schemeClr val="tx1"/>
                      </a:solidFill>
                      <a:prstDash val="solid"/>
                      <a:round/>
                      <a:headEnd type="none" w="med" len="med"/>
                      <a:tailEnd type="none" w="med" len="med"/>
                    </a:lnL>
                  </a:tcPr>
                </a:tc>
              </a:tr>
              <a:tr h="102776">
                <a:tc>
                  <a:txBody>
                    <a:bodyPr/>
                    <a:lstStyle/>
                    <a:p>
                      <a:pPr algn="r" fontAlgn="b"/>
                      <a:r>
                        <a:rPr lang="en-US" sz="1050" b="1" i="0" u="none" strike="noStrike" dirty="0">
                          <a:latin typeface="+mn-lt"/>
                        </a:rPr>
                        <a:t>System Testing</a:t>
                      </a: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1050" b="1" i="0" u="none" strike="noStrike" dirty="0">
                          <a:latin typeface="+mn-lt"/>
                        </a:rPr>
                        <a:t>1.31%</a:t>
                      </a:r>
                    </a:p>
                  </a:txBody>
                  <a:tcPr marL="9525" marR="9525" marT="9525" marB="0" anchor="b">
                    <a:lnL w="12700" cap="flat" cmpd="sng" algn="ctr">
                      <a:solidFill>
                        <a:schemeClr val="tx1"/>
                      </a:solidFill>
                      <a:prstDash val="solid"/>
                      <a:round/>
                      <a:headEnd type="none" w="med" len="med"/>
                      <a:tailEnd type="none" w="med" len="med"/>
                    </a:lnL>
                  </a:tcPr>
                </a:tc>
              </a:tr>
              <a:tr h="102776">
                <a:tc>
                  <a:txBody>
                    <a:bodyPr/>
                    <a:lstStyle/>
                    <a:p>
                      <a:pPr algn="r" fontAlgn="b"/>
                      <a:r>
                        <a:rPr lang="en-US" sz="1050" b="1" i="0" u="none" strike="noStrike" dirty="0">
                          <a:latin typeface="+mn-lt"/>
                        </a:rPr>
                        <a:t>Cobol</a:t>
                      </a: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1050" b="1" i="0" u="none" strike="noStrike" dirty="0">
                          <a:latin typeface="+mn-lt"/>
                        </a:rPr>
                        <a:t>1.13%</a:t>
                      </a:r>
                    </a:p>
                  </a:txBody>
                  <a:tcPr marL="9525" marR="9525" marT="9525" marB="0" anchor="b">
                    <a:lnL w="12700" cap="flat" cmpd="sng" algn="ctr">
                      <a:solidFill>
                        <a:schemeClr val="tx1"/>
                      </a:solidFill>
                      <a:prstDash val="solid"/>
                      <a:round/>
                      <a:headEnd type="none" w="med" len="med"/>
                      <a:tailEnd type="none" w="med" len="med"/>
                    </a:lnL>
                  </a:tcPr>
                </a:tc>
              </a:tr>
              <a:tr h="102776">
                <a:tc>
                  <a:txBody>
                    <a:bodyPr/>
                    <a:lstStyle/>
                    <a:p>
                      <a:pPr algn="r" fontAlgn="b"/>
                      <a:r>
                        <a:rPr lang="en-US" sz="1050" b="1" i="0" u="none" strike="noStrike" dirty="0">
                          <a:latin typeface="+mn-lt"/>
                        </a:rPr>
                        <a:t>Systems Design</a:t>
                      </a: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1050" b="1" i="0" u="none" strike="noStrike" dirty="0">
                          <a:latin typeface="+mn-lt"/>
                        </a:rPr>
                        <a:t>1.12%</a:t>
                      </a:r>
                    </a:p>
                  </a:txBody>
                  <a:tcPr marL="9525" marR="9525" marT="9525" marB="0" anchor="b">
                    <a:lnL w="12700" cap="flat" cmpd="sng" algn="ctr">
                      <a:solidFill>
                        <a:schemeClr val="tx1"/>
                      </a:solidFill>
                      <a:prstDash val="solid"/>
                      <a:round/>
                      <a:headEnd type="none" w="med" len="med"/>
                      <a:tailEnd type="none" w="med" len="med"/>
                    </a:lnL>
                  </a:tcPr>
                </a:tc>
              </a:tr>
              <a:tr h="102776">
                <a:tc>
                  <a:txBody>
                    <a:bodyPr/>
                    <a:lstStyle/>
                    <a:p>
                      <a:pPr algn="r" fontAlgn="b"/>
                      <a:r>
                        <a:rPr lang="en-US" sz="1050" b="1" i="0" u="none" strike="noStrike" dirty="0">
                          <a:latin typeface="+mn-lt"/>
                        </a:rPr>
                        <a:t>Electronic Data Interchange</a:t>
                      </a: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1050" b="1" i="0" u="none" strike="noStrike" dirty="0">
                          <a:latin typeface="+mn-lt"/>
                        </a:rPr>
                        <a:t>1.09%</a:t>
                      </a:r>
                    </a:p>
                  </a:txBody>
                  <a:tcPr marL="9525" marR="9525" marT="9525" marB="0" anchor="b">
                    <a:lnL w="12700" cap="flat" cmpd="sng" algn="ctr">
                      <a:solidFill>
                        <a:schemeClr val="tx1"/>
                      </a:solidFill>
                      <a:prstDash val="solid"/>
                      <a:round/>
                      <a:headEnd type="none" w="med" len="med"/>
                      <a:tailEnd type="none" w="med" len="med"/>
                    </a:lnL>
                  </a:tcPr>
                </a:tc>
              </a:tr>
              <a:tr h="102776">
                <a:tc>
                  <a:txBody>
                    <a:bodyPr/>
                    <a:lstStyle/>
                    <a:p>
                      <a:pPr algn="r" fontAlgn="b"/>
                      <a:r>
                        <a:rPr lang="en-US" sz="1050" b="1" i="0" u="none" strike="noStrike" dirty="0">
                          <a:latin typeface="+mn-lt"/>
                        </a:rPr>
                        <a:t>Negotiation Skills</a:t>
                      </a: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1050" b="1" i="0" u="none" strike="noStrike" dirty="0">
                          <a:latin typeface="+mn-lt"/>
                        </a:rPr>
                        <a:t>0.95%</a:t>
                      </a:r>
                    </a:p>
                  </a:txBody>
                  <a:tcPr marL="9525" marR="9525" marT="9525" marB="0" anchor="b">
                    <a:lnL w="12700" cap="flat" cmpd="sng" algn="ctr">
                      <a:solidFill>
                        <a:schemeClr val="tx1"/>
                      </a:solidFill>
                      <a:prstDash val="solid"/>
                      <a:round/>
                      <a:headEnd type="none" w="med" len="med"/>
                      <a:tailEnd type="none" w="med" len="med"/>
                    </a:lnL>
                  </a:tcPr>
                </a:tc>
              </a:tr>
              <a:tr h="102776">
                <a:tc>
                  <a:txBody>
                    <a:bodyPr/>
                    <a:lstStyle/>
                    <a:p>
                      <a:pPr algn="r" fontAlgn="b"/>
                      <a:r>
                        <a:rPr lang="en-US" sz="1050" b="1" i="0" u="none" strike="noStrike" dirty="0">
                          <a:latin typeface="+mn-lt"/>
                        </a:rPr>
                        <a:t>ColdFusion</a:t>
                      </a: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1050" b="1" i="0" u="none" strike="noStrike" dirty="0">
                          <a:latin typeface="+mn-lt"/>
                        </a:rPr>
                        <a:t>0.87%</a:t>
                      </a:r>
                    </a:p>
                  </a:txBody>
                  <a:tcPr marL="9525" marR="9525" marT="9525" marB="0" anchor="b">
                    <a:lnL w="12700" cap="flat" cmpd="sng" algn="ctr">
                      <a:solidFill>
                        <a:schemeClr val="tx1"/>
                      </a:solidFill>
                      <a:prstDash val="solid"/>
                      <a:round/>
                      <a:headEnd type="none" w="med" len="med"/>
                      <a:tailEnd type="none" w="med" len="med"/>
                    </a:lnL>
                  </a:tcPr>
                </a:tc>
              </a:tr>
              <a:tr h="102776">
                <a:tc>
                  <a:txBody>
                    <a:bodyPr/>
                    <a:lstStyle/>
                    <a:p>
                      <a:pPr algn="r" fontAlgn="b"/>
                      <a:r>
                        <a:rPr lang="en-US" sz="1050" b="1" i="0" u="none" strike="noStrike" dirty="0">
                          <a:latin typeface="+mn-lt"/>
                        </a:rPr>
                        <a:t>TCL</a:t>
                      </a: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1050" b="1" i="0" u="none" strike="noStrike" dirty="0">
                          <a:latin typeface="+mn-lt"/>
                        </a:rPr>
                        <a:t>0.72%</a:t>
                      </a:r>
                    </a:p>
                  </a:txBody>
                  <a:tcPr marL="9525" marR="9525" marT="9525" marB="0" anchor="b">
                    <a:lnL w="12700" cap="flat" cmpd="sng" algn="ctr">
                      <a:solidFill>
                        <a:schemeClr val="tx1"/>
                      </a:solidFill>
                      <a:prstDash val="solid"/>
                      <a:round/>
                      <a:headEnd type="none" w="med" len="med"/>
                      <a:tailEnd type="none" w="med" len="med"/>
                    </a:lnL>
                  </a:tcPr>
                </a:tc>
              </a:tr>
              <a:tr h="102776">
                <a:tc>
                  <a:txBody>
                    <a:bodyPr/>
                    <a:lstStyle/>
                    <a:p>
                      <a:pPr algn="r" fontAlgn="b"/>
                      <a:r>
                        <a:rPr lang="en-US" sz="1050" b="1" i="0" u="none" strike="noStrike" dirty="0">
                          <a:latin typeface="+mn-lt"/>
                        </a:rPr>
                        <a:t>CGI</a:t>
                      </a: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1050" b="1" i="0" u="none" strike="noStrike" dirty="0">
                          <a:latin typeface="+mn-lt"/>
                        </a:rPr>
                        <a:t>0.69%</a:t>
                      </a:r>
                    </a:p>
                  </a:txBody>
                  <a:tcPr marL="9525" marR="9525" marT="9525" marB="0" anchor="b">
                    <a:lnL w="12700" cap="flat" cmpd="sng" algn="ctr">
                      <a:solidFill>
                        <a:schemeClr val="tx1"/>
                      </a:solidFill>
                      <a:prstDash val="solid"/>
                      <a:round/>
                      <a:headEnd type="none" w="med" len="med"/>
                      <a:tailEnd type="none" w="med" len="med"/>
                    </a:lnL>
                  </a:tcPr>
                </a:tc>
              </a:tr>
              <a:tr h="102776">
                <a:tc>
                  <a:txBody>
                    <a:bodyPr/>
                    <a:lstStyle/>
                    <a:p>
                      <a:pPr algn="r" fontAlgn="b"/>
                      <a:r>
                        <a:rPr lang="en-US" sz="1050" b="1" i="0" u="none" strike="noStrike" dirty="0">
                          <a:latin typeface="+mn-lt"/>
                        </a:rPr>
                        <a:t>Oral Communications</a:t>
                      </a: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1050" b="1" i="0" u="none" strike="noStrike" dirty="0">
                          <a:latin typeface="+mn-lt"/>
                        </a:rPr>
                        <a:t>0.59%</a:t>
                      </a:r>
                    </a:p>
                  </a:txBody>
                  <a:tcPr marL="9525" marR="9525" marT="9525" marB="0" anchor="b">
                    <a:lnL w="12700" cap="flat" cmpd="sng" algn="ctr">
                      <a:solidFill>
                        <a:schemeClr val="tx1"/>
                      </a:solidFill>
                      <a:prstDash val="solid"/>
                      <a:round/>
                      <a:headEnd type="none" w="med" len="med"/>
                      <a:tailEnd type="none" w="med" len="med"/>
                    </a:lnL>
                  </a:tcPr>
                </a:tc>
              </a:tr>
              <a:tr h="102776">
                <a:tc>
                  <a:txBody>
                    <a:bodyPr/>
                    <a:lstStyle/>
                    <a:p>
                      <a:pPr algn="r" fontAlgn="b"/>
                      <a:r>
                        <a:rPr lang="en-US" sz="1050" b="1" i="0" u="none" strike="noStrike" dirty="0">
                          <a:latin typeface="+mn-lt"/>
                        </a:rPr>
                        <a:t>Conflict Resolution</a:t>
                      </a: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1050" b="1" i="0" u="none" strike="noStrike" dirty="0">
                          <a:latin typeface="+mn-lt"/>
                        </a:rPr>
                        <a:t>0.48%</a:t>
                      </a:r>
                    </a:p>
                  </a:txBody>
                  <a:tcPr marL="9525" marR="9525" marT="9525" marB="0" anchor="b">
                    <a:lnL w="12700" cap="flat" cmpd="sng" algn="ctr">
                      <a:solidFill>
                        <a:schemeClr val="tx1"/>
                      </a:solidFill>
                      <a:prstDash val="solid"/>
                      <a:round/>
                      <a:headEnd type="none" w="med" len="med"/>
                      <a:tailEnd type="none" w="med" len="med"/>
                    </a:lnL>
                  </a:tcPr>
                </a:tc>
              </a:tr>
              <a:tr h="102776">
                <a:tc>
                  <a:txBody>
                    <a:bodyPr/>
                    <a:lstStyle/>
                    <a:p>
                      <a:pPr algn="r" fontAlgn="b"/>
                      <a:r>
                        <a:rPr lang="en-US" sz="1050" b="1" i="0" u="none" strike="noStrike" dirty="0" err="1">
                          <a:latin typeface="+mn-lt"/>
                        </a:rPr>
                        <a:t>Ada</a:t>
                      </a:r>
                      <a:endParaRPr lang="en-US" sz="1050" b="1" i="0" u="none" strike="noStrike" dirty="0">
                        <a:latin typeface="+mn-lt"/>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1050" b="1" i="0" u="none" strike="noStrike" dirty="0">
                          <a:latin typeface="+mn-lt"/>
                        </a:rPr>
                        <a:t>0.43%</a:t>
                      </a:r>
                    </a:p>
                  </a:txBody>
                  <a:tcPr marL="9525" marR="9525" marT="9525" marB="0" anchor="b">
                    <a:lnL w="12700" cap="flat" cmpd="sng" algn="ctr">
                      <a:solidFill>
                        <a:schemeClr val="tx1"/>
                      </a:solidFill>
                      <a:prstDash val="solid"/>
                      <a:round/>
                      <a:headEnd type="none" w="med" len="med"/>
                      <a:tailEnd type="none" w="med" len="med"/>
                    </a:lnL>
                  </a:tcPr>
                </a:tc>
              </a:tr>
              <a:tr h="102776">
                <a:tc>
                  <a:txBody>
                    <a:bodyPr/>
                    <a:lstStyle/>
                    <a:p>
                      <a:pPr algn="r" fontAlgn="b"/>
                      <a:r>
                        <a:rPr lang="en-US" sz="1050" b="1" i="0" u="none" strike="noStrike" dirty="0">
                          <a:latin typeface="+mn-lt"/>
                        </a:rPr>
                        <a:t>Forth</a:t>
                      </a: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1050" b="1" i="0" u="none" strike="noStrike" dirty="0">
                          <a:latin typeface="+mn-lt"/>
                        </a:rPr>
                        <a:t>0.32%</a:t>
                      </a:r>
                    </a:p>
                  </a:txBody>
                  <a:tcPr marL="9525" marR="9525" marT="9525" marB="0" anchor="b">
                    <a:lnL w="12700" cap="flat" cmpd="sng" algn="ctr">
                      <a:solidFill>
                        <a:schemeClr val="tx1"/>
                      </a:solidFill>
                      <a:prstDash val="solid"/>
                      <a:round/>
                      <a:headEnd type="none" w="med" len="med"/>
                      <a:tailEnd type="none" w="med" len="med"/>
                    </a:lnL>
                  </a:tcPr>
                </a:tc>
              </a:tr>
              <a:tr h="102776">
                <a:tc>
                  <a:txBody>
                    <a:bodyPr/>
                    <a:lstStyle/>
                    <a:p>
                      <a:pPr algn="r" fontAlgn="b"/>
                      <a:r>
                        <a:rPr lang="en-US" sz="1050" b="1" i="0" u="none" strike="noStrike" dirty="0">
                          <a:latin typeface="+mn-lt"/>
                        </a:rPr>
                        <a:t>Business Continuity Planning</a:t>
                      </a: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1050" b="1" i="0" u="none" strike="noStrike" dirty="0">
                          <a:latin typeface="+mn-lt"/>
                        </a:rPr>
                        <a:t>0.29%</a:t>
                      </a:r>
                    </a:p>
                  </a:txBody>
                  <a:tcPr marL="9525" marR="9525" marT="9525" marB="0" anchor="b">
                    <a:lnL w="12700" cap="flat" cmpd="sng" algn="ctr">
                      <a:solidFill>
                        <a:schemeClr val="tx1"/>
                      </a:solidFill>
                      <a:prstDash val="solid"/>
                      <a:round/>
                      <a:headEnd type="none" w="med" len="med"/>
                      <a:tailEnd type="none" w="med" len="med"/>
                    </a:lnL>
                  </a:tcPr>
                </a:tc>
              </a:tr>
              <a:tr h="102776">
                <a:tc>
                  <a:txBody>
                    <a:bodyPr/>
                    <a:lstStyle/>
                    <a:p>
                      <a:pPr algn="r" fontAlgn="b"/>
                      <a:r>
                        <a:rPr lang="en-US" sz="1050" b="1" i="0" u="none" strike="noStrike" dirty="0">
                          <a:latin typeface="+mn-lt"/>
                        </a:rPr>
                        <a:t>4GL</a:t>
                      </a: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1050" b="1" i="0" u="none" strike="noStrike" dirty="0">
                          <a:latin typeface="+mn-lt"/>
                        </a:rPr>
                        <a:t>0.28%</a:t>
                      </a:r>
                    </a:p>
                  </a:txBody>
                  <a:tcPr marL="9525" marR="9525" marT="9525" marB="0" anchor="b">
                    <a:lnL w="12700" cap="flat" cmpd="sng" algn="ctr">
                      <a:solidFill>
                        <a:schemeClr val="tx1"/>
                      </a:solidFill>
                      <a:prstDash val="solid"/>
                      <a:round/>
                      <a:headEnd type="none" w="med" len="med"/>
                      <a:tailEnd type="none" w="med" len="med"/>
                    </a:lnL>
                  </a:tcPr>
                </a:tc>
              </a:tr>
              <a:tr h="102776">
                <a:tc>
                  <a:txBody>
                    <a:bodyPr/>
                    <a:lstStyle/>
                    <a:p>
                      <a:pPr algn="r" fontAlgn="b"/>
                      <a:r>
                        <a:rPr lang="en-US" sz="1050" b="1" i="0" u="none" strike="noStrike" dirty="0">
                          <a:latin typeface="+mn-lt"/>
                        </a:rPr>
                        <a:t>DSS / GDSS</a:t>
                      </a: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1050" b="1" i="0" u="none" strike="noStrike" dirty="0">
                          <a:latin typeface="+mn-lt"/>
                        </a:rPr>
                        <a:t>0.28%</a:t>
                      </a:r>
                    </a:p>
                  </a:txBody>
                  <a:tcPr marL="9525" marR="9525" marT="9525" marB="0" anchor="b">
                    <a:lnL w="12700" cap="flat" cmpd="sng" algn="ctr">
                      <a:solidFill>
                        <a:schemeClr val="tx1"/>
                      </a:solidFill>
                      <a:prstDash val="solid"/>
                      <a:round/>
                      <a:headEnd type="none" w="med" len="med"/>
                      <a:tailEnd type="none" w="med" len="med"/>
                    </a:lnL>
                  </a:tcPr>
                </a:tc>
              </a:tr>
              <a:tr h="102776">
                <a:tc>
                  <a:txBody>
                    <a:bodyPr/>
                    <a:lstStyle/>
                    <a:p>
                      <a:pPr algn="r" fontAlgn="b"/>
                      <a:r>
                        <a:rPr lang="en-US" sz="1050" b="1" i="0" u="none" strike="noStrike" dirty="0">
                          <a:latin typeface="+mn-lt"/>
                        </a:rPr>
                        <a:t>LAMP</a:t>
                      </a: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1050" b="1" i="0" u="none" strike="noStrike" dirty="0">
                          <a:latin typeface="+mn-lt"/>
                        </a:rPr>
                        <a:t>0.23%</a:t>
                      </a:r>
                    </a:p>
                  </a:txBody>
                  <a:tcPr marL="9525" marR="9525" marT="9525" marB="0" anchor="b">
                    <a:lnL w="12700" cap="flat" cmpd="sng" algn="ctr">
                      <a:solidFill>
                        <a:schemeClr val="tx1"/>
                      </a:solidFill>
                      <a:prstDash val="solid"/>
                      <a:round/>
                      <a:headEnd type="none" w="med" len="med"/>
                      <a:tailEnd type="none" w="med" len="med"/>
                    </a:lnL>
                  </a:tcPr>
                </a:tc>
              </a:tr>
              <a:tr h="102776">
                <a:tc>
                  <a:txBody>
                    <a:bodyPr/>
                    <a:lstStyle/>
                    <a:p>
                      <a:pPr algn="r" fontAlgn="b"/>
                      <a:r>
                        <a:rPr lang="en-US" sz="1050" b="1" i="0" u="none" strike="noStrike" dirty="0">
                          <a:latin typeface="+mn-lt"/>
                        </a:rPr>
                        <a:t>Fortran</a:t>
                      </a: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1050" b="1" i="0" u="none" strike="noStrike" dirty="0">
                          <a:latin typeface="+mn-lt"/>
                        </a:rPr>
                        <a:t>0.21%</a:t>
                      </a:r>
                    </a:p>
                  </a:txBody>
                  <a:tcPr marL="9525" marR="9525" marT="9525" marB="0" anchor="b">
                    <a:lnL w="12700" cap="flat" cmpd="sng" algn="ctr">
                      <a:solidFill>
                        <a:schemeClr val="tx1"/>
                      </a:solidFill>
                      <a:prstDash val="solid"/>
                      <a:round/>
                      <a:headEnd type="none" w="med" len="med"/>
                      <a:tailEnd type="none" w="med" len="med"/>
                    </a:lnL>
                  </a:tcPr>
                </a:tc>
              </a:tr>
              <a:tr h="102776">
                <a:tc>
                  <a:txBody>
                    <a:bodyPr/>
                    <a:lstStyle/>
                    <a:p>
                      <a:pPr algn="r" fontAlgn="b"/>
                      <a:r>
                        <a:rPr lang="en-US" sz="1050" b="1" i="0" u="none" strike="noStrike" dirty="0">
                          <a:latin typeface="+mn-lt"/>
                        </a:rPr>
                        <a:t>FrontPage</a:t>
                      </a: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1050" b="1" i="0" u="none" strike="noStrike" dirty="0">
                          <a:latin typeface="+mn-lt"/>
                        </a:rPr>
                        <a:t>0.20%</a:t>
                      </a:r>
                    </a:p>
                  </a:txBody>
                  <a:tcPr marL="9525" marR="9525" marT="9525" marB="0" anchor="b">
                    <a:lnL w="12700" cap="flat" cmpd="sng" algn="ctr">
                      <a:solidFill>
                        <a:schemeClr val="tx1"/>
                      </a:solidFill>
                      <a:prstDash val="solid"/>
                      <a:round/>
                      <a:headEnd type="none" w="med" len="med"/>
                      <a:tailEnd type="none" w="med" len="med"/>
                    </a:lnL>
                  </a:tcPr>
                </a:tc>
              </a:tr>
              <a:tr h="102776">
                <a:tc>
                  <a:txBody>
                    <a:bodyPr/>
                    <a:lstStyle/>
                    <a:p>
                      <a:pPr algn="r" fontAlgn="b"/>
                      <a:r>
                        <a:rPr lang="en-US" sz="1050" b="1" i="0" u="none" strike="noStrike" dirty="0">
                          <a:latin typeface="+mn-lt"/>
                        </a:rPr>
                        <a:t>Pascal</a:t>
                      </a: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1050" b="1" i="0" u="none" strike="noStrike" dirty="0">
                          <a:latin typeface="+mn-lt"/>
                        </a:rPr>
                        <a:t>0.14%</a:t>
                      </a:r>
                    </a:p>
                  </a:txBody>
                  <a:tcPr marL="9525" marR="9525" marT="9525" marB="0" anchor="b">
                    <a:lnL w="12700" cap="flat" cmpd="sng" algn="ctr">
                      <a:solidFill>
                        <a:schemeClr val="tx1"/>
                      </a:solidFill>
                      <a:prstDash val="solid"/>
                      <a:round/>
                      <a:headEnd type="none" w="med" len="med"/>
                      <a:tailEnd type="none" w="med" len="med"/>
                    </a:lnL>
                  </a:tcPr>
                </a:tc>
              </a:tr>
              <a:tr h="102776">
                <a:tc>
                  <a:txBody>
                    <a:bodyPr/>
                    <a:lstStyle/>
                    <a:p>
                      <a:pPr algn="r" fontAlgn="b"/>
                      <a:r>
                        <a:rPr lang="en-US" sz="1050" b="1" i="0" u="none" strike="noStrike" dirty="0">
                          <a:latin typeface="+mn-lt"/>
                        </a:rPr>
                        <a:t>Transaction Processing Systems</a:t>
                      </a: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1050" b="1" i="0" u="none" strike="noStrike" dirty="0">
                          <a:latin typeface="+mn-lt"/>
                        </a:rPr>
                        <a:t>0.10%</a:t>
                      </a:r>
                    </a:p>
                  </a:txBody>
                  <a:tcPr marL="9525" marR="9525" marT="9525" marB="0" anchor="b">
                    <a:lnL w="12700" cap="flat" cmpd="sng" algn="ctr">
                      <a:solidFill>
                        <a:schemeClr val="tx1"/>
                      </a:solidFill>
                      <a:prstDash val="solid"/>
                      <a:round/>
                      <a:headEnd type="none" w="med" len="med"/>
                      <a:tailEnd type="none" w="med" len="med"/>
                    </a:lnL>
                  </a:tcPr>
                </a:tc>
              </a:tr>
              <a:tr h="102776">
                <a:tc>
                  <a:txBody>
                    <a:bodyPr/>
                    <a:lstStyle/>
                    <a:p>
                      <a:pPr algn="r" fontAlgn="b"/>
                      <a:r>
                        <a:rPr lang="en-US" sz="1050" b="1" i="0" u="none" strike="noStrike" dirty="0">
                          <a:latin typeface="+mn-lt"/>
                        </a:rPr>
                        <a:t>Lisp</a:t>
                      </a: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1050" b="1" i="0" u="none" strike="noStrike" dirty="0">
                          <a:latin typeface="+mn-lt"/>
                        </a:rPr>
                        <a:t>0.06%</a:t>
                      </a:r>
                    </a:p>
                  </a:txBody>
                  <a:tcPr marL="9525" marR="9525" marT="9525" marB="0" anchor="b">
                    <a:lnL w="12700" cap="flat" cmpd="sng" algn="ctr">
                      <a:solidFill>
                        <a:schemeClr val="tx1"/>
                      </a:solidFill>
                      <a:prstDash val="solid"/>
                      <a:round/>
                      <a:headEnd type="none" w="med" len="med"/>
                      <a:tailEnd type="none" w="med" len="med"/>
                    </a:lnL>
                  </a:tcPr>
                </a:tc>
              </a:tr>
              <a:tr h="102776">
                <a:tc>
                  <a:txBody>
                    <a:bodyPr/>
                    <a:lstStyle/>
                    <a:p>
                      <a:pPr algn="r" fontAlgn="b"/>
                      <a:r>
                        <a:rPr lang="en-US" sz="1050" b="1" i="0" u="none" strike="noStrike" dirty="0">
                          <a:latin typeface="+mn-lt"/>
                        </a:rPr>
                        <a:t>Smalltalk</a:t>
                      </a: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1050" b="1" i="0" u="none" strike="noStrike" dirty="0">
                          <a:latin typeface="+mn-lt"/>
                        </a:rPr>
                        <a:t>0.04%</a:t>
                      </a:r>
                    </a:p>
                  </a:txBody>
                  <a:tcPr marL="9525" marR="9525" marT="9525" marB="0" anchor="b">
                    <a:lnL w="12700" cap="flat" cmpd="sng" algn="ctr">
                      <a:solidFill>
                        <a:schemeClr val="tx1"/>
                      </a:solidFill>
                      <a:prstDash val="solid"/>
                      <a:round/>
                      <a:headEnd type="none" w="med" len="med"/>
                      <a:tailEnd type="none" w="med" len="med"/>
                    </a:lnL>
                  </a:tcPr>
                </a:tc>
              </a:tr>
              <a:tr h="102776">
                <a:tc>
                  <a:txBody>
                    <a:bodyPr/>
                    <a:lstStyle/>
                    <a:p>
                      <a:pPr algn="r" fontAlgn="b"/>
                      <a:r>
                        <a:rPr lang="en-US" sz="1050" b="1" i="0" u="none" strike="noStrike" dirty="0">
                          <a:latin typeface="+mn-lt"/>
                        </a:rPr>
                        <a:t>Prolog</a:t>
                      </a: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1050" b="1" i="0" u="none" strike="noStrike" dirty="0">
                          <a:latin typeface="+mn-lt"/>
                        </a:rPr>
                        <a:t>0.02%</a:t>
                      </a:r>
                    </a:p>
                  </a:txBody>
                  <a:tcPr marL="9525" marR="9525" marT="9525" marB="0" anchor="b">
                    <a:lnL w="12700" cap="flat" cmpd="sng" algn="ctr">
                      <a:solidFill>
                        <a:schemeClr val="tx1"/>
                      </a:solidFill>
                      <a:prstDash val="solid"/>
                      <a:round/>
                      <a:headEnd type="none" w="med" len="med"/>
                      <a:tailEnd type="none" w="med" len="med"/>
                    </a:lnL>
                  </a:tcPr>
                </a:tc>
              </a:tr>
              <a:tr h="102776">
                <a:tc>
                  <a:txBody>
                    <a:bodyPr/>
                    <a:lstStyle/>
                    <a:p>
                      <a:pPr algn="r" fontAlgn="b"/>
                      <a:r>
                        <a:rPr lang="en-US" sz="1050" b="1" i="0" u="none" strike="noStrike" dirty="0">
                          <a:latin typeface="+mn-lt"/>
                        </a:rPr>
                        <a:t>Eiffel</a:t>
                      </a: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1050" b="1" i="0" u="none" strike="noStrike" dirty="0">
                          <a:latin typeface="+mn-lt"/>
                        </a:rPr>
                        <a:t>0.00%</a:t>
                      </a:r>
                    </a:p>
                  </a:txBody>
                  <a:tcPr marL="9525" marR="9525" marT="9525" marB="0" anchor="b">
                    <a:lnL w="12700" cap="flat" cmpd="sng" algn="ctr">
                      <a:solidFill>
                        <a:schemeClr val="tx1"/>
                      </a:solidFill>
                      <a:prstDash val="solid"/>
                      <a:round/>
                      <a:headEnd type="none" w="med" len="med"/>
                      <a:tailEnd type="none" w="med" len="med"/>
                    </a:lnL>
                  </a:tcPr>
                </a:tc>
              </a:tr>
              <a:tr h="102776">
                <a:tc>
                  <a:txBody>
                    <a:bodyPr/>
                    <a:lstStyle/>
                    <a:p>
                      <a:pPr algn="r" fontAlgn="b"/>
                      <a:r>
                        <a:rPr lang="en-US" sz="1050" b="1" i="0" u="none" strike="noStrike" dirty="0">
                          <a:latin typeface="+mn-lt"/>
                        </a:rPr>
                        <a:t>Modula-2</a:t>
                      </a: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1050" b="1" i="0" u="none" strike="noStrike" dirty="0">
                          <a:latin typeface="+mn-lt"/>
                        </a:rPr>
                        <a:t>0.00%</a:t>
                      </a:r>
                    </a:p>
                  </a:txBody>
                  <a:tcPr marL="9525" marR="9525" marT="9525" marB="0" anchor="b">
                    <a:lnL w="12700" cap="flat" cmpd="sng" algn="ctr">
                      <a:solidFill>
                        <a:schemeClr val="tx1"/>
                      </a:solidFill>
                      <a:prstDash val="solid"/>
                      <a:round/>
                      <a:headEnd type="none" w="med" len="med"/>
                      <a:tailEnd type="none" w="med" len="med"/>
                    </a:lnL>
                  </a:tcPr>
                </a:tc>
              </a:tr>
              <a:tr h="102776">
                <a:tc>
                  <a:txBody>
                    <a:bodyPr/>
                    <a:lstStyle/>
                    <a:p>
                      <a:pPr algn="r" fontAlgn="b"/>
                      <a:r>
                        <a:rPr lang="en-US" sz="1050" b="1" i="0" u="none" strike="noStrike" dirty="0" err="1">
                          <a:latin typeface="+mn-lt"/>
                        </a:rPr>
                        <a:t>Simula</a:t>
                      </a:r>
                      <a:endParaRPr lang="en-US" sz="1050" b="1" i="0" u="none" strike="noStrike" dirty="0">
                        <a:latin typeface="+mn-lt"/>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US" sz="1050" b="1" i="0" u="none" strike="noStrike" dirty="0">
                          <a:latin typeface="+mn-lt"/>
                        </a:rPr>
                        <a:t>0.00%</a:t>
                      </a:r>
                    </a:p>
                  </a:txBody>
                  <a:tcPr marL="9525" marR="9525" marT="9525" marB="0" anchor="b">
                    <a:lnL w="12700" cap="flat" cmpd="sng" algn="ctr">
                      <a:solidFill>
                        <a:schemeClr val="tx1"/>
                      </a:solidFill>
                      <a:prstDash val="solid"/>
                      <a:round/>
                      <a:headEnd type="none" w="med" len="med"/>
                      <a:tailEnd type="none" w="med" len="med"/>
                    </a:ln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 Clustering Process</a:t>
            </a:r>
            <a:endParaRPr lang="en-US" dirty="0"/>
          </a:p>
        </p:txBody>
      </p:sp>
      <p:sp>
        <p:nvSpPr>
          <p:cNvPr id="3" name="Content Placeholder 2"/>
          <p:cNvSpPr>
            <a:spLocks noGrp="1"/>
          </p:cNvSpPr>
          <p:nvPr>
            <p:ph idx="1"/>
          </p:nvPr>
        </p:nvSpPr>
        <p:spPr/>
        <p:txBody>
          <a:bodyPr>
            <a:normAutofit lnSpcReduction="10000"/>
          </a:bodyPr>
          <a:lstStyle/>
          <a:p>
            <a:r>
              <a:rPr lang="en-US" dirty="0" smtClean="0"/>
              <a:t>Skills found are stored in a database </a:t>
            </a:r>
            <a:r>
              <a:rPr lang="en-US" dirty="0" smtClean="0"/>
              <a:t>with ID of </a:t>
            </a:r>
            <a:r>
              <a:rPr lang="en-US" dirty="0" smtClean="0"/>
              <a:t>job ad</a:t>
            </a:r>
          </a:p>
          <a:p>
            <a:r>
              <a:rPr lang="en-US" dirty="0" smtClean="0"/>
              <a:t>Skills are </a:t>
            </a:r>
            <a:r>
              <a:rPr lang="en-US" dirty="0" smtClean="0"/>
              <a:t>retrieved from </a:t>
            </a:r>
            <a:r>
              <a:rPr lang="en-US" dirty="0" smtClean="0"/>
              <a:t>table with each </a:t>
            </a:r>
            <a:r>
              <a:rPr lang="en-US" dirty="0" smtClean="0"/>
              <a:t>ad as a </a:t>
            </a:r>
            <a:r>
              <a:rPr lang="en-US" dirty="0" smtClean="0"/>
              <a:t>case and each skill representing an attribute</a:t>
            </a:r>
          </a:p>
          <a:p>
            <a:r>
              <a:rPr lang="en-US" dirty="0" smtClean="0"/>
              <a:t>Outliers are eliminated</a:t>
            </a:r>
          </a:p>
          <a:p>
            <a:r>
              <a:rPr lang="en-US" dirty="0" smtClean="0"/>
              <a:t>Hierarchical Agglomerative Clustering is used on a subset of the data</a:t>
            </a:r>
          </a:p>
          <a:p>
            <a:pPr lvl="1"/>
            <a:r>
              <a:rPr lang="en-US" dirty="0" smtClean="0"/>
              <a:t>Produces nested sequence of partitions </a:t>
            </a:r>
            <a:r>
              <a:rPr lang="en-US" dirty="0" smtClean="0"/>
              <a:t>to </a:t>
            </a:r>
            <a:r>
              <a:rPr lang="en-US" dirty="0" smtClean="0"/>
              <a:t>determine the most appropriate number of </a:t>
            </a:r>
            <a:r>
              <a:rPr lang="en-US" dirty="0" smtClean="0"/>
              <a:t>clusters</a:t>
            </a:r>
            <a:endParaRPr lang="en-US" dirty="0" smtClean="0"/>
          </a:p>
        </p:txBody>
      </p:sp>
      <p:sp>
        <p:nvSpPr>
          <p:cNvPr id="4" name="Date Placeholder 3"/>
          <p:cNvSpPr>
            <a:spLocks noGrp="1"/>
          </p:cNvSpPr>
          <p:nvPr>
            <p:ph type="dt" sz="half" idx="10"/>
          </p:nvPr>
        </p:nvSpPr>
        <p:spPr/>
        <p:txBody>
          <a:bodyPr/>
          <a:lstStyle/>
          <a:p>
            <a:r>
              <a:rPr lang="en-US" smtClean="0"/>
              <a:t>25 April 2008</a:t>
            </a:r>
            <a:endParaRPr lang="en-US"/>
          </a:p>
        </p:txBody>
      </p:sp>
      <p:sp>
        <p:nvSpPr>
          <p:cNvPr id="5" name="Slide Number Placeholder 4"/>
          <p:cNvSpPr>
            <a:spLocks noGrp="1"/>
          </p:cNvSpPr>
          <p:nvPr>
            <p:ph type="sldNum" sz="quarter" idx="11"/>
          </p:nvPr>
        </p:nvSpPr>
        <p:spPr/>
        <p:txBody>
          <a:bodyPr/>
          <a:lstStyle/>
          <a:p>
            <a:fld id="{01D8EFD6-2388-4147-8F85-2A953F5C3D3D}" type="slidenum">
              <a:rPr lang="en-US" smtClean="0"/>
              <a:pPr/>
              <a:t>11</a:t>
            </a:fld>
            <a:endParaRPr lang="en-US"/>
          </a:p>
        </p:txBody>
      </p:sp>
      <p:sp>
        <p:nvSpPr>
          <p:cNvPr id="6" name="Footer Placeholder 5"/>
          <p:cNvSpPr>
            <a:spLocks noGrp="1"/>
          </p:cNvSpPr>
          <p:nvPr>
            <p:ph type="ftr" sz="quarter" idx="12"/>
          </p:nvPr>
        </p:nvSpPr>
        <p:spPr/>
        <p:txBody>
          <a:bodyPr/>
          <a:lstStyle/>
          <a:p>
            <a:r>
              <a:rPr lang="en-US" smtClean="0"/>
              <a:t>Computer Science Data Mining Colloquium</a:t>
            </a:r>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25 April 2008</a:t>
            </a:r>
            <a:endParaRPr lang="en-US"/>
          </a:p>
        </p:txBody>
      </p:sp>
      <p:sp>
        <p:nvSpPr>
          <p:cNvPr id="5" name="Slide Number Placeholder 4"/>
          <p:cNvSpPr>
            <a:spLocks noGrp="1"/>
          </p:cNvSpPr>
          <p:nvPr>
            <p:ph type="sldNum" sz="quarter" idx="11"/>
          </p:nvPr>
        </p:nvSpPr>
        <p:spPr/>
        <p:txBody>
          <a:bodyPr/>
          <a:lstStyle/>
          <a:p>
            <a:fld id="{7E92CCC3-055B-45D9-9619-E35F1E30BD32}" type="slidenum">
              <a:rPr lang="en-US"/>
              <a:pPr/>
              <a:t>12</a:t>
            </a:fld>
            <a:endParaRPr lang="en-US"/>
          </a:p>
        </p:txBody>
      </p:sp>
      <p:sp>
        <p:nvSpPr>
          <p:cNvPr id="6" name="Footer Placeholder 5"/>
          <p:cNvSpPr>
            <a:spLocks noGrp="1"/>
          </p:cNvSpPr>
          <p:nvPr>
            <p:ph type="ftr" sz="quarter" idx="12"/>
          </p:nvPr>
        </p:nvSpPr>
        <p:spPr/>
        <p:txBody>
          <a:bodyPr/>
          <a:lstStyle/>
          <a:p>
            <a:r>
              <a:rPr lang="en-US" smtClean="0"/>
              <a:t>Computer Science Data Mining Colloquium</a:t>
            </a:r>
            <a:endParaRPr lang="en-US"/>
          </a:p>
        </p:txBody>
      </p:sp>
      <p:sp>
        <p:nvSpPr>
          <p:cNvPr id="299010" name="Rectangle 2"/>
          <p:cNvSpPr>
            <a:spLocks noGrp="1" noChangeArrowheads="1"/>
          </p:cNvSpPr>
          <p:nvPr>
            <p:ph type="title"/>
          </p:nvPr>
        </p:nvSpPr>
        <p:spPr/>
        <p:txBody>
          <a:bodyPr/>
          <a:lstStyle/>
          <a:p>
            <a:r>
              <a:rPr lang="en-US"/>
              <a:t>Sample HAC Dendrogram</a:t>
            </a:r>
          </a:p>
        </p:txBody>
      </p:sp>
      <p:pic>
        <p:nvPicPr>
          <p:cNvPr id="299013" name="Picture 5"/>
          <p:cNvPicPr>
            <a:picLocks noChangeAspect="1" noChangeArrowheads="1"/>
          </p:cNvPicPr>
          <p:nvPr/>
        </p:nvPicPr>
        <p:blipFill>
          <a:blip r:embed="rId2"/>
          <a:srcRect/>
          <a:stretch>
            <a:fillRect/>
          </a:stretch>
        </p:blipFill>
        <p:spPr bwMode="auto">
          <a:xfrm>
            <a:off x="1219200" y="1752600"/>
            <a:ext cx="6962775" cy="4524375"/>
          </a:xfrm>
          <a:prstGeom prst="round2DiagRect">
            <a:avLst>
              <a:gd name="adj1" fmla="val 16408"/>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299013"/>
                                        </p:tgtEl>
                                        <p:attrNameLst>
                                          <p:attrName>style.visibility</p:attrName>
                                        </p:attrNameLst>
                                      </p:cBhvr>
                                      <p:to>
                                        <p:strVal val="visible"/>
                                      </p:to>
                                    </p:set>
                                    <p:anim calcmode="lin" valueType="num">
                                      <p:cBhvr>
                                        <p:cTn id="7" dur="1000" fill="hold"/>
                                        <p:tgtEl>
                                          <p:spTgt spid="299013"/>
                                        </p:tgtEl>
                                        <p:attrNameLst>
                                          <p:attrName>ppt_w</p:attrName>
                                        </p:attrNameLst>
                                      </p:cBhvr>
                                      <p:tavLst>
                                        <p:tav tm="0">
                                          <p:val>
                                            <p:fltVal val="0"/>
                                          </p:val>
                                        </p:tav>
                                        <p:tav tm="100000">
                                          <p:val>
                                            <p:strVal val="#ppt_w"/>
                                          </p:val>
                                        </p:tav>
                                      </p:tavLst>
                                    </p:anim>
                                    <p:anim calcmode="lin" valueType="num">
                                      <p:cBhvr>
                                        <p:cTn id="8" dur="1000" fill="hold"/>
                                        <p:tgtEl>
                                          <p:spTgt spid="299013"/>
                                        </p:tgtEl>
                                        <p:attrNameLst>
                                          <p:attrName>ppt_h</p:attrName>
                                        </p:attrNameLst>
                                      </p:cBhvr>
                                      <p:tavLst>
                                        <p:tav tm="0">
                                          <p:val>
                                            <p:fltVal val="0"/>
                                          </p:val>
                                        </p:tav>
                                        <p:tav tm="100000">
                                          <p:val>
                                            <p:strVal val="#ppt_h"/>
                                          </p:val>
                                        </p:tav>
                                      </p:tavLst>
                                    </p:anim>
                                    <p:anim calcmode="lin" valueType="num">
                                      <p:cBhvr>
                                        <p:cTn id="9" dur="1000" fill="hold"/>
                                        <p:tgtEl>
                                          <p:spTgt spid="299013"/>
                                        </p:tgtEl>
                                        <p:attrNameLst>
                                          <p:attrName>style.rotation</p:attrName>
                                        </p:attrNameLst>
                                      </p:cBhvr>
                                      <p:tavLst>
                                        <p:tav tm="0">
                                          <p:val>
                                            <p:fltVal val="90"/>
                                          </p:val>
                                        </p:tav>
                                        <p:tav tm="100000">
                                          <p:val>
                                            <p:fltVal val="0"/>
                                          </p:val>
                                        </p:tav>
                                      </p:tavLst>
                                    </p:anim>
                                    <p:animEffect transition="in" filter="fade">
                                      <p:cBhvr>
                                        <p:cTn id="10" dur="1000"/>
                                        <p:tgtEl>
                                          <p:spTgt spid="2990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 Clustering </a:t>
            </a:r>
            <a:r>
              <a:rPr lang="en-US" dirty="0" smtClean="0"/>
              <a:t>Process (cont.)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K-Means Cluster analysis is performed on the entire set to generate job </a:t>
            </a:r>
            <a:r>
              <a:rPr lang="en-US" dirty="0" smtClean="0"/>
              <a:t>classifications</a:t>
            </a:r>
          </a:p>
          <a:p>
            <a:pPr lvl="1"/>
            <a:r>
              <a:rPr lang="en-US" dirty="0" smtClean="0"/>
              <a:t>SPSS can only handle about 2200 job records with 69 skill attributes using HAC</a:t>
            </a:r>
          </a:p>
          <a:p>
            <a:pPr lvl="1"/>
            <a:r>
              <a:rPr lang="en-US" dirty="0" smtClean="0"/>
              <a:t>HAC with subset of job records used to determine appropriate number of clusters</a:t>
            </a:r>
          </a:p>
          <a:p>
            <a:pPr lvl="1"/>
            <a:r>
              <a:rPr lang="en-US" dirty="0" smtClean="0"/>
              <a:t>20 clusters were identified and later verified using multiple runs with differing numbers of clusters</a:t>
            </a:r>
            <a:endParaRPr lang="en-US" dirty="0" smtClean="0"/>
          </a:p>
          <a:p>
            <a:r>
              <a:rPr lang="en-US" dirty="0" smtClean="0"/>
              <a:t>Clusters are named according to skill groups found</a:t>
            </a:r>
          </a:p>
          <a:p>
            <a:r>
              <a:rPr lang="en-US" dirty="0" smtClean="0"/>
              <a:t>Generated clusters are then grouped by function </a:t>
            </a:r>
          </a:p>
        </p:txBody>
      </p:sp>
      <p:sp>
        <p:nvSpPr>
          <p:cNvPr id="4" name="Date Placeholder 3"/>
          <p:cNvSpPr>
            <a:spLocks noGrp="1"/>
          </p:cNvSpPr>
          <p:nvPr>
            <p:ph type="dt" sz="half" idx="10"/>
          </p:nvPr>
        </p:nvSpPr>
        <p:spPr/>
        <p:txBody>
          <a:bodyPr/>
          <a:lstStyle/>
          <a:p>
            <a:r>
              <a:rPr lang="en-US" smtClean="0"/>
              <a:t>25 April 2008</a:t>
            </a:r>
            <a:endParaRPr lang="en-US"/>
          </a:p>
        </p:txBody>
      </p:sp>
      <p:sp>
        <p:nvSpPr>
          <p:cNvPr id="5" name="Slide Number Placeholder 4"/>
          <p:cNvSpPr>
            <a:spLocks noGrp="1"/>
          </p:cNvSpPr>
          <p:nvPr>
            <p:ph type="sldNum" sz="quarter" idx="11"/>
          </p:nvPr>
        </p:nvSpPr>
        <p:spPr/>
        <p:txBody>
          <a:bodyPr/>
          <a:lstStyle/>
          <a:p>
            <a:fld id="{01D8EFD6-2388-4147-8F85-2A953F5C3D3D}" type="slidenum">
              <a:rPr lang="en-US" smtClean="0"/>
              <a:pPr/>
              <a:t>13</a:t>
            </a:fld>
            <a:endParaRPr lang="en-US"/>
          </a:p>
        </p:txBody>
      </p:sp>
      <p:sp>
        <p:nvSpPr>
          <p:cNvPr id="6" name="Footer Placeholder 5"/>
          <p:cNvSpPr>
            <a:spLocks noGrp="1"/>
          </p:cNvSpPr>
          <p:nvPr>
            <p:ph type="ftr" sz="quarter" idx="12"/>
          </p:nvPr>
        </p:nvSpPr>
        <p:spPr/>
        <p:txBody>
          <a:bodyPr/>
          <a:lstStyle/>
          <a:p>
            <a:r>
              <a:rPr lang="en-US" smtClean="0"/>
              <a:t>Computer Science Data Mining Colloquium</a:t>
            </a:r>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Categories of IT Jobs</a:t>
            </a:r>
            <a:endParaRPr lang="en-US" dirty="0"/>
          </a:p>
        </p:txBody>
      </p:sp>
      <p:sp>
        <p:nvSpPr>
          <p:cNvPr id="4" name="Date Placeholder 3"/>
          <p:cNvSpPr>
            <a:spLocks noGrp="1"/>
          </p:cNvSpPr>
          <p:nvPr>
            <p:ph type="dt" sz="half" idx="10"/>
          </p:nvPr>
        </p:nvSpPr>
        <p:spPr/>
        <p:txBody>
          <a:bodyPr/>
          <a:lstStyle/>
          <a:p>
            <a:r>
              <a:rPr lang="en-US" smtClean="0"/>
              <a:t>25 April 2008</a:t>
            </a:r>
            <a:endParaRPr lang="en-US"/>
          </a:p>
        </p:txBody>
      </p:sp>
      <p:sp>
        <p:nvSpPr>
          <p:cNvPr id="5" name="Slide Number Placeholder 4"/>
          <p:cNvSpPr>
            <a:spLocks noGrp="1"/>
          </p:cNvSpPr>
          <p:nvPr>
            <p:ph type="sldNum" sz="quarter" idx="11"/>
          </p:nvPr>
        </p:nvSpPr>
        <p:spPr/>
        <p:txBody>
          <a:bodyPr/>
          <a:lstStyle/>
          <a:p>
            <a:fld id="{01D8EFD6-2388-4147-8F85-2A953F5C3D3D}" type="slidenum">
              <a:rPr lang="en-US" smtClean="0"/>
              <a:pPr/>
              <a:t>14</a:t>
            </a:fld>
            <a:endParaRPr lang="en-US"/>
          </a:p>
        </p:txBody>
      </p:sp>
      <p:sp>
        <p:nvSpPr>
          <p:cNvPr id="6" name="Footer Placeholder 5"/>
          <p:cNvSpPr>
            <a:spLocks noGrp="1"/>
          </p:cNvSpPr>
          <p:nvPr>
            <p:ph type="ftr" sz="quarter" idx="12"/>
          </p:nvPr>
        </p:nvSpPr>
        <p:spPr/>
        <p:txBody>
          <a:bodyPr/>
          <a:lstStyle/>
          <a:p>
            <a:r>
              <a:rPr lang="en-US" smtClean="0"/>
              <a:t>Computer Science Data Mining Colloquium</a:t>
            </a:r>
            <a:endParaRPr lang="en-US" dirty="0"/>
          </a:p>
        </p:txBody>
      </p:sp>
      <p:pic>
        <p:nvPicPr>
          <p:cNvPr id="1029" name="Picture 5"/>
          <p:cNvPicPr>
            <a:picLocks noGrp="1" noChangeAspect="1" noChangeArrowheads="1"/>
          </p:cNvPicPr>
          <p:nvPr>
            <p:ph idx="1"/>
          </p:nvPr>
        </p:nvPicPr>
        <p:blipFill>
          <a:blip r:embed="rId2"/>
          <a:srcRect/>
          <a:stretch>
            <a:fillRect/>
          </a:stretch>
        </p:blipFill>
        <p:spPr bwMode="auto">
          <a:xfrm>
            <a:off x="1066800" y="1524000"/>
            <a:ext cx="6961050" cy="477740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Sample Cluster – Web Programmers</a:t>
            </a:r>
            <a:endParaRPr lang="en-US" dirty="0"/>
          </a:p>
        </p:txBody>
      </p:sp>
      <p:graphicFrame>
        <p:nvGraphicFramePr>
          <p:cNvPr id="7" name="Table Placeholder 6"/>
          <p:cNvGraphicFramePr>
            <a:graphicFrameLocks noGrp="1"/>
          </p:cNvGraphicFramePr>
          <p:nvPr>
            <p:ph type="tbl" idx="1"/>
          </p:nvPr>
        </p:nvGraphicFramePr>
        <p:xfrm>
          <a:off x="2476500" y="1371601"/>
          <a:ext cx="4191000" cy="5258193"/>
        </p:xfrm>
        <a:graphic>
          <a:graphicData uri="http://schemas.openxmlformats.org/drawingml/2006/table">
            <a:tbl>
              <a:tblPr firstRow="1">
                <a:tableStyleId>{284E427A-3D55-4303-BF80-6455036E1DE7}</a:tableStyleId>
              </a:tblPr>
              <a:tblGrid>
                <a:gridCol w="2949222"/>
                <a:gridCol w="1241778"/>
              </a:tblGrid>
              <a:tr h="237978">
                <a:tc gridSpan="2">
                  <a:txBody>
                    <a:bodyPr/>
                    <a:lstStyle/>
                    <a:p>
                      <a:pPr marL="0" marR="0" algn="ctr">
                        <a:lnSpc>
                          <a:spcPct val="150000"/>
                        </a:lnSpc>
                        <a:spcBef>
                          <a:spcPts val="0"/>
                        </a:spcBef>
                        <a:spcAft>
                          <a:spcPts val="1200"/>
                        </a:spcAft>
                      </a:pPr>
                      <a:r>
                        <a:rPr lang="en-US" sz="1400" b="1" dirty="0">
                          <a:solidFill>
                            <a:schemeClr val="bg1"/>
                          </a:solidFill>
                        </a:rPr>
                        <a:t>Web Programmers</a:t>
                      </a:r>
                      <a:endParaRPr lang="en-US" sz="1400" b="1" dirty="0">
                        <a:solidFill>
                          <a:schemeClr val="bg1"/>
                        </a:solidFill>
                        <a:latin typeface="Times New Roman"/>
                        <a:ea typeface="Calibri"/>
                        <a:cs typeface="Times New Roman"/>
                      </a:endParaRPr>
                    </a:p>
                  </a:txBody>
                  <a:tcPr marL="0" marR="0" marT="0" marB="0" anchor="ctr"/>
                </a:tc>
                <a:tc hMerge="1">
                  <a:txBody>
                    <a:bodyPr/>
                    <a:lstStyle/>
                    <a:p>
                      <a:pPr marL="0" marR="0" algn="ctr">
                        <a:lnSpc>
                          <a:spcPct val="150000"/>
                        </a:lnSpc>
                        <a:spcBef>
                          <a:spcPts val="0"/>
                        </a:spcBef>
                        <a:spcAft>
                          <a:spcPts val="1200"/>
                        </a:spcAft>
                      </a:pPr>
                      <a:endParaRPr lang="en-US" sz="1200" b="1" dirty="0">
                        <a:solidFill>
                          <a:schemeClr val="bg1"/>
                        </a:solidFill>
                        <a:latin typeface="Times New Roman"/>
                        <a:ea typeface="Calibri"/>
                        <a:cs typeface="Times New Roman"/>
                      </a:endParaRPr>
                    </a:p>
                  </a:txBody>
                  <a:tcPr marL="0" marR="0" marT="0" marB="0" anchor="ctr"/>
                </a:tc>
              </a:tr>
              <a:tr h="178497">
                <a:tc>
                  <a:txBody>
                    <a:bodyPr/>
                    <a:lstStyle/>
                    <a:p>
                      <a:pPr marL="0" marR="0">
                        <a:lnSpc>
                          <a:spcPct val="150000"/>
                        </a:lnSpc>
                        <a:spcBef>
                          <a:spcPts val="0"/>
                        </a:spcBef>
                        <a:spcAft>
                          <a:spcPts val="1200"/>
                        </a:spcAft>
                      </a:pPr>
                      <a:r>
                        <a:rPr lang="en-US" sz="1050" b="1" dirty="0"/>
                        <a:t>Members</a:t>
                      </a:r>
                      <a:endParaRPr lang="en-US" sz="1050" b="1" dirty="0">
                        <a:latin typeface="Times New Roman"/>
                        <a:ea typeface="Calibri"/>
                        <a:cs typeface="Times New Roman"/>
                      </a:endParaRPr>
                    </a:p>
                  </a:txBody>
                  <a:tcPr marL="0" marR="0" marT="0" marB="0" anchor="ctr">
                    <a:solidFill>
                      <a:schemeClr val="accent2"/>
                    </a:solidFill>
                  </a:tcPr>
                </a:tc>
                <a:tc>
                  <a:txBody>
                    <a:bodyPr/>
                    <a:lstStyle/>
                    <a:p>
                      <a:pPr marL="0" marR="0" algn="ctr">
                        <a:lnSpc>
                          <a:spcPct val="150000"/>
                        </a:lnSpc>
                        <a:spcBef>
                          <a:spcPts val="0"/>
                        </a:spcBef>
                        <a:spcAft>
                          <a:spcPts val="1200"/>
                        </a:spcAft>
                      </a:pPr>
                      <a:r>
                        <a:rPr lang="en-US" sz="1050" b="1" dirty="0"/>
                        <a:t>6,187</a:t>
                      </a:r>
                      <a:endParaRPr lang="en-US" sz="1050" b="1" dirty="0">
                        <a:latin typeface="Times New Roman"/>
                        <a:ea typeface="Calibri"/>
                        <a:cs typeface="Times New Roman"/>
                      </a:endParaRPr>
                    </a:p>
                  </a:txBody>
                  <a:tcPr marL="0" marR="0" marT="0" marB="0" anchor="ctr">
                    <a:solidFill>
                      <a:schemeClr val="accent2"/>
                    </a:solidFill>
                  </a:tcPr>
                </a:tc>
              </a:tr>
              <a:tr h="178497">
                <a:tc>
                  <a:txBody>
                    <a:bodyPr/>
                    <a:lstStyle/>
                    <a:p>
                      <a:pPr marL="0" marR="0">
                        <a:lnSpc>
                          <a:spcPct val="150000"/>
                        </a:lnSpc>
                        <a:spcBef>
                          <a:spcPts val="0"/>
                        </a:spcBef>
                        <a:spcAft>
                          <a:spcPts val="1200"/>
                        </a:spcAft>
                      </a:pPr>
                      <a:r>
                        <a:rPr lang="en-US" sz="1050" b="1" dirty="0"/>
                        <a:t>Cluster number</a:t>
                      </a:r>
                      <a:endParaRPr lang="en-US" sz="1050" b="1" dirty="0">
                        <a:latin typeface="Times New Roman"/>
                        <a:ea typeface="Calibri"/>
                        <a:cs typeface="Times New Roman"/>
                      </a:endParaRPr>
                    </a:p>
                  </a:txBody>
                  <a:tcPr marL="0" marR="0" marT="0" marB="0" anchor="ctr">
                    <a:solidFill>
                      <a:schemeClr val="accent2"/>
                    </a:solidFill>
                  </a:tcPr>
                </a:tc>
                <a:tc>
                  <a:txBody>
                    <a:bodyPr/>
                    <a:lstStyle/>
                    <a:p>
                      <a:pPr marL="0" marR="0" algn="ctr">
                        <a:lnSpc>
                          <a:spcPct val="150000"/>
                        </a:lnSpc>
                        <a:spcBef>
                          <a:spcPts val="0"/>
                        </a:spcBef>
                        <a:spcAft>
                          <a:spcPts val="1200"/>
                        </a:spcAft>
                      </a:pPr>
                      <a:r>
                        <a:rPr lang="en-US" sz="1050" b="1" dirty="0"/>
                        <a:t>18</a:t>
                      </a:r>
                      <a:endParaRPr lang="en-US" sz="1050" b="1" dirty="0">
                        <a:latin typeface="Times New Roman"/>
                        <a:ea typeface="Calibri"/>
                        <a:cs typeface="Times New Roman"/>
                      </a:endParaRPr>
                    </a:p>
                  </a:txBody>
                  <a:tcPr marL="0" marR="0" marT="0" marB="0" anchor="ctr">
                    <a:solidFill>
                      <a:schemeClr val="accent2"/>
                    </a:solidFill>
                  </a:tcPr>
                </a:tc>
              </a:tr>
              <a:tr h="178497">
                <a:tc>
                  <a:txBody>
                    <a:bodyPr/>
                    <a:lstStyle/>
                    <a:p>
                      <a:pPr marL="0" marR="0" algn="r">
                        <a:lnSpc>
                          <a:spcPct val="150000"/>
                        </a:lnSpc>
                        <a:spcBef>
                          <a:spcPts val="0"/>
                        </a:spcBef>
                        <a:spcAft>
                          <a:spcPts val="1200"/>
                        </a:spcAft>
                      </a:pPr>
                      <a:r>
                        <a:rPr lang="en-US" sz="1050" b="1" dirty="0"/>
                        <a:t>HTML / XHTML / DHTML</a:t>
                      </a:r>
                      <a:endParaRPr lang="en-US" sz="1050" b="1" dirty="0">
                        <a:latin typeface="Times New Roman"/>
                        <a:ea typeface="Calibri"/>
                        <a:cs typeface="Times New Roman"/>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algn="ctr">
                        <a:lnSpc>
                          <a:spcPct val="150000"/>
                        </a:lnSpc>
                        <a:spcBef>
                          <a:spcPts val="0"/>
                        </a:spcBef>
                        <a:spcAft>
                          <a:spcPts val="1200"/>
                        </a:spcAft>
                      </a:pPr>
                      <a:r>
                        <a:rPr lang="en-US" sz="1050" b="1" dirty="0"/>
                        <a:t>86.10%</a:t>
                      </a:r>
                      <a:endParaRPr lang="en-US" sz="1050" b="1" dirty="0">
                        <a:latin typeface="Times New Roman"/>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tcPr>
                </a:tc>
              </a:tr>
              <a:tr h="178497">
                <a:tc>
                  <a:txBody>
                    <a:bodyPr/>
                    <a:lstStyle/>
                    <a:p>
                      <a:pPr marL="0" marR="0" algn="r">
                        <a:lnSpc>
                          <a:spcPct val="150000"/>
                        </a:lnSpc>
                        <a:spcBef>
                          <a:spcPts val="0"/>
                        </a:spcBef>
                        <a:spcAft>
                          <a:spcPts val="1200"/>
                        </a:spcAft>
                      </a:pPr>
                      <a:r>
                        <a:rPr lang="en-US" sz="1050" b="1" dirty="0"/>
                        <a:t>JavaScript</a:t>
                      </a:r>
                      <a:endParaRPr lang="en-US" sz="1050" b="1" dirty="0">
                        <a:latin typeface="Times New Roman"/>
                        <a:ea typeface="Calibri"/>
                        <a:cs typeface="Times New Roman"/>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algn="ctr">
                        <a:lnSpc>
                          <a:spcPct val="150000"/>
                        </a:lnSpc>
                        <a:spcBef>
                          <a:spcPts val="0"/>
                        </a:spcBef>
                        <a:spcAft>
                          <a:spcPts val="1200"/>
                        </a:spcAft>
                      </a:pPr>
                      <a:r>
                        <a:rPr lang="en-US" sz="1050" b="1" dirty="0"/>
                        <a:t>82.80%</a:t>
                      </a:r>
                      <a:endParaRPr lang="en-US" sz="1050" b="1" dirty="0">
                        <a:latin typeface="Times New Roman"/>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tcPr>
                </a:tc>
              </a:tr>
              <a:tr h="178497">
                <a:tc>
                  <a:txBody>
                    <a:bodyPr/>
                    <a:lstStyle/>
                    <a:p>
                      <a:pPr marL="0" marR="0" algn="r">
                        <a:lnSpc>
                          <a:spcPct val="150000"/>
                        </a:lnSpc>
                        <a:spcBef>
                          <a:spcPts val="0"/>
                        </a:spcBef>
                        <a:spcAft>
                          <a:spcPts val="1200"/>
                        </a:spcAft>
                      </a:pPr>
                      <a:r>
                        <a:rPr lang="en-US" sz="1050" b="1" dirty="0"/>
                        <a:t>XML</a:t>
                      </a:r>
                      <a:endParaRPr lang="en-US" sz="1050" b="1" dirty="0">
                        <a:latin typeface="Times New Roman"/>
                        <a:ea typeface="Calibri"/>
                        <a:cs typeface="Times New Roman"/>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algn="ctr">
                        <a:lnSpc>
                          <a:spcPct val="150000"/>
                        </a:lnSpc>
                        <a:spcBef>
                          <a:spcPts val="0"/>
                        </a:spcBef>
                        <a:spcAft>
                          <a:spcPts val="1200"/>
                        </a:spcAft>
                      </a:pPr>
                      <a:r>
                        <a:rPr lang="en-US" sz="1050" b="1" dirty="0"/>
                        <a:t>50.10%</a:t>
                      </a:r>
                      <a:endParaRPr lang="en-US" sz="1050" b="1" dirty="0">
                        <a:latin typeface="Times New Roman"/>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tcPr>
                </a:tc>
              </a:tr>
              <a:tr h="178497">
                <a:tc>
                  <a:txBody>
                    <a:bodyPr/>
                    <a:lstStyle/>
                    <a:p>
                      <a:pPr marL="0" marR="0" algn="r">
                        <a:lnSpc>
                          <a:spcPct val="150000"/>
                        </a:lnSpc>
                        <a:spcBef>
                          <a:spcPts val="0"/>
                        </a:spcBef>
                        <a:spcAft>
                          <a:spcPts val="1200"/>
                        </a:spcAft>
                      </a:pPr>
                      <a:r>
                        <a:rPr lang="en-US" sz="1050" b="1" dirty="0"/>
                        <a:t>Java / J2EE / J2P</a:t>
                      </a:r>
                      <a:endParaRPr lang="en-US" sz="1050" b="1" dirty="0">
                        <a:latin typeface="Times New Roman"/>
                        <a:ea typeface="Calibri"/>
                        <a:cs typeface="Times New Roman"/>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algn="ctr">
                        <a:lnSpc>
                          <a:spcPct val="150000"/>
                        </a:lnSpc>
                        <a:spcBef>
                          <a:spcPts val="0"/>
                        </a:spcBef>
                        <a:spcAft>
                          <a:spcPts val="1200"/>
                        </a:spcAft>
                      </a:pPr>
                      <a:r>
                        <a:rPr lang="en-US" sz="1050" b="1" dirty="0"/>
                        <a:t>49.20%</a:t>
                      </a:r>
                      <a:endParaRPr lang="en-US" sz="1050" b="1" dirty="0">
                        <a:latin typeface="Times New Roman"/>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tcPr>
                </a:tc>
              </a:tr>
              <a:tr h="178497">
                <a:tc>
                  <a:txBody>
                    <a:bodyPr/>
                    <a:lstStyle/>
                    <a:p>
                      <a:pPr marL="0" marR="0" algn="r">
                        <a:lnSpc>
                          <a:spcPct val="150000"/>
                        </a:lnSpc>
                        <a:spcBef>
                          <a:spcPts val="0"/>
                        </a:spcBef>
                        <a:spcAft>
                          <a:spcPts val="1200"/>
                        </a:spcAft>
                      </a:pPr>
                      <a:r>
                        <a:rPr lang="en-US" sz="1050" b="1" dirty="0"/>
                        <a:t>AJAX</a:t>
                      </a:r>
                      <a:endParaRPr lang="en-US" sz="1050" b="1" dirty="0">
                        <a:latin typeface="Times New Roman"/>
                        <a:ea typeface="Calibri"/>
                        <a:cs typeface="Times New Roman"/>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algn="ctr">
                        <a:lnSpc>
                          <a:spcPct val="150000"/>
                        </a:lnSpc>
                        <a:spcBef>
                          <a:spcPts val="0"/>
                        </a:spcBef>
                        <a:spcAft>
                          <a:spcPts val="1200"/>
                        </a:spcAft>
                      </a:pPr>
                      <a:r>
                        <a:rPr lang="en-US" sz="1050" b="1" dirty="0"/>
                        <a:t>35.20%</a:t>
                      </a:r>
                      <a:endParaRPr lang="en-US" sz="1050" b="1" dirty="0">
                        <a:latin typeface="Times New Roman"/>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tcPr>
                </a:tc>
              </a:tr>
              <a:tr h="178497">
                <a:tc>
                  <a:txBody>
                    <a:bodyPr/>
                    <a:lstStyle/>
                    <a:p>
                      <a:pPr marL="0" marR="0" algn="r">
                        <a:lnSpc>
                          <a:spcPct val="150000"/>
                        </a:lnSpc>
                        <a:spcBef>
                          <a:spcPts val="0"/>
                        </a:spcBef>
                        <a:spcAft>
                          <a:spcPts val="1200"/>
                        </a:spcAft>
                      </a:pPr>
                      <a:r>
                        <a:rPr lang="en-US" sz="1050" b="1" dirty="0"/>
                        <a:t>Programming</a:t>
                      </a:r>
                      <a:endParaRPr lang="en-US" sz="1050" b="1" dirty="0">
                        <a:latin typeface="Times New Roman"/>
                        <a:ea typeface="Calibri"/>
                        <a:cs typeface="Times New Roman"/>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algn="ctr">
                        <a:lnSpc>
                          <a:spcPct val="150000"/>
                        </a:lnSpc>
                        <a:spcBef>
                          <a:spcPts val="0"/>
                        </a:spcBef>
                        <a:spcAft>
                          <a:spcPts val="1200"/>
                        </a:spcAft>
                      </a:pPr>
                      <a:r>
                        <a:rPr lang="en-US" sz="1050" b="1" dirty="0"/>
                        <a:t>32.20%</a:t>
                      </a:r>
                      <a:endParaRPr lang="en-US" sz="1050" b="1" dirty="0">
                        <a:latin typeface="Times New Roman"/>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tcPr>
                </a:tc>
              </a:tr>
              <a:tr h="178497">
                <a:tc>
                  <a:txBody>
                    <a:bodyPr/>
                    <a:lstStyle/>
                    <a:p>
                      <a:pPr marL="0" marR="0" algn="r">
                        <a:lnSpc>
                          <a:spcPct val="150000"/>
                        </a:lnSpc>
                        <a:spcBef>
                          <a:spcPts val="0"/>
                        </a:spcBef>
                        <a:spcAft>
                          <a:spcPts val="1200"/>
                        </a:spcAft>
                      </a:pPr>
                      <a:r>
                        <a:rPr lang="en-US" sz="1050" b="1" dirty="0"/>
                        <a:t>Web-based Application Development</a:t>
                      </a:r>
                      <a:endParaRPr lang="en-US" sz="1050" b="1" dirty="0">
                        <a:latin typeface="Times New Roman"/>
                        <a:ea typeface="Calibri"/>
                        <a:cs typeface="Times New Roman"/>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algn="ctr">
                        <a:lnSpc>
                          <a:spcPct val="150000"/>
                        </a:lnSpc>
                        <a:spcBef>
                          <a:spcPts val="0"/>
                        </a:spcBef>
                        <a:spcAft>
                          <a:spcPts val="1200"/>
                        </a:spcAft>
                      </a:pPr>
                      <a:r>
                        <a:rPr lang="en-US" sz="1050" b="1" dirty="0"/>
                        <a:t>21.80%</a:t>
                      </a:r>
                      <a:endParaRPr lang="en-US" sz="1050" b="1" dirty="0">
                        <a:latin typeface="Times New Roman"/>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tcPr>
                </a:tc>
              </a:tr>
              <a:tr h="178497">
                <a:tc>
                  <a:txBody>
                    <a:bodyPr/>
                    <a:lstStyle/>
                    <a:p>
                      <a:pPr marL="0" marR="0" algn="r">
                        <a:lnSpc>
                          <a:spcPct val="150000"/>
                        </a:lnSpc>
                        <a:spcBef>
                          <a:spcPts val="0"/>
                        </a:spcBef>
                        <a:spcAft>
                          <a:spcPts val="1200"/>
                        </a:spcAft>
                      </a:pPr>
                      <a:r>
                        <a:rPr lang="en-US" sz="1050" b="1" dirty="0"/>
                        <a:t>Software Development</a:t>
                      </a:r>
                      <a:endParaRPr lang="en-US" sz="1050" b="1" dirty="0">
                        <a:latin typeface="Times New Roman"/>
                        <a:ea typeface="Calibri"/>
                        <a:cs typeface="Times New Roman"/>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algn="ctr">
                        <a:lnSpc>
                          <a:spcPct val="150000"/>
                        </a:lnSpc>
                        <a:spcBef>
                          <a:spcPts val="0"/>
                        </a:spcBef>
                        <a:spcAft>
                          <a:spcPts val="1200"/>
                        </a:spcAft>
                      </a:pPr>
                      <a:r>
                        <a:rPr lang="en-US" sz="1050" b="1" dirty="0"/>
                        <a:t>20.30%</a:t>
                      </a:r>
                      <a:endParaRPr lang="en-US" sz="1050" b="1" dirty="0">
                        <a:latin typeface="Times New Roman"/>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tcPr>
                </a:tc>
              </a:tr>
              <a:tr h="178497">
                <a:tc>
                  <a:txBody>
                    <a:bodyPr/>
                    <a:lstStyle/>
                    <a:p>
                      <a:pPr marL="0" marR="0" algn="r">
                        <a:lnSpc>
                          <a:spcPct val="150000"/>
                        </a:lnSpc>
                        <a:spcBef>
                          <a:spcPts val="0"/>
                        </a:spcBef>
                        <a:spcAft>
                          <a:spcPts val="1200"/>
                        </a:spcAft>
                      </a:pPr>
                      <a:r>
                        <a:rPr lang="en-US" sz="1050" b="1" dirty="0"/>
                        <a:t>Marketing</a:t>
                      </a:r>
                      <a:endParaRPr lang="en-US" sz="1050" b="1" dirty="0">
                        <a:latin typeface="Times New Roman"/>
                        <a:ea typeface="Calibri"/>
                        <a:cs typeface="Times New Roman"/>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algn="ctr">
                        <a:lnSpc>
                          <a:spcPct val="150000"/>
                        </a:lnSpc>
                        <a:spcBef>
                          <a:spcPts val="0"/>
                        </a:spcBef>
                        <a:spcAft>
                          <a:spcPts val="1200"/>
                        </a:spcAft>
                      </a:pPr>
                      <a:r>
                        <a:rPr lang="en-US" sz="1050" b="1" dirty="0"/>
                        <a:t>19.60%</a:t>
                      </a:r>
                      <a:endParaRPr lang="en-US" sz="1050" b="1" dirty="0">
                        <a:latin typeface="Times New Roman"/>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tcPr>
                </a:tc>
              </a:tr>
              <a:tr h="178497">
                <a:tc>
                  <a:txBody>
                    <a:bodyPr/>
                    <a:lstStyle/>
                    <a:p>
                      <a:pPr marL="0" marR="0" algn="r">
                        <a:lnSpc>
                          <a:spcPct val="150000"/>
                        </a:lnSpc>
                        <a:spcBef>
                          <a:spcPts val="0"/>
                        </a:spcBef>
                        <a:spcAft>
                          <a:spcPts val="1200"/>
                        </a:spcAft>
                      </a:pPr>
                      <a:r>
                        <a:rPr lang="en-US" sz="1050" b="1" dirty="0"/>
                        <a:t>C/C++</a:t>
                      </a:r>
                      <a:endParaRPr lang="en-US" sz="1050" b="1" dirty="0">
                        <a:latin typeface="Times New Roman"/>
                        <a:ea typeface="Calibri"/>
                        <a:cs typeface="Times New Roman"/>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algn="ctr">
                        <a:lnSpc>
                          <a:spcPct val="150000"/>
                        </a:lnSpc>
                        <a:spcBef>
                          <a:spcPts val="0"/>
                        </a:spcBef>
                        <a:spcAft>
                          <a:spcPts val="1200"/>
                        </a:spcAft>
                      </a:pPr>
                      <a:r>
                        <a:rPr lang="en-US" sz="1050" b="1" dirty="0"/>
                        <a:t>19.10%</a:t>
                      </a:r>
                      <a:endParaRPr lang="en-US" sz="1050" b="1" dirty="0">
                        <a:latin typeface="Times New Roman"/>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tcPr>
                </a:tc>
              </a:tr>
              <a:tr h="178497">
                <a:tc>
                  <a:txBody>
                    <a:bodyPr/>
                    <a:lstStyle/>
                    <a:p>
                      <a:pPr marL="0" marR="0" algn="r">
                        <a:lnSpc>
                          <a:spcPct val="150000"/>
                        </a:lnSpc>
                        <a:spcBef>
                          <a:spcPts val="0"/>
                        </a:spcBef>
                        <a:spcAft>
                          <a:spcPts val="1200"/>
                        </a:spcAft>
                      </a:pPr>
                      <a:r>
                        <a:rPr lang="en-US" sz="1050" b="1" dirty="0" err="1"/>
                        <a:t>JavaServer</a:t>
                      </a:r>
                      <a:r>
                        <a:rPr lang="en-US" sz="1050" b="1" dirty="0"/>
                        <a:t> Pages</a:t>
                      </a:r>
                      <a:endParaRPr lang="en-US" sz="1050" b="1" dirty="0">
                        <a:latin typeface="Times New Roman"/>
                        <a:ea typeface="Calibri"/>
                        <a:cs typeface="Times New Roman"/>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algn="ctr">
                        <a:lnSpc>
                          <a:spcPct val="150000"/>
                        </a:lnSpc>
                        <a:spcBef>
                          <a:spcPts val="0"/>
                        </a:spcBef>
                        <a:spcAft>
                          <a:spcPts val="1200"/>
                        </a:spcAft>
                      </a:pPr>
                      <a:r>
                        <a:rPr lang="en-US" sz="1050" b="1" dirty="0"/>
                        <a:t>18.50%</a:t>
                      </a:r>
                      <a:endParaRPr lang="en-US" sz="1050" b="1" dirty="0">
                        <a:latin typeface="Times New Roman"/>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tcPr>
                </a:tc>
              </a:tr>
              <a:tr h="178497">
                <a:tc>
                  <a:txBody>
                    <a:bodyPr/>
                    <a:lstStyle/>
                    <a:p>
                      <a:pPr marL="0" marR="0" algn="r">
                        <a:lnSpc>
                          <a:spcPct val="150000"/>
                        </a:lnSpc>
                        <a:spcBef>
                          <a:spcPts val="0"/>
                        </a:spcBef>
                        <a:spcAft>
                          <a:spcPts val="1200"/>
                        </a:spcAft>
                      </a:pPr>
                      <a:r>
                        <a:rPr lang="en-US" sz="1050" b="1" dirty="0"/>
                        <a:t>SQL</a:t>
                      </a:r>
                      <a:endParaRPr lang="en-US" sz="1050" b="1" dirty="0">
                        <a:latin typeface="Times New Roman"/>
                        <a:ea typeface="Calibri"/>
                        <a:cs typeface="Times New Roman"/>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algn="ctr">
                        <a:lnSpc>
                          <a:spcPct val="150000"/>
                        </a:lnSpc>
                        <a:spcBef>
                          <a:spcPts val="0"/>
                        </a:spcBef>
                        <a:spcAft>
                          <a:spcPts val="1200"/>
                        </a:spcAft>
                      </a:pPr>
                      <a:r>
                        <a:rPr lang="en-US" sz="1050" b="1" dirty="0"/>
                        <a:t>18.20%</a:t>
                      </a:r>
                      <a:endParaRPr lang="en-US" sz="1050" b="1" dirty="0">
                        <a:latin typeface="Times New Roman"/>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tcPr>
                </a:tc>
              </a:tr>
              <a:tr h="178497">
                <a:tc>
                  <a:txBody>
                    <a:bodyPr/>
                    <a:lstStyle/>
                    <a:p>
                      <a:pPr marL="0" marR="0" algn="r">
                        <a:lnSpc>
                          <a:spcPct val="150000"/>
                        </a:lnSpc>
                        <a:spcBef>
                          <a:spcPts val="0"/>
                        </a:spcBef>
                        <a:spcAft>
                          <a:spcPts val="1200"/>
                        </a:spcAft>
                      </a:pPr>
                      <a:r>
                        <a:rPr lang="en-US" sz="1050" b="1" dirty="0" smtClean="0"/>
                        <a:t>User Interface </a:t>
                      </a:r>
                      <a:r>
                        <a:rPr lang="en-US" sz="1050" b="1" dirty="0"/>
                        <a:t>Design</a:t>
                      </a:r>
                      <a:endParaRPr lang="en-US" sz="1050" b="1" dirty="0">
                        <a:latin typeface="Times New Roman"/>
                        <a:ea typeface="Calibri"/>
                        <a:cs typeface="Times New Roman"/>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algn="ctr">
                        <a:lnSpc>
                          <a:spcPct val="150000"/>
                        </a:lnSpc>
                        <a:spcBef>
                          <a:spcPts val="0"/>
                        </a:spcBef>
                        <a:spcAft>
                          <a:spcPts val="1200"/>
                        </a:spcAft>
                      </a:pPr>
                      <a:r>
                        <a:rPr lang="en-US" sz="1050" b="1" dirty="0"/>
                        <a:t>17.40%</a:t>
                      </a:r>
                      <a:endParaRPr lang="en-US" sz="1050" b="1" dirty="0">
                        <a:latin typeface="Times New Roman"/>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tcPr>
                </a:tc>
              </a:tr>
              <a:tr h="178497">
                <a:tc>
                  <a:txBody>
                    <a:bodyPr/>
                    <a:lstStyle/>
                    <a:p>
                      <a:pPr marL="0" marR="0" algn="r">
                        <a:lnSpc>
                          <a:spcPct val="150000"/>
                        </a:lnSpc>
                        <a:spcBef>
                          <a:spcPts val="0"/>
                        </a:spcBef>
                        <a:spcAft>
                          <a:spcPts val="1200"/>
                        </a:spcAft>
                      </a:pPr>
                      <a:r>
                        <a:rPr lang="en-US" sz="1050" b="1" dirty="0"/>
                        <a:t>Microsoft </a:t>
                      </a:r>
                      <a:r>
                        <a:rPr lang="en-US" sz="1050" b="1" dirty="0" smtClean="0"/>
                        <a:t>Operating Systems</a:t>
                      </a:r>
                      <a:endParaRPr lang="en-US" sz="1050" b="1" dirty="0">
                        <a:latin typeface="Times New Roman"/>
                        <a:ea typeface="Calibri"/>
                        <a:cs typeface="Times New Roman"/>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algn="ctr">
                        <a:lnSpc>
                          <a:spcPct val="150000"/>
                        </a:lnSpc>
                        <a:spcBef>
                          <a:spcPts val="0"/>
                        </a:spcBef>
                        <a:spcAft>
                          <a:spcPts val="1200"/>
                        </a:spcAft>
                      </a:pPr>
                      <a:r>
                        <a:rPr lang="en-US" sz="1050" b="1" dirty="0"/>
                        <a:t>16.10%</a:t>
                      </a:r>
                      <a:endParaRPr lang="en-US" sz="1050" b="1" dirty="0">
                        <a:latin typeface="Times New Roman"/>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tcPr>
                </a:tc>
              </a:tr>
              <a:tr h="178497">
                <a:tc>
                  <a:txBody>
                    <a:bodyPr/>
                    <a:lstStyle/>
                    <a:p>
                      <a:pPr marL="0" marR="0" algn="r">
                        <a:lnSpc>
                          <a:spcPct val="150000"/>
                        </a:lnSpc>
                        <a:spcBef>
                          <a:spcPts val="0"/>
                        </a:spcBef>
                        <a:spcAft>
                          <a:spcPts val="1200"/>
                        </a:spcAft>
                      </a:pPr>
                      <a:r>
                        <a:rPr lang="en-US" sz="1050" b="1" dirty="0"/>
                        <a:t>Object-Oriented Programming</a:t>
                      </a:r>
                      <a:endParaRPr lang="en-US" sz="1050" b="1" dirty="0">
                        <a:latin typeface="Times New Roman"/>
                        <a:ea typeface="Calibri"/>
                        <a:cs typeface="Times New Roman"/>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algn="ctr">
                        <a:lnSpc>
                          <a:spcPct val="150000"/>
                        </a:lnSpc>
                        <a:spcBef>
                          <a:spcPts val="0"/>
                        </a:spcBef>
                        <a:spcAft>
                          <a:spcPts val="1200"/>
                        </a:spcAft>
                      </a:pPr>
                      <a:r>
                        <a:rPr lang="en-US" sz="1050" b="1" dirty="0"/>
                        <a:t>16.10%</a:t>
                      </a:r>
                      <a:endParaRPr lang="en-US" sz="1050" b="1" dirty="0">
                        <a:latin typeface="Times New Roman"/>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tcPr>
                </a:tc>
              </a:tr>
              <a:tr h="178497">
                <a:tc>
                  <a:txBody>
                    <a:bodyPr/>
                    <a:lstStyle/>
                    <a:p>
                      <a:pPr marL="0" marR="0" algn="r">
                        <a:lnSpc>
                          <a:spcPct val="150000"/>
                        </a:lnSpc>
                        <a:spcBef>
                          <a:spcPts val="0"/>
                        </a:spcBef>
                        <a:spcAft>
                          <a:spcPts val="1200"/>
                        </a:spcAft>
                      </a:pPr>
                      <a:r>
                        <a:rPr lang="en-US" sz="1050" b="1" dirty="0"/>
                        <a:t>ASP</a:t>
                      </a:r>
                      <a:endParaRPr lang="en-US" sz="1050" b="1" dirty="0">
                        <a:latin typeface="Times New Roman"/>
                        <a:ea typeface="Calibri"/>
                        <a:cs typeface="Times New Roman"/>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algn="ctr">
                        <a:lnSpc>
                          <a:spcPct val="150000"/>
                        </a:lnSpc>
                        <a:spcBef>
                          <a:spcPts val="0"/>
                        </a:spcBef>
                        <a:spcAft>
                          <a:spcPts val="1200"/>
                        </a:spcAft>
                      </a:pPr>
                      <a:r>
                        <a:rPr lang="en-US" sz="1050" b="1" dirty="0"/>
                        <a:t>15.70%</a:t>
                      </a:r>
                      <a:endParaRPr lang="en-US" sz="1050" b="1" dirty="0">
                        <a:latin typeface="Times New Roman"/>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tcPr>
                </a:tc>
              </a:tr>
              <a:tr h="178497">
                <a:tc>
                  <a:txBody>
                    <a:bodyPr/>
                    <a:lstStyle/>
                    <a:p>
                      <a:pPr marL="0" marR="0" algn="r">
                        <a:lnSpc>
                          <a:spcPct val="150000"/>
                        </a:lnSpc>
                        <a:spcBef>
                          <a:spcPts val="0"/>
                        </a:spcBef>
                        <a:spcAft>
                          <a:spcPts val="1200"/>
                        </a:spcAft>
                      </a:pPr>
                      <a:r>
                        <a:rPr lang="en-US" sz="1050" b="1" dirty="0"/>
                        <a:t>Security</a:t>
                      </a:r>
                      <a:endParaRPr lang="en-US" sz="1050" b="1" dirty="0">
                        <a:latin typeface="Times New Roman"/>
                        <a:ea typeface="Calibri"/>
                        <a:cs typeface="Times New Roman"/>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algn="ctr">
                        <a:lnSpc>
                          <a:spcPct val="150000"/>
                        </a:lnSpc>
                        <a:spcBef>
                          <a:spcPts val="0"/>
                        </a:spcBef>
                        <a:spcAft>
                          <a:spcPts val="1200"/>
                        </a:spcAft>
                      </a:pPr>
                      <a:r>
                        <a:rPr lang="en-US" sz="1050" b="1" dirty="0"/>
                        <a:t>15.50%</a:t>
                      </a:r>
                      <a:endParaRPr lang="en-US" sz="1050" b="1" dirty="0">
                        <a:latin typeface="Times New Roman"/>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tcPr>
                </a:tc>
              </a:tr>
              <a:tr h="178497">
                <a:tc>
                  <a:txBody>
                    <a:bodyPr/>
                    <a:lstStyle/>
                    <a:p>
                      <a:pPr marL="0" marR="0" algn="r">
                        <a:lnSpc>
                          <a:spcPct val="150000"/>
                        </a:lnSpc>
                        <a:spcBef>
                          <a:spcPts val="0"/>
                        </a:spcBef>
                        <a:spcAft>
                          <a:spcPts val="1200"/>
                        </a:spcAft>
                      </a:pPr>
                      <a:r>
                        <a:rPr lang="en-US" sz="1050" b="1" dirty="0"/>
                        <a:t>Dreamweaver</a:t>
                      </a:r>
                      <a:endParaRPr lang="en-US" sz="1050" b="1" dirty="0">
                        <a:latin typeface="Times New Roman"/>
                        <a:ea typeface="Calibri"/>
                        <a:cs typeface="Times New Roman"/>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algn="ctr">
                        <a:lnSpc>
                          <a:spcPct val="150000"/>
                        </a:lnSpc>
                        <a:spcBef>
                          <a:spcPts val="0"/>
                        </a:spcBef>
                        <a:spcAft>
                          <a:spcPts val="1200"/>
                        </a:spcAft>
                      </a:pPr>
                      <a:r>
                        <a:rPr lang="en-US" sz="1050" b="1" dirty="0"/>
                        <a:t>13.30%</a:t>
                      </a:r>
                      <a:endParaRPr lang="en-US" sz="1050" b="1" dirty="0">
                        <a:latin typeface="Times New Roman"/>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tcPr>
                </a:tc>
              </a:tr>
              <a:tr h="178497">
                <a:tc>
                  <a:txBody>
                    <a:bodyPr/>
                    <a:lstStyle/>
                    <a:p>
                      <a:pPr marL="0" marR="0" algn="r">
                        <a:lnSpc>
                          <a:spcPct val="150000"/>
                        </a:lnSpc>
                        <a:spcBef>
                          <a:spcPts val="0"/>
                        </a:spcBef>
                        <a:spcAft>
                          <a:spcPts val="1200"/>
                        </a:spcAft>
                      </a:pPr>
                      <a:r>
                        <a:rPr lang="en-US" sz="1050" b="1" dirty="0"/>
                        <a:t>PHP</a:t>
                      </a:r>
                      <a:endParaRPr lang="en-US" sz="1050" b="1" dirty="0">
                        <a:latin typeface="Times New Roman"/>
                        <a:ea typeface="Calibri"/>
                        <a:cs typeface="Times New Roman"/>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algn="ctr">
                        <a:lnSpc>
                          <a:spcPct val="150000"/>
                        </a:lnSpc>
                        <a:spcBef>
                          <a:spcPts val="0"/>
                        </a:spcBef>
                        <a:spcAft>
                          <a:spcPts val="1200"/>
                        </a:spcAft>
                      </a:pPr>
                      <a:r>
                        <a:rPr lang="en-US" sz="1050" b="1" dirty="0"/>
                        <a:t>13.20%</a:t>
                      </a:r>
                      <a:endParaRPr lang="en-US" sz="1050" b="1" dirty="0">
                        <a:latin typeface="Times New Roman"/>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tcPr>
                </a:tc>
              </a:tr>
              <a:tr h="178497">
                <a:tc>
                  <a:txBody>
                    <a:bodyPr/>
                    <a:lstStyle/>
                    <a:p>
                      <a:pPr marL="0" marR="0" algn="r">
                        <a:lnSpc>
                          <a:spcPct val="150000"/>
                        </a:lnSpc>
                        <a:spcBef>
                          <a:spcPts val="0"/>
                        </a:spcBef>
                        <a:spcAft>
                          <a:spcPts val="1200"/>
                        </a:spcAft>
                      </a:pPr>
                      <a:r>
                        <a:rPr lang="en-US" sz="1050" b="1" dirty="0"/>
                        <a:t>Business Strategy</a:t>
                      </a:r>
                      <a:endParaRPr lang="en-US" sz="1050" b="1" dirty="0">
                        <a:latin typeface="Times New Roman"/>
                        <a:ea typeface="Calibri"/>
                        <a:cs typeface="Times New Roman"/>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algn="ctr">
                        <a:lnSpc>
                          <a:spcPct val="150000"/>
                        </a:lnSpc>
                        <a:spcBef>
                          <a:spcPts val="0"/>
                        </a:spcBef>
                        <a:spcAft>
                          <a:spcPts val="1200"/>
                        </a:spcAft>
                      </a:pPr>
                      <a:r>
                        <a:rPr lang="en-US" sz="1050" b="1" dirty="0"/>
                        <a:t>11.20%</a:t>
                      </a:r>
                      <a:endParaRPr lang="en-US" sz="1050" b="1" dirty="0">
                        <a:latin typeface="Times New Roman"/>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tcPr>
                </a:tc>
              </a:tr>
              <a:tr h="178497">
                <a:tc>
                  <a:txBody>
                    <a:bodyPr/>
                    <a:lstStyle/>
                    <a:p>
                      <a:pPr marL="0" marR="0" algn="r">
                        <a:lnSpc>
                          <a:spcPct val="150000"/>
                        </a:lnSpc>
                        <a:spcBef>
                          <a:spcPts val="0"/>
                        </a:spcBef>
                        <a:spcAft>
                          <a:spcPts val="1200"/>
                        </a:spcAft>
                      </a:pPr>
                      <a:r>
                        <a:rPr lang="en-US" sz="1050" b="1" dirty="0"/>
                        <a:t>UNIX operating systems</a:t>
                      </a:r>
                      <a:endParaRPr lang="en-US" sz="1050" b="1" dirty="0">
                        <a:latin typeface="Times New Roman"/>
                        <a:ea typeface="Calibri"/>
                        <a:cs typeface="Times New Roman"/>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algn="ctr">
                        <a:lnSpc>
                          <a:spcPct val="150000"/>
                        </a:lnSpc>
                        <a:spcBef>
                          <a:spcPts val="0"/>
                        </a:spcBef>
                        <a:spcAft>
                          <a:spcPts val="1200"/>
                        </a:spcAft>
                      </a:pPr>
                      <a:r>
                        <a:rPr lang="en-US" sz="1050" b="1" dirty="0"/>
                        <a:t>10.60%</a:t>
                      </a:r>
                      <a:endParaRPr lang="en-US" sz="1050" b="1" dirty="0">
                        <a:latin typeface="Times New Roman"/>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tcPr>
                </a:tc>
              </a:tr>
            </a:tbl>
          </a:graphicData>
        </a:graphic>
      </p:graphicFrame>
      <p:sp>
        <p:nvSpPr>
          <p:cNvPr id="4" name="Date Placeholder 3"/>
          <p:cNvSpPr>
            <a:spLocks noGrp="1"/>
          </p:cNvSpPr>
          <p:nvPr>
            <p:ph type="dt" sz="half" idx="10"/>
          </p:nvPr>
        </p:nvSpPr>
        <p:spPr/>
        <p:txBody>
          <a:bodyPr/>
          <a:lstStyle/>
          <a:p>
            <a:r>
              <a:rPr lang="en-US" smtClean="0"/>
              <a:t>25 April 2008</a:t>
            </a:r>
            <a:endParaRPr lang="en-US"/>
          </a:p>
        </p:txBody>
      </p:sp>
      <p:sp>
        <p:nvSpPr>
          <p:cNvPr id="5" name="Slide Number Placeholder 4"/>
          <p:cNvSpPr>
            <a:spLocks noGrp="1"/>
          </p:cNvSpPr>
          <p:nvPr>
            <p:ph type="sldNum" sz="quarter" idx="11"/>
          </p:nvPr>
        </p:nvSpPr>
        <p:spPr/>
        <p:txBody>
          <a:bodyPr/>
          <a:lstStyle/>
          <a:p>
            <a:fld id="{91811E78-BA45-4B96-AB2B-FBF31B5C6C8F}" type="slidenum">
              <a:rPr lang="en-US" smtClean="0"/>
              <a:pPr/>
              <a:t>15</a:t>
            </a:fld>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Sample Cluster – Project Analysts</a:t>
            </a:r>
            <a:endParaRPr lang="en-US" dirty="0"/>
          </a:p>
        </p:txBody>
      </p:sp>
      <p:graphicFrame>
        <p:nvGraphicFramePr>
          <p:cNvPr id="7" name="Table Placeholder 6"/>
          <p:cNvGraphicFramePr>
            <a:graphicFrameLocks noGrp="1"/>
          </p:cNvGraphicFramePr>
          <p:nvPr>
            <p:ph type="tbl" idx="1"/>
          </p:nvPr>
        </p:nvGraphicFramePr>
        <p:xfrm>
          <a:off x="2085975" y="1600199"/>
          <a:ext cx="4972050" cy="4769993"/>
        </p:xfrm>
        <a:graphic>
          <a:graphicData uri="http://schemas.openxmlformats.org/drawingml/2006/table">
            <a:tbl>
              <a:tblPr firstRow="1">
                <a:tableStyleId>{284E427A-3D55-4303-BF80-6455036E1DE7}</a:tableStyleId>
              </a:tblPr>
              <a:tblGrid>
                <a:gridCol w="3985858"/>
                <a:gridCol w="986192"/>
              </a:tblGrid>
              <a:tr h="133262">
                <a:tc gridSpan="2">
                  <a:txBody>
                    <a:bodyPr/>
                    <a:lstStyle/>
                    <a:p>
                      <a:pPr marL="0" marR="0" algn="ctr">
                        <a:lnSpc>
                          <a:spcPct val="100000"/>
                        </a:lnSpc>
                        <a:spcBef>
                          <a:spcPts val="1200"/>
                        </a:spcBef>
                        <a:spcAft>
                          <a:spcPts val="600"/>
                        </a:spcAft>
                      </a:pPr>
                      <a:r>
                        <a:rPr lang="en-US" sz="1200" b="1" dirty="0">
                          <a:solidFill>
                            <a:schemeClr val="bg1"/>
                          </a:solidFill>
                          <a:latin typeface="Times New Roman"/>
                          <a:ea typeface="Calibri"/>
                          <a:cs typeface="Times New Roman"/>
                        </a:rPr>
                        <a:t>Project Analysts / Managers</a:t>
                      </a:r>
                    </a:p>
                  </a:txBody>
                  <a:tcPr marL="0" marR="0" marT="0" marB="0" anchor="ctr"/>
                </a:tc>
                <a:tc hMerge="1">
                  <a:txBody>
                    <a:bodyPr/>
                    <a:lstStyle/>
                    <a:p>
                      <a:pPr marL="0" marR="0">
                        <a:lnSpc>
                          <a:spcPct val="150000"/>
                        </a:lnSpc>
                        <a:spcBef>
                          <a:spcPts val="0"/>
                        </a:spcBef>
                        <a:spcAft>
                          <a:spcPts val="1200"/>
                        </a:spcAft>
                      </a:pPr>
                      <a:endParaRPr lang="en-US" sz="1200" dirty="0">
                        <a:latin typeface="Times New Roman"/>
                        <a:ea typeface="Calibri"/>
                        <a:cs typeface="Times New Roman"/>
                      </a:endParaRPr>
                    </a:p>
                  </a:txBody>
                  <a:tcPr marL="0" marR="0" marT="0" marB="0" anchor="ctr"/>
                </a:tc>
              </a:tr>
              <a:tr h="199893">
                <a:tc>
                  <a:txBody>
                    <a:bodyPr/>
                    <a:lstStyle/>
                    <a:p>
                      <a:pPr marL="0" marR="0">
                        <a:lnSpc>
                          <a:spcPct val="150000"/>
                        </a:lnSpc>
                        <a:spcBef>
                          <a:spcPts val="0"/>
                        </a:spcBef>
                        <a:spcAft>
                          <a:spcPts val="1200"/>
                        </a:spcAft>
                      </a:pPr>
                      <a:r>
                        <a:rPr lang="en-US" sz="1200" b="1" dirty="0">
                          <a:solidFill>
                            <a:schemeClr val="bg1"/>
                          </a:solidFill>
                          <a:latin typeface="Times New Roman"/>
                          <a:ea typeface="Calibri"/>
                          <a:cs typeface="Times New Roman"/>
                        </a:rPr>
                        <a:t>Members</a:t>
                      </a:r>
                    </a:p>
                  </a:txBody>
                  <a:tcPr marL="0" marR="0" marT="0" marB="0" anchor="ctr">
                    <a:solidFill>
                      <a:schemeClr val="accent2"/>
                    </a:solidFill>
                  </a:tcPr>
                </a:tc>
                <a:tc>
                  <a:txBody>
                    <a:bodyPr/>
                    <a:lstStyle/>
                    <a:p>
                      <a:pPr marL="0" marR="0" algn="ctr">
                        <a:lnSpc>
                          <a:spcPct val="150000"/>
                        </a:lnSpc>
                        <a:spcBef>
                          <a:spcPts val="0"/>
                        </a:spcBef>
                        <a:spcAft>
                          <a:spcPts val="1200"/>
                        </a:spcAft>
                      </a:pPr>
                      <a:r>
                        <a:rPr lang="en-US" sz="1200" b="1">
                          <a:solidFill>
                            <a:schemeClr val="bg1"/>
                          </a:solidFill>
                          <a:latin typeface="Times New Roman"/>
                          <a:ea typeface="Calibri"/>
                          <a:cs typeface="Times New Roman"/>
                        </a:rPr>
                        <a:t>21,942</a:t>
                      </a:r>
                    </a:p>
                  </a:txBody>
                  <a:tcPr marL="0" marR="0" marT="0" marB="0" anchor="ctr">
                    <a:solidFill>
                      <a:schemeClr val="accent2"/>
                    </a:solidFill>
                  </a:tcPr>
                </a:tc>
              </a:tr>
              <a:tr h="199893">
                <a:tc>
                  <a:txBody>
                    <a:bodyPr/>
                    <a:lstStyle/>
                    <a:p>
                      <a:pPr marL="0" marR="0">
                        <a:lnSpc>
                          <a:spcPct val="150000"/>
                        </a:lnSpc>
                        <a:spcBef>
                          <a:spcPts val="0"/>
                        </a:spcBef>
                        <a:spcAft>
                          <a:spcPts val="1200"/>
                        </a:spcAft>
                      </a:pPr>
                      <a:r>
                        <a:rPr lang="en-US" sz="1200" b="1" dirty="0">
                          <a:solidFill>
                            <a:schemeClr val="bg1"/>
                          </a:solidFill>
                          <a:latin typeface="Times New Roman"/>
                          <a:ea typeface="Calibri"/>
                          <a:cs typeface="Times New Roman"/>
                        </a:rPr>
                        <a:t>Cluster number</a:t>
                      </a:r>
                    </a:p>
                  </a:txBody>
                  <a:tcPr marL="0" marR="0" marT="0" marB="0" anchor="ctr">
                    <a:lnB w="9525" cap="flat" cmpd="sng" algn="ctr">
                      <a:noFill/>
                      <a:prstDash val="solid"/>
                    </a:lnB>
                    <a:solidFill>
                      <a:schemeClr val="accent2"/>
                    </a:solidFill>
                  </a:tcPr>
                </a:tc>
                <a:tc>
                  <a:txBody>
                    <a:bodyPr/>
                    <a:lstStyle/>
                    <a:p>
                      <a:pPr marL="0" marR="0" algn="ctr">
                        <a:lnSpc>
                          <a:spcPct val="150000"/>
                        </a:lnSpc>
                        <a:spcBef>
                          <a:spcPts val="0"/>
                        </a:spcBef>
                        <a:spcAft>
                          <a:spcPts val="1200"/>
                        </a:spcAft>
                      </a:pPr>
                      <a:r>
                        <a:rPr lang="en-US" sz="1200" b="1" dirty="0">
                          <a:solidFill>
                            <a:schemeClr val="bg1"/>
                          </a:solidFill>
                          <a:latin typeface="Times New Roman"/>
                          <a:ea typeface="Calibri"/>
                          <a:cs typeface="Times New Roman"/>
                        </a:rPr>
                        <a:t>17</a:t>
                      </a:r>
                    </a:p>
                  </a:txBody>
                  <a:tcPr marL="0" marR="0" marT="0" marB="0" anchor="ctr">
                    <a:solidFill>
                      <a:schemeClr val="accent2"/>
                    </a:solidFill>
                  </a:tcPr>
                </a:tc>
              </a:tr>
              <a:tr h="231058">
                <a:tc>
                  <a:txBody>
                    <a:bodyPr/>
                    <a:lstStyle/>
                    <a:p>
                      <a:pPr marL="0" marR="0" algn="r">
                        <a:lnSpc>
                          <a:spcPct val="150000"/>
                        </a:lnSpc>
                        <a:spcBef>
                          <a:spcPts val="0"/>
                        </a:spcBef>
                        <a:spcAft>
                          <a:spcPts val="0"/>
                        </a:spcAft>
                      </a:pPr>
                      <a:r>
                        <a:rPr lang="en-US" sz="1200" b="1" dirty="0" smtClean="0">
                          <a:latin typeface="Times New Roman"/>
                          <a:ea typeface="Calibri"/>
                          <a:cs typeface="Times New Roman"/>
                        </a:rPr>
                        <a:t>Project Management / Planning / Budgeting / Scheduling</a:t>
                      </a:r>
                      <a:endParaRPr lang="en-US" sz="1200" b="1" dirty="0">
                        <a:latin typeface="Times New Roman"/>
                        <a:ea typeface="Calibri"/>
                        <a:cs typeface="Times New Roman"/>
                      </a:endParaRPr>
                    </a:p>
                  </a:txBody>
                  <a:tcPr marL="0" marR="0" marT="0" marB="0" anchor="ctr">
                    <a:lnL w="9525" cap="flat" cmpd="sng" algn="ctr">
                      <a:noFill/>
                      <a:prstDash val="solid"/>
                    </a:lnL>
                    <a:lnR w="12700" cap="flat" cmpd="sng" algn="ctr">
                      <a:solidFill>
                        <a:schemeClr val="tx1"/>
                      </a:solidFill>
                      <a:prstDash val="solid"/>
                      <a:round/>
                      <a:headEnd type="none" w="med" len="med"/>
                      <a:tailEnd type="none" w="med" len="med"/>
                    </a:lnR>
                    <a:lnT w="9525" cap="flat" cmpd="sng" algn="ctr">
                      <a:noFill/>
                      <a:prstDash val="soli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0"/>
                        </a:spcAft>
                      </a:pPr>
                      <a:r>
                        <a:rPr lang="en-US" sz="1200" b="1" dirty="0">
                          <a:latin typeface="Times New Roman"/>
                          <a:ea typeface="Calibri"/>
                          <a:cs typeface="Times New Roman"/>
                        </a:rPr>
                        <a:t>100.00%</a:t>
                      </a:r>
                    </a:p>
                  </a:txBody>
                  <a:tcPr marL="0" marR="0" marT="0" marB="0" anchor="ctr">
                    <a:lnL w="12700" cap="flat" cmpd="sng" algn="ctr">
                      <a:solidFill>
                        <a:schemeClr val="tx1"/>
                      </a:solidFill>
                      <a:prstDash val="solid"/>
                      <a:round/>
                      <a:headEnd type="none" w="med" len="med"/>
                      <a:tailEnd type="none" w="med" len="med"/>
                    </a:lnL>
                    <a:lnB w="12700" cap="flat" cmpd="sng" algn="ctr">
                      <a:noFill/>
                      <a:prstDash val="solid"/>
                      <a:round/>
                      <a:headEnd type="none" w="med" len="med"/>
                      <a:tailEnd type="none" w="med" len="med"/>
                    </a:lnB>
                  </a:tcPr>
                </a:tc>
              </a:tr>
              <a:tr h="199893">
                <a:tc>
                  <a:txBody>
                    <a:bodyPr/>
                    <a:lstStyle/>
                    <a:p>
                      <a:pPr marL="0" marR="0" algn="r">
                        <a:lnSpc>
                          <a:spcPct val="150000"/>
                        </a:lnSpc>
                        <a:spcBef>
                          <a:spcPts val="0"/>
                        </a:spcBef>
                        <a:spcAft>
                          <a:spcPts val="1200"/>
                        </a:spcAft>
                      </a:pPr>
                      <a:r>
                        <a:rPr lang="en-US" sz="1200" b="1" dirty="0">
                          <a:latin typeface="Times New Roman"/>
                          <a:ea typeface="Calibri"/>
                          <a:cs typeface="Times New Roman"/>
                        </a:rPr>
                        <a:t>Leadership</a:t>
                      </a:r>
                    </a:p>
                  </a:txBody>
                  <a:tcPr marL="0" marR="0" marT="0" marB="0" anchor="ctr">
                    <a:lnL w="9525" cap="flat" cmpd="sng" algn="ctr">
                      <a:noFill/>
                      <a:prstDash val="soli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1200"/>
                        </a:spcAft>
                      </a:pPr>
                      <a:r>
                        <a:rPr lang="en-US" sz="1200" b="1" dirty="0">
                          <a:latin typeface="Times New Roman"/>
                          <a:ea typeface="Calibri"/>
                          <a:cs typeface="Times New Roman"/>
                        </a:rPr>
                        <a:t>56.10%</a:t>
                      </a:r>
                    </a:p>
                  </a:txBody>
                  <a:tcPr marL="0" marR="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99893">
                <a:tc>
                  <a:txBody>
                    <a:bodyPr/>
                    <a:lstStyle/>
                    <a:p>
                      <a:pPr marL="0" marR="0" algn="r">
                        <a:lnSpc>
                          <a:spcPct val="150000"/>
                        </a:lnSpc>
                        <a:spcBef>
                          <a:spcPts val="0"/>
                        </a:spcBef>
                        <a:spcAft>
                          <a:spcPts val="1200"/>
                        </a:spcAft>
                      </a:pPr>
                      <a:r>
                        <a:rPr lang="en-US" sz="1200" b="1" dirty="0">
                          <a:latin typeface="Times New Roman"/>
                          <a:ea typeface="Calibri"/>
                          <a:cs typeface="Times New Roman"/>
                        </a:rPr>
                        <a:t>Business Strategy</a:t>
                      </a:r>
                    </a:p>
                  </a:txBody>
                  <a:tcPr marL="0" marR="0" marT="0" marB="0" anchor="ctr">
                    <a:lnL w="9525" cap="flat" cmpd="sng" algn="ctr">
                      <a:noFill/>
                      <a:prstDash val="soli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1200"/>
                        </a:spcAft>
                      </a:pPr>
                      <a:r>
                        <a:rPr lang="en-US" sz="1200" b="1">
                          <a:latin typeface="Times New Roman"/>
                          <a:ea typeface="Calibri"/>
                          <a:cs typeface="Times New Roman"/>
                        </a:rPr>
                        <a:t>42.70%</a:t>
                      </a:r>
                    </a:p>
                  </a:txBody>
                  <a:tcPr marL="0" marR="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99893">
                <a:tc>
                  <a:txBody>
                    <a:bodyPr/>
                    <a:lstStyle/>
                    <a:p>
                      <a:pPr marL="0" marR="0" algn="r">
                        <a:lnSpc>
                          <a:spcPct val="150000"/>
                        </a:lnSpc>
                        <a:spcBef>
                          <a:spcPts val="0"/>
                        </a:spcBef>
                        <a:spcAft>
                          <a:spcPts val="1200"/>
                        </a:spcAft>
                      </a:pPr>
                      <a:r>
                        <a:rPr lang="en-US" sz="1200" b="1" dirty="0">
                          <a:latin typeface="Times New Roman"/>
                          <a:ea typeface="Calibri"/>
                          <a:cs typeface="Times New Roman"/>
                        </a:rPr>
                        <a:t>Finance</a:t>
                      </a:r>
                    </a:p>
                  </a:txBody>
                  <a:tcPr marL="0" marR="0" marT="0" marB="0" anchor="ctr">
                    <a:lnL w="9525" cap="flat" cmpd="sng" algn="ctr">
                      <a:noFill/>
                      <a:prstDash val="soli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1200"/>
                        </a:spcAft>
                      </a:pPr>
                      <a:r>
                        <a:rPr lang="en-US" sz="1200" b="1">
                          <a:latin typeface="Times New Roman"/>
                          <a:ea typeface="Calibri"/>
                          <a:cs typeface="Times New Roman"/>
                        </a:rPr>
                        <a:t>25.60%</a:t>
                      </a:r>
                    </a:p>
                  </a:txBody>
                  <a:tcPr marL="0" marR="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99893">
                <a:tc>
                  <a:txBody>
                    <a:bodyPr/>
                    <a:lstStyle/>
                    <a:p>
                      <a:pPr marL="0" marR="0" algn="r">
                        <a:lnSpc>
                          <a:spcPct val="150000"/>
                        </a:lnSpc>
                        <a:spcBef>
                          <a:spcPts val="0"/>
                        </a:spcBef>
                        <a:spcAft>
                          <a:spcPts val="1200"/>
                        </a:spcAft>
                      </a:pPr>
                      <a:r>
                        <a:rPr lang="en-US" sz="1200" b="1" dirty="0">
                          <a:latin typeface="Times New Roman"/>
                          <a:ea typeface="Calibri"/>
                          <a:cs typeface="Times New Roman"/>
                        </a:rPr>
                        <a:t>Certification</a:t>
                      </a:r>
                    </a:p>
                  </a:txBody>
                  <a:tcPr marL="0" marR="0" marT="0" marB="0" anchor="ctr">
                    <a:lnL w="9525" cap="flat" cmpd="sng" algn="ctr">
                      <a:noFill/>
                      <a:prstDash val="soli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1200"/>
                        </a:spcAft>
                      </a:pPr>
                      <a:r>
                        <a:rPr lang="en-US" sz="1200" b="1">
                          <a:latin typeface="Times New Roman"/>
                          <a:ea typeface="Calibri"/>
                          <a:cs typeface="Times New Roman"/>
                        </a:rPr>
                        <a:t>25.00%</a:t>
                      </a:r>
                    </a:p>
                  </a:txBody>
                  <a:tcPr marL="0" marR="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99893">
                <a:tc>
                  <a:txBody>
                    <a:bodyPr/>
                    <a:lstStyle/>
                    <a:p>
                      <a:pPr marL="0" marR="0" algn="r">
                        <a:lnSpc>
                          <a:spcPct val="150000"/>
                        </a:lnSpc>
                        <a:spcBef>
                          <a:spcPts val="0"/>
                        </a:spcBef>
                        <a:spcAft>
                          <a:spcPts val="1200"/>
                        </a:spcAft>
                      </a:pPr>
                      <a:r>
                        <a:rPr lang="en-US" sz="1200" b="1" dirty="0">
                          <a:latin typeface="Times New Roman"/>
                          <a:ea typeface="Calibri"/>
                          <a:cs typeface="Times New Roman"/>
                        </a:rPr>
                        <a:t>Marketing</a:t>
                      </a:r>
                    </a:p>
                  </a:txBody>
                  <a:tcPr marL="0" marR="0" marT="0" marB="0" anchor="ctr">
                    <a:lnL w="9525" cap="flat" cmpd="sng" algn="ctr">
                      <a:noFill/>
                      <a:prstDash val="soli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1200"/>
                        </a:spcAft>
                      </a:pPr>
                      <a:r>
                        <a:rPr lang="en-US" sz="1200" b="1">
                          <a:latin typeface="Times New Roman"/>
                          <a:ea typeface="Calibri"/>
                          <a:cs typeface="Times New Roman"/>
                        </a:rPr>
                        <a:t>19.50%</a:t>
                      </a:r>
                    </a:p>
                  </a:txBody>
                  <a:tcPr marL="0" marR="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99893">
                <a:tc>
                  <a:txBody>
                    <a:bodyPr/>
                    <a:lstStyle/>
                    <a:p>
                      <a:pPr marL="0" marR="0" algn="r">
                        <a:lnSpc>
                          <a:spcPct val="150000"/>
                        </a:lnSpc>
                        <a:spcBef>
                          <a:spcPts val="0"/>
                        </a:spcBef>
                        <a:spcAft>
                          <a:spcPts val="1200"/>
                        </a:spcAft>
                      </a:pPr>
                      <a:r>
                        <a:rPr lang="en-US" sz="1200" b="1" dirty="0">
                          <a:latin typeface="Times New Roman"/>
                          <a:ea typeface="Calibri"/>
                          <a:cs typeface="Times New Roman"/>
                        </a:rPr>
                        <a:t>Enterprise Resource Planning</a:t>
                      </a:r>
                    </a:p>
                  </a:txBody>
                  <a:tcPr marL="0" marR="0" marT="0" marB="0" anchor="ctr">
                    <a:lnL w="9525" cap="flat" cmpd="sng" algn="ctr">
                      <a:noFill/>
                      <a:prstDash val="soli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1200"/>
                        </a:spcAft>
                      </a:pPr>
                      <a:r>
                        <a:rPr lang="en-US" sz="1200" b="1">
                          <a:latin typeface="Times New Roman"/>
                          <a:ea typeface="Calibri"/>
                          <a:cs typeface="Times New Roman"/>
                        </a:rPr>
                        <a:t>19.40%</a:t>
                      </a:r>
                    </a:p>
                  </a:txBody>
                  <a:tcPr marL="0" marR="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99893">
                <a:tc>
                  <a:txBody>
                    <a:bodyPr/>
                    <a:lstStyle/>
                    <a:p>
                      <a:pPr marL="0" marR="0" algn="r">
                        <a:lnSpc>
                          <a:spcPct val="150000"/>
                        </a:lnSpc>
                        <a:spcBef>
                          <a:spcPts val="0"/>
                        </a:spcBef>
                        <a:spcAft>
                          <a:spcPts val="1200"/>
                        </a:spcAft>
                      </a:pPr>
                      <a:r>
                        <a:rPr lang="en-US" sz="1200" b="1" dirty="0">
                          <a:latin typeface="Times New Roman"/>
                          <a:ea typeface="Calibri"/>
                          <a:cs typeface="Times New Roman"/>
                        </a:rPr>
                        <a:t>Accounting</a:t>
                      </a:r>
                    </a:p>
                  </a:txBody>
                  <a:tcPr marL="0" marR="0" marT="0" marB="0" anchor="ctr">
                    <a:lnL w="9525" cap="flat" cmpd="sng" algn="ctr">
                      <a:noFill/>
                      <a:prstDash val="soli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1200"/>
                        </a:spcAft>
                      </a:pPr>
                      <a:r>
                        <a:rPr lang="en-US" sz="1200" b="1" dirty="0">
                          <a:latin typeface="Times New Roman"/>
                          <a:ea typeface="Calibri"/>
                          <a:cs typeface="Times New Roman"/>
                        </a:rPr>
                        <a:t>18.30%</a:t>
                      </a:r>
                    </a:p>
                  </a:txBody>
                  <a:tcPr marL="0" marR="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99893">
                <a:tc>
                  <a:txBody>
                    <a:bodyPr/>
                    <a:lstStyle/>
                    <a:p>
                      <a:pPr marL="0" marR="0" algn="r">
                        <a:lnSpc>
                          <a:spcPct val="150000"/>
                        </a:lnSpc>
                        <a:spcBef>
                          <a:spcPts val="0"/>
                        </a:spcBef>
                        <a:spcAft>
                          <a:spcPts val="1200"/>
                        </a:spcAft>
                      </a:pPr>
                      <a:r>
                        <a:rPr lang="en-US" sz="1200" b="1" dirty="0">
                          <a:latin typeface="Times New Roman"/>
                          <a:ea typeface="Calibri"/>
                          <a:cs typeface="Times New Roman"/>
                        </a:rPr>
                        <a:t>Responsibility</a:t>
                      </a:r>
                    </a:p>
                  </a:txBody>
                  <a:tcPr marL="0" marR="0" marT="0" marB="0" anchor="ctr">
                    <a:lnL w="9525" cap="flat" cmpd="sng" algn="ctr">
                      <a:noFill/>
                      <a:prstDash val="soli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1200"/>
                        </a:spcAft>
                      </a:pPr>
                      <a:r>
                        <a:rPr lang="en-US" sz="1200" b="1" dirty="0">
                          <a:latin typeface="Times New Roman"/>
                          <a:ea typeface="Calibri"/>
                          <a:cs typeface="Times New Roman"/>
                        </a:rPr>
                        <a:t>16.60%</a:t>
                      </a:r>
                    </a:p>
                  </a:txBody>
                  <a:tcPr marL="0" marR="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99893">
                <a:tc>
                  <a:txBody>
                    <a:bodyPr/>
                    <a:lstStyle/>
                    <a:p>
                      <a:pPr marL="0" marR="0" algn="r">
                        <a:lnSpc>
                          <a:spcPct val="150000"/>
                        </a:lnSpc>
                        <a:spcBef>
                          <a:spcPts val="0"/>
                        </a:spcBef>
                        <a:spcAft>
                          <a:spcPts val="1200"/>
                        </a:spcAft>
                      </a:pPr>
                      <a:r>
                        <a:rPr lang="en-US" sz="1200" b="1" dirty="0">
                          <a:latin typeface="Times New Roman"/>
                          <a:ea typeface="Calibri"/>
                          <a:cs typeface="Times New Roman"/>
                        </a:rPr>
                        <a:t>C/C++</a:t>
                      </a:r>
                    </a:p>
                  </a:txBody>
                  <a:tcPr marL="0" marR="0" marT="0" marB="0" anchor="ctr">
                    <a:lnL w="9525" cap="flat" cmpd="sng" algn="ctr">
                      <a:noFill/>
                      <a:prstDash val="soli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1200"/>
                        </a:spcAft>
                      </a:pPr>
                      <a:r>
                        <a:rPr lang="en-US" sz="1200" b="1" dirty="0">
                          <a:latin typeface="Times New Roman"/>
                          <a:ea typeface="Calibri"/>
                          <a:cs typeface="Times New Roman"/>
                        </a:rPr>
                        <a:t>15.90%</a:t>
                      </a:r>
                    </a:p>
                  </a:txBody>
                  <a:tcPr marL="0" marR="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99893">
                <a:tc>
                  <a:txBody>
                    <a:bodyPr/>
                    <a:lstStyle/>
                    <a:p>
                      <a:pPr marL="0" marR="0" algn="r">
                        <a:lnSpc>
                          <a:spcPct val="150000"/>
                        </a:lnSpc>
                        <a:spcBef>
                          <a:spcPts val="0"/>
                        </a:spcBef>
                        <a:spcAft>
                          <a:spcPts val="1200"/>
                        </a:spcAft>
                      </a:pPr>
                      <a:r>
                        <a:rPr lang="en-US" sz="1200" b="1" dirty="0">
                          <a:latin typeface="Times New Roman"/>
                          <a:ea typeface="Calibri"/>
                          <a:cs typeface="Times New Roman"/>
                        </a:rPr>
                        <a:t>Security</a:t>
                      </a:r>
                    </a:p>
                  </a:txBody>
                  <a:tcPr marL="0" marR="0" marT="0" marB="0" anchor="ctr">
                    <a:lnL w="9525" cap="flat" cmpd="sng" algn="ctr">
                      <a:noFill/>
                      <a:prstDash val="soli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1200"/>
                        </a:spcAft>
                      </a:pPr>
                      <a:r>
                        <a:rPr lang="en-US" sz="1200" b="1" dirty="0">
                          <a:latin typeface="Times New Roman"/>
                          <a:ea typeface="Calibri"/>
                          <a:cs typeface="Times New Roman"/>
                        </a:rPr>
                        <a:t>15.40%</a:t>
                      </a:r>
                    </a:p>
                  </a:txBody>
                  <a:tcPr marL="0" marR="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99893">
                <a:tc>
                  <a:txBody>
                    <a:bodyPr/>
                    <a:lstStyle/>
                    <a:p>
                      <a:pPr marL="0" marR="0" algn="r">
                        <a:lnSpc>
                          <a:spcPct val="150000"/>
                        </a:lnSpc>
                        <a:spcBef>
                          <a:spcPts val="0"/>
                        </a:spcBef>
                        <a:spcAft>
                          <a:spcPts val="1200"/>
                        </a:spcAft>
                      </a:pPr>
                      <a:r>
                        <a:rPr lang="en-US" sz="1200" b="1" dirty="0">
                          <a:latin typeface="Times New Roman"/>
                          <a:ea typeface="Calibri"/>
                          <a:cs typeface="Times New Roman"/>
                        </a:rPr>
                        <a:t>CASE Tools</a:t>
                      </a:r>
                    </a:p>
                  </a:txBody>
                  <a:tcPr marL="0" marR="0" marT="0" marB="0" anchor="ctr">
                    <a:lnL w="9525" cap="flat" cmpd="sng" algn="ctr">
                      <a:noFill/>
                      <a:prstDash val="soli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1200"/>
                        </a:spcAft>
                      </a:pPr>
                      <a:r>
                        <a:rPr lang="en-US" sz="1200" b="1" dirty="0">
                          <a:latin typeface="Times New Roman"/>
                          <a:ea typeface="Calibri"/>
                          <a:cs typeface="Times New Roman"/>
                        </a:rPr>
                        <a:t>14.50%</a:t>
                      </a:r>
                    </a:p>
                  </a:txBody>
                  <a:tcPr marL="0" marR="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99893">
                <a:tc>
                  <a:txBody>
                    <a:bodyPr/>
                    <a:lstStyle/>
                    <a:p>
                      <a:pPr marL="0" marR="0" algn="r">
                        <a:lnSpc>
                          <a:spcPct val="150000"/>
                        </a:lnSpc>
                        <a:spcBef>
                          <a:spcPts val="0"/>
                        </a:spcBef>
                        <a:spcAft>
                          <a:spcPts val="1200"/>
                        </a:spcAft>
                      </a:pPr>
                      <a:r>
                        <a:rPr lang="en-US" sz="1200" b="1" dirty="0">
                          <a:latin typeface="Times New Roman"/>
                          <a:ea typeface="Calibri"/>
                          <a:cs typeface="Times New Roman"/>
                        </a:rPr>
                        <a:t>Business Process Design / Reengineering</a:t>
                      </a:r>
                    </a:p>
                  </a:txBody>
                  <a:tcPr marL="0" marR="0" marT="0" marB="0" anchor="ctr">
                    <a:lnL w="9525" cap="flat" cmpd="sng" algn="ctr">
                      <a:noFill/>
                      <a:prstDash val="soli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1200"/>
                        </a:spcAft>
                      </a:pPr>
                      <a:r>
                        <a:rPr lang="en-US" sz="1200" b="1" dirty="0">
                          <a:latin typeface="Times New Roman"/>
                          <a:ea typeface="Calibri"/>
                          <a:cs typeface="Times New Roman"/>
                        </a:rPr>
                        <a:t>14.20%</a:t>
                      </a:r>
                    </a:p>
                  </a:txBody>
                  <a:tcPr marL="0" marR="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99893">
                <a:tc>
                  <a:txBody>
                    <a:bodyPr/>
                    <a:lstStyle/>
                    <a:p>
                      <a:pPr marL="0" marR="0" algn="r">
                        <a:lnSpc>
                          <a:spcPct val="150000"/>
                        </a:lnSpc>
                        <a:spcBef>
                          <a:spcPts val="0"/>
                        </a:spcBef>
                        <a:spcAft>
                          <a:spcPts val="1200"/>
                        </a:spcAft>
                      </a:pPr>
                      <a:r>
                        <a:rPr lang="en-US" sz="1200" b="1" dirty="0">
                          <a:latin typeface="Times New Roman"/>
                          <a:ea typeface="Calibri"/>
                          <a:cs typeface="Times New Roman"/>
                        </a:rPr>
                        <a:t>Software Development</a:t>
                      </a:r>
                    </a:p>
                  </a:txBody>
                  <a:tcPr marL="0" marR="0" marT="0" marB="0" anchor="ctr">
                    <a:lnL w="9525" cap="flat" cmpd="sng" algn="ctr">
                      <a:noFill/>
                      <a:prstDash val="soli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1200"/>
                        </a:spcAft>
                      </a:pPr>
                      <a:r>
                        <a:rPr lang="en-US" sz="1200" b="1" dirty="0">
                          <a:latin typeface="Times New Roman"/>
                          <a:ea typeface="Calibri"/>
                          <a:cs typeface="Times New Roman"/>
                        </a:rPr>
                        <a:t>13.70%</a:t>
                      </a:r>
                    </a:p>
                  </a:txBody>
                  <a:tcPr marL="0" marR="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99893">
                <a:tc>
                  <a:txBody>
                    <a:bodyPr/>
                    <a:lstStyle/>
                    <a:p>
                      <a:pPr marL="0" marR="0" algn="r">
                        <a:lnSpc>
                          <a:spcPct val="150000"/>
                        </a:lnSpc>
                        <a:spcBef>
                          <a:spcPts val="0"/>
                        </a:spcBef>
                        <a:spcAft>
                          <a:spcPts val="1200"/>
                        </a:spcAft>
                      </a:pPr>
                      <a:r>
                        <a:rPr lang="en-US" sz="1200" b="1" dirty="0">
                          <a:latin typeface="Times New Roman"/>
                          <a:ea typeface="Calibri"/>
                          <a:cs typeface="Times New Roman"/>
                        </a:rPr>
                        <a:t>Contracting and legal</a:t>
                      </a:r>
                    </a:p>
                  </a:txBody>
                  <a:tcPr marL="0" marR="0" marT="0" marB="0" anchor="ctr">
                    <a:lnL w="9525" cap="flat" cmpd="sng" algn="ctr">
                      <a:noFill/>
                      <a:prstDash val="soli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1200"/>
                        </a:spcAft>
                      </a:pPr>
                      <a:r>
                        <a:rPr lang="en-US" sz="1200" b="1" dirty="0">
                          <a:latin typeface="Times New Roman"/>
                          <a:ea typeface="Calibri"/>
                          <a:cs typeface="Times New Roman"/>
                        </a:rPr>
                        <a:t>13.20%</a:t>
                      </a:r>
                    </a:p>
                  </a:txBody>
                  <a:tcPr marL="0" marR="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99893">
                <a:tc>
                  <a:txBody>
                    <a:bodyPr/>
                    <a:lstStyle/>
                    <a:p>
                      <a:pPr marL="0" marR="0" algn="r">
                        <a:lnSpc>
                          <a:spcPct val="150000"/>
                        </a:lnSpc>
                        <a:spcBef>
                          <a:spcPts val="0"/>
                        </a:spcBef>
                        <a:spcAft>
                          <a:spcPts val="1200"/>
                        </a:spcAft>
                      </a:pPr>
                      <a:r>
                        <a:rPr lang="en-US" sz="1200" b="1" dirty="0">
                          <a:latin typeface="Times New Roman"/>
                          <a:ea typeface="Calibri"/>
                          <a:cs typeface="Times New Roman"/>
                        </a:rPr>
                        <a:t>Integrity / Honesty / Ethics</a:t>
                      </a:r>
                    </a:p>
                  </a:txBody>
                  <a:tcPr marL="0" marR="0" marT="0" marB="0" anchor="ctr">
                    <a:lnL w="9525" cap="flat" cmpd="sng" algn="ctr">
                      <a:noFill/>
                      <a:prstDash val="soli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1200"/>
                        </a:spcAft>
                      </a:pPr>
                      <a:r>
                        <a:rPr lang="en-US" sz="1200" b="1" dirty="0" smtClean="0">
                          <a:latin typeface="Times New Roman"/>
                          <a:ea typeface="Calibri"/>
                          <a:cs typeface="Times New Roman"/>
                        </a:rPr>
                        <a:t>10.90%</a:t>
                      </a:r>
                      <a:endParaRPr lang="en-US" sz="1200" b="1" dirty="0">
                        <a:latin typeface="Times New Roman"/>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99893">
                <a:tc>
                  <a:txBody>
                    <a:bodyPr/>
                    <a:lstStyle/>
                    <a:p>
                      <a:pPr marL="0" marR="0" algn="r">
                        <a:lnSpc>
                          <a:spcPct val="150000"/>
                        </a:lnSpc>
                        <a:spcBef>
                          <a:spcPts val="0"/>
                        </a:spcBef>
                        <a:spcAft>
                          <a:spcPts val="1200"/>
                        </a:spcAft>
                      </a:pPr>
                      <a:r>
                        <a:rPr lang="en-US" sz="1200" b="1" dirty="0">
                          <a:latin typeface="Times New Roman"/>
                          <a:ea typeface="Calibri"/>
                          <a:cs typeface="Times New Roman"/>
                        </a:rPr>
                        <a:t>Change Management</a:t>
                      </a:r>
                    </a:p>
                  </a:txBody>
                  <a:tcPr marL="0" marR="0" marT="0" marB="0" anchor="ctr">
                    <a:lnL w="9525" cap="flat" cmpd="sng" algn="ctr">
                      <a:noFill/>
                      <a:prstDash val="soli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marL="0" marR="0" algn="ctr">
                        <a:lnSpc>
                          <a:spcPct val="150000"/>
                        </a:lnSpc>
                        <a:spcBef>
                          <a:spcPts val="0"/>
                        </a:spcBef>
                        <a:spcAft>
                          <a:spcPts val="1200"/>
                        </a:spcAft>
                      </a:pPr>
                      <a:r>
                        <a:rPr lang="en-US" sz="1200" b="1" dirty="0">
                          <a:latin typeface="Times New Roman"/>
                          <a:ea typeface="Calibri"/>
                          <a:cs typeface="Times New Roman"/>
                        </a:rPr>
                        <a:t>10.20%</a:t>
                      </a:r>
                    </a:p>
                  </a:txBody>
                  <a:tcPr marL="0" marR="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tcPr>
                </a:tc>
              </a:tr>
            </a:tbl>
          </a:graphicData>
        </a:graphic>
      </p:graphicFrame>
      <p:sp>
        <p:nvSpPr>
          <p:cNvPr id="4" name="Date Placeholder 3"/>
          <p:cNvSpPr>
            <a:spLocks noGrp="1"/>
          </p:cNvSpPr>
          <p:nvPr>
            <p:ph type="dt" sz="half" idx="10"/>
          </p:nvPr>
        </p:nvSpPr>
        <p:spPr/>
        <p:txBody>
          <a:bodyPr/>
          <a:lstStyle/>
          <a:p>
            <a:r>
              <a:rPr lang="en-US" smtClean="0"/>
              <a:t>25 April 2008</a:t>
            </a:r>
            <a:endParaRPr lang="en-US"/>
          </a:p>
        </p:txBody>
      </p:sp>
      <p:sp>
        <p:nvSpPr>
          <p:cNvPr id="5" name="Slide Number Placeholder 4"/>
          <p:cNvSpPr>
            <a:spLocks noGrp="1"/>
          </p:cNvSpPr>
          <p:nvPr>
            <p:ph type="sldNum" sz="quarter" idx="11"/>
          </p:nvPr>
        </p:nvSpPr>
        <p:spPr/>
        <p:txBody>
          <a:bodyPr/>
          <a:lstStyle/>
          <a:p>
            <a:fld id="{91811E78-BA45-4B96-AB2B-FBF31B5C6C8F}" type="slidenum">
              <a:rPr lang="en-US" smtClean="0"/>
              <a:pPr/>
              <a:t>16</a:t>
            </a:fld>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dogs-it.org website</a:t>
            </a:r>
            <a:endParaRPr lang="en-US" dirty="0"/>
          </a:p>
        </p:txBody>
      </p:sp>
      <p:sp>
        <p:nvSpPr>
          <p:cNvPr id="3" name="Content Placeholder 2"/>
          <p:cNvSpPr>
            <a:spLocks noGrp="1"/>
          </p:cNvSpPr>
          <p:nvPr>
            <p:ph idx="1"/>
          </p:nvPr>
        </p:nvSpPr>
        <p:spPr/>
        <p:txBody>
          <a:bodyPr/>
          <a:lstStyle/>
          <a:p>
            <a:r>
              <a:rPr lang="en-US" dirty="0" smtClean="0"/>
              <a:t>Complete set of clusters, skills, and certifications from </a:t>
            </a:r>
            <a:r>
              <a:rPr lang="en-US" dirty="0" smtClean="0"/>
              <a:t>the data collected </a:t>
            </a:r>
            <a:r>
              <a:rPr lang="en-US" dirty="0" smtClean="0"/>
              <a:t>April </a:t>
            </a:r>
            <a:r>
              <a:rPr lang="en-US" dirty="0" smtClean="0"/>
              <a:t>through June of </a:t>
            </a:r>
            <a:r>
              <a:rPr lang="en-US" dirty="0" smtClean="0"/>
              <a:t>2007 located on the website:</a:t>
            </a:r>
          </a:p>
          <a:p>
            <a:pPr lvl="1"/>
            <a:r>
              <a:rPr lang="en-US" dirty="0" smtClean="0">
                <a:hlinkClick r:id="rId2"/>
              </a:rPr>
              <a:t>www.dogs-it.org</a:t>
            </a:r>
            <a:endParaRPr lang="en-US" dirty="0"/>
          </a:p>
        </p:txBody>
      </p:sp>
      <p:sp>
        <p:nvSpPr>
          <p:cNvPr id="4" name="Date Placeholder 3"/>
          <p:cNvSpPr>
            <a:spLocks noGrp="1"/>
          </p:cNvSpPr>
          <p:nvPr>
            <p:ph type="dt" sz="half" idx="10"/>
          </p:nvPr>
        </p:nvSpPr>
        <p:spPr/>
        <p:txBody>
          <a:bodyPr/>
          <a:lstStyle/>
          <a:p>
            <a:r>
              <a:rPr lang="en-US" smtClean="0"/>
              <a:t>25 April 2008</a:t>
            </a:r>
            <a:endParaRPr lang="en-US"/>
          </a:p>
        </p:txBody>
      </p:sp>
      <p:sp>
        <p:nvSpPr>
          <p:cNvPr id="5" name="Slide Number Placeholder 4"/>
          <p:cNvSpPr>
            <a:spLocks noGrp="1"/>
          </p:cNvSpPr>
          <p:nvPr>
            <p:ph type="sldNum" sz="quarter" idx="11"/>
          </p:nvPr>
        </p:nvSpPr>
        <p:spPr/>
        <p:txBody>
          <a:bodyPr/>
          <a:lstStyle/>
          <a:p>
            <a:fld id="{01D8EFD6-2388-4147-8F85-2A953F5C3D3D}" type="slidenum">
              <a:rPr lang="en-US" smtClean="0"/>
              <a:pPr/>
              <a:t>17</a:t>
            </a:fld>
            <a:endParaRPr lang="en-US"/>
          </a:p>
        </p:txBody>
      </p:sp>
      <p:sp>
        <p:nvSpPr>
          <p:cNvPr id="6" name="Footer Placeholder 5"/>
          <p:cNvSpPr>
            <a:spLocks noGrp="1"/>
          </p:cNvSpPr>
          <p:nvPr>
            <p:ph type="ftr" sz="quarter" idx="12"/>
          </p:nvPr>
        </p:nvSpPr>
        <p:spPr/>
        <p:txBody>
          <a:bodyPr/>
          <a:lstStyle/>
          <a:p>
            <a:r>
              <a:rPr lang="en-US" smtClean="0"/>
              <a:t>Computer Science Data Mining Colloquium</a:t>
            </a:r>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25 April 2008</a:t>
            </a:r>
            <a:endParaRPr lang="en-US"/>
          </a:p>
        </p:txBody>
      </p:sp>
      <p:sp>
        <p:nvSpPr>
          <p:cNvPr id="5" name="Slide Number Placeholder 4"/>
          <p:cNvSpPr>
            <a:spLocks noGrp="1"/>
          </p:cNvSpPr>
          <p:nvPr>
            <p:ph type="sldNum" sz="quarter" idx="11"/>
          </p:nvPr>
        </p:nvSpPr>
        <p:spPr/>
        <p:txBody>
          <a:bodyPr/>
          <a:lstStyle/>
          <a:p>
            <a:fld id="{E0BDDCCB-2E42-4496-875D-0F107F42A863}" type="slidenum">
              <a:rPr lang="en-US"/>
              <a:pPr/>
              <a:t>18</a:t>
            </a:fld>
            <a:endParaRPr lang="en-US"/>
          </a:p>
        </p:txBody>
      </p:sp>
      <p:sp>
        <p:nvSpPr>
          <p:cNvPr id="6" name="Footer Placeholder 5"/>
          <p:cNvSpPr>
            <a:spLocks noGrp="1"/>
          </p:cNvSpPr>
          <p:nvPr>
            <p:ph type="ftr" sz="quarter" idx="12"/>
          </p:nvPr>
        </p:nvSpPr>
        <p:spPr/>
        <p:txBody>
          <a:bodyPr/>
          <a:lstStyle/>
          <a:p>
            <a:r>
              <a:rPr lang="en-US" smtClean="0"/>
              <a:t>Computer Science Data Mining Colloquium</a:t>
            </a:r>
            <a:endParaRPr lang="en-US"/>
          </a:p>
        </p:txBody>
      </p:sp>
      <p:sp>
        <p:nvSpPr>
          <p:cNvPr id="302082" name="Rectangle 2"/>
          <p:cNvSpPr>
            <a:spLocks noGrp="1" noChangeArrowheads="1"/>
          </p:cNvSpPr>
          <p:nvPr>
            <p:ph type="title"/>
          </p:nvPr>
        </p:nvSpPr>
        <p:spPr/>
        <p:txBody>
          <a:bodyPr/>
          <a:lstStyle/>
          <a:p>
            <a:r>
              <a:rPr lang="en-US"/>
              <a:t>Collected Data</a:t>
            </a:r>
          </a:p>
        </p:txBody>
      </p:sp>
      <p:sp>
        <p:nvSpPr>
          <p:cNvPr id="302083" name="Rectangle 3"/>
          <p:cNvSpPr>
            <a:spLocks noGrp="1" noChangeArrowheads="1"/>
          </p:cNvSpPr>
          <p:nvPr>
            <p:ph type="body" idx="1"/>
          </p:nvPr>
        </p:nvSpPr>
        <p:spPr/>
        <p:txBody>
          <a:bodyPr/>
          <a:lstStyle/>
          <a:p>
            <a:r>
              <a:rPr lang="en-US" dirty="0" smtClean="0"/>
              <a:t>Initial analysis period of April – June, 1997</a:t>
            </a:r>
          </a:p>
          <a:p>
            <a:r>
              <a:rPr lang="en-US" dirty="0" smtClean="0"/>
              <a:t>240,000 jobs</a:t>
            </a:r>
          </a:p>
          <a:p>
            <a:r>
              <a:rPr lang="en-US" dirty="0" smtClean="0"/>
              <a:t>286 Skills</a:t>
            </a:r>
          </a:p>
          <a:p>
            <a:r>
              <a:rPr lang="en-US" dirty="0" smtClean="0"/>
              <a:t>196 Certifications</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25 April 2008</a:t>
            </a:r>
            <a:endParaRPr lang="en-US"/>
          </a:p>
        </p:txBody>
      </p:sp>
      <p:sp>
        <p:nvSpPr>
          <p:cNvPr id="5" name="Slide Number Placeholder 4"/>
          <p:cNvSpPr>
            <a:spLocks noGrp="1"/>
          </p:cNvSpPr>
          <p:nvPr>
            <p:ph type="sldNum" sz="quarter" idx="11"/>
          </p:nvPr>
        </p:nvSpPr>
        <p:spPr/>
        <p:txBody>
          <a:bodyPr/>
          <a:lstStyle/>
          <a:p>
            <a:fld id="{E0BDDCCB-2E42-4496-875D-0F107F42A863}" type="slidenum">
              <a:rPr lang="en-US"/>
              <a:pPr/>
              <a:t>19</a:t>
            </a:fld>
            <a:endParaRPr lang="en-US"/>
          </a:p>
        </p:txBody>
      </p:sp>
      <p:sp>
        <p:nvSpPr>
          <p:cNvPr id="6" name="Footer Placeholder 5"/>
          <p:cNvSpPr>
            <a:spLocks noGrp="1"/>
          </p:cNvSpPr>
          <p:nvPr>
            <p:ph type="ftr" sz="quarter" idx="12"/>
          </p:nvPr>
        </p:nvSpPr>
        <p:spPr/>
        <p:txBody>
          <a:bodyPr/>
          <a:lstStyle/>
          <a:p>
            <a:r>
              <a:rPr lang="en-US" smtClean="0"/>
              <a:t>Computer Science Data Mining Colloquium</a:t>
            </a:r>
            <a:endParaRPr lang="en-US"/>
          </a:p>
        </p:txBody>
      </p:sp>
      <p:sp>
        <p:nvSpPr>
          <p:cNvPr id="302082" name="Rectangle 2"/>
          <p:cNvSpPr>
            <a:spLocks noGrp="1" noChangeArrowheads="1"/>
          </p:cNvSpPr>
          <p:nvPr>
            <p:ph type="title"/>
          </p:nvPr>
        </p:nvSpPr>
        <p:spPr/>
        <p:txBody>
          <a:bodyPr/>
          <a:lstStyle/>
          <a:p>
            <a:r>
              <a:rPr lang="en-US" dirty="0" smtClean="0"/>
              <a:t>Current Data</a:t>
            </a:r>
            <a:endParaRPr lang="en-US" dirty="0"/>
          </a:p>
        </p:txBody>
      </p:sp>
      <p:sp>
        <p:nvSpPr>
          <p:cNvPr id="302083" name="Rectangle 3"/>
          <p:cNvSpPr>
            <a:spLocks noGrp="1" noChangeArrowheads="1"/>
          </p:cNvSpPr>
          <p:nvPr>
            <p:ph type="body" idx="1"/>
          </p:nvPr>
        </p:nvSpPr>
        <p:spPr/>
        <p:txBody>
          <a:bodyPr>
            <a:normAutofit lnSpcReduction="10000"/>
          </a:bodyPr>
          <a:lstStyle/>
          <a:p>
            <a:r>
              <a:rPr lang="en-US" dirty="0"/>
              <a:t>Currently </a:t>
            </a:r>
            <a:r>
              <a:rPr lang="en-US" dirty="0" smtClean="0"/>
              <a:t>703,998 </a:t>
            </a:r>
            <a:r>
              <a:rPr lang="en-US" dirty="0"/>
              <a:t>jobs stored (growing at about 6000/day)</a:t>
            </a:r>
          </a:p>
          <a:p>
            <a:pPr lvl="1"/>
            <a:r>
              <a:rPr lang="en-US" dirty="0" smtClean="0"/>
              <a:t>456,136 </a:t>
            </a:r>
            <a:r>
              <a:rPr lang="en-US" dirty="0"/>
              <a:t>CS </a:t>
            </a:r>
            <a:r>
              <a:rPr lang="en-US" dirty="0" smtClean="0"/>
              <a:t>jobs (65.12%)</a:t>
            </a:r>
            <a:endParaRPr lang="en-US" dirty="0"/>
          </a:p>
          <a:p>
            <a:pPr lvl="1"/>
            <a:r>
              <a:rPr lang="en-US" dirty="0" smtClean="0"/>
              <a:t>223,594 </a:t>
            </a:r>
            <a:r>
              <a:rPr lang="en-US" dirty="0"/>
              <a:t>MIS </a:t>
            </a:r>
            <a:r>
              <a:rPr lang="en-US" dirty="0" smtClean="0"/>
              <a:t>jobs (31.92%)</a:t>
            </a:r>
          </a:p>
          <a:p>
            <a:pPr lvl="1"/>
            <a:r>
              <a:rPr lang="en-US" dirty="0" smtClean="0"/>
              <a:t>117,562 IST jobs (16.78%)</a:t>
            </a:r>
          </a:p>
          <a:p>
            <a:pPr lvl="2"/>
            <a:r>
              <a:rPr lang="en-US" dirty="0" smtClean="0"/>
              <a:t>Started in January 2008</a:t>
            </a:r>
          </a:p>
          <a:p>
            <a:r>
              <a:rPr lang="en-US" dirty="0" smtClean="0"/>
              <a:t>1,709 skills &amp; their synonyms are being analyzed</a:t>
            </a:r>
          </a:p>
          <a:p>
            <a:pPr lvl="1"/>
            <a:r>
              <a:rPr lang="en-US" dirty="0" smtClean="0"/>
              <a:t>Includes skills from O*NET database</a:t>
            </a:r>
          </a:p>
          <a:p>
            <a:r>
              <a:rPr lang="en-US" dirty="0" smtClean="0"/>
              <a:t>5,582,167 references to skills found in job ads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p:txBody>
          <a:bodyPr/>
          <a:lstStyle/>
          <a:p>
            <a:r>
              <a:rPr lang="en-US"/>
              <a:t>Synopsis</a:t>
            </a:r>
          </a:p>
        </p:txBody>
      </p:sp>
      <p:sp>
        <p:nvSpPr>
          <p:cNvPr id="301059" name="Rectangle 3"/>
          <p:cNvSpPr>
            <a:spLocks noGrp="1" noChangeArrowheads="1"/>
          </p:cNvSpPr>
          <p:nvPr>
            <p:ph idx="1"/>
          </p:nvPr>
        </p:nvSpPr>
        <p:spPr/>
        <p:txBody>
          <a:bodyPr/>
          <a:lstStyle/>
          <a:p>
            <a:r>
              <a:rPr lang="en-US" dirty="0"/>
              <a:t>Purpose</a:t>
            </a:r>
          </a:p>
          <a:p>
            <a:r>
              <a:rPr lang="en-US" dirty="0" smtClean="0"/>
              <a:t>Data source</a:t>
            </a:r>
            <a:endParaRPr lang="en-US" dirty="0"/>
          </a:p>
          <a:p>
            <a:r>
              <a:rPr lang="en-US" dirty="0"/>
              <a:t>Data </a:t>
            </a:r>
            <a:r>
              <a:rPr lang="en-US" dirty="0" smtClean="0"/>
              <a:t>Collection process</a:t>
            </a:r>
            <a:endParaRPr lang="en-US" dirty="0"/>
          </a:p>
          <a:p>
            <a:r>
              <a:rPr lang="en-US" dirty="0"/>
              <a:t>Skill </a:t>
            </a:r>
            <a:r>
              <a:rPr lang="en-US" dirty="0" smtClean="0"/>
              <a:t>Extraction process</a:t>
            </a:r>
            <a:endParaRPr lang="en-US" dirty="0"/>
          </a:p>
          <a:p>
            <a:r>
              <a:rPr lang="en-US" dirty="0"/>
              <a:t>Skill </a:t>
            </a:r>
            <a:r>
              <a:rPr lang="en-US" dirty="0" smtClean="0"/>
              <a:t>Clustering process</a:t>
            </a:r>
            <a:endParaRPr lang="en-US" dirty="0"/>
          </a:p>
          <a:p>
            <a:r>
              <a:rPr lang="en-US" dirty="0" smtClean="0"/>
              <a:t>Results</a:t>
            </a:r>
            <a:endParaRPr lang="en-US" dirty="0"/>
          </a:p>
        </p:txBody>
      </p:sp>
      <p:sp>
        <p:nvSpPr>
          <p:cNvPr id="4" name="Date Placeholder 3"/>
          <p:cNvSpPr>
            <a:spLocks noGrp="1"/>
          </p:cNvSpPr>
          <p:nvPr>
            <p:ph type="dt" sz="half" idx="10"/>
          </p:nvPr>
        </p:nvSpPr>
        <p:spPr/>
        <p:txBody>
          <a:bodyPr/>
          <a:lstStyle/>
          <a:p>
            <a:r>
              <a:rPr lang="en-US" smtClean="0"/>
              <a:t>25 April 2008</a:t>
            </a:r>
            <a:endParaRPr lang="en-US" dirty="0"/>
          </a:p>
        </p:txBody>
      </p:sp>
      <p:sp>
        <p:nvSpPr>
          <p:cNvPr id="5" name="Slide Number Placeholder 4"/>
          <p:cNvSpPr>
            <a:spLocks noGrp="1"/>
          </p:cNvSpPr>
          <p:nvPr>
            <p:ph type="sldNum" sz="quarter" idx="11"/>
          </p:nvPr>
        </p:nvSpPr>
        <p:spPr/>
        <p:txBody>
          <a:bodyPr/>
          <a:lstStyle/>
          <a:p>
            <a:fld id="{E7A381E5-31E6-40F5-B7B6-72CA14909A14}" type="slidenum">
              <a:rPr lang="en-US"/>
              <a:pPr/>
              <a:t>2</a:t>
            </a:fld>
            <a:endParaRPr lang="en-US"/>
          </a:p>
        </p:txBody>
      </p:sp>
      <p:sp>
        <p:nvSpPr>
          <p:cNvPr id="6" name="Footer Placeholder 5"/>
          <p:cNvSpPr>
            <a:spLocks noGrp="1"/>
          </p:cNvSpPr>
          <p:nvPr>
            <p:ph type="ftr" sz="quarter" idx="12"/>
          </p:nvPr>
        </p:nvSpPr>
        <p:spPr/>
        <p:txBody>
          <a:bodyPr/>
          <a:lstStyle/>
          <a:p>
            <a:r>
              <a:rPr lang="en-US" smtClean="0"/>
              <a:t>Computer Science Data Mining Colloquium</a:t>
            </a:r>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25 April 2008</a:t>
            </a:r>
            <a:endParaRPr lang="en-US"/>
          </a:p>
        </p:txBody>
      </p:sp>
      <p:sp>
        <p:nvSpPr>
          <p:cNvPr id="5" name="Slide Number Placeholder 4"/>
          <p:cNvSpPr>
            <a:spLocks noGrp="1"/>
          </p:cNvSpPr>
          <p:nvPr>
            <p:ph type="sldNum" sz="quarter" idx="11"/>
          </p:nvPr>
        </p:nvSpPr>
        <p:spPr/>
        <p:txBody>
          <a:bodyPr/>
          <a:lstStyle/>
          <a:p>
            <a:fld id="{B9E3BA26-B080-43D8-8A0D-9DA88E47FE95}" type="slidenum">
              <a:rPr lang="en-US"/>
              <a:pPr/>
              <a:t>20</a:t>
            </a:fld>
            <a:endParaRPr lang="en-US"/>
          </a:p>
        </p:txBody>
      </p:sp>
      <p:sp>
        <p:nvSpPr>
          <p:cNvPr id="6" name="Footer Placeholder 5"/>
          <p:cNvSpPr>
            <a:spLocks noGrp="1"/>
          </p:cNvSpPr>
          <p:nvPr>
            <p:ph type="ftr" sz="quarter" idx="12"/>
          </p:nvPr>
        </p:nvSpPr>
        <p:spPr/>
        <p:txBody>
          <a:bodyPr/>
          <a:lstStyle/>
          <a:p>
            <a:r>
              <a:rPr lang="en-US" smtClean="0"/>
              <a:t>Computer Science Data Mining Colloquium</a:t>
            </a:r>
            <a:endParaRPr lang="en-US"/>
          </a:p>
        </p:txBody>
      </p:sp>
      <p:sp>
        <p:nvSpPr>
          <p:cNvPr id="293890" name="Rectangle 2"/>
          <p:cNvSpPr>
            <a:spLocks noGrp="1" noChangeArrowheads="1"/>
          </p:cNvSpPr>
          <p:nvPr>
            <p:ph type="title"/>
          </p:nvPr>
        </p:nvSpPr>
        <p:spPr/>
        <p:txBody>
          <a:bodyPr/>
          <a:lstStyle/>
          <a:p>
            <a:r>
              <a:rPr lang="en-US"/>
              <a:t>So what?</a:t>
            </a:r>
          </a:p>
        </p:txBody>
      </p:sp>
      <p:sp>
        <p:nvSpPr>
          <p:cNvPr id="293891" name="Rectangle 3"/>
          <p:cNvSpPr>
            <a:spLocks noGrp="1" noChangeArrowheads="1"/>
          </p:cNvSpPr>
          <p:nvPr>
            <p:ph type="body" idx="1"/>
          </p:nvPr>
        </p:nvSpPr>
        <p:spPr/>
        <p:txBody>
          <a:bodyPr/>
          <a:lstStyle/>
          <a:p>
            <a:pPr>
              <a:lnSpc>
                <a:spcPct val="90000"/>
              </a:lnSpc>
            </a:pPr>
            <a:r>
              <a:rPr lang="en-US" dirty="0"/>
              <a:t>What can we expect to learn from this type of analysis?</a:t>
            </a:r>
          </a:p>
          <a:p>
            <a:pPr lvl="1">
              <a:lnSpc>
                <a:spcPct val="90000"/>
              </a:lnSpc>
            </a:pPr>
            <a:r>
              <a:rPr lang="en-US" dirty="0"/>
              <a:t>Which skills are most </a:t>
            </a:r>
            <a:r>
              <a:rPr lang="en-US" dirty="0" smtClean="0"/>
              <a:t>in demand for </a:t>
            </a:r>
            <a:r>
              <a:rPr lang="en-US" dirty="0"/>
              <a:t>a given degree</a:t>
            </a:r>
          </a:p>
          <a:p>
            <a:pPr lvl="1">
              <a:lnSpc>
                <a:spcPct val="90000"/>
              </a:lnSpc>
            </a:pPr>
            <a:r>
              <a:rPr lang="en-US" dirty="0" smtClean="0"/>
              <a:t>What </a:t>
            </a:r>
            <a:r>
              <a:rPr lang="en-US" dirty="0"/>
              <a:t>trends can be observed in “popularity” of </a:t>
            </a:r>
            <a:r>
              <a:rPr lang="en-US" dirty="0" smtClean="0"/>
              <a:t>skills (over time)</a:t>
            </a:r>
            <a:endParaRPr lang="en-US" dirty="0"/>
          </a:p>
          <a:p>
            <a:pPr lvl="1">
              <a:lnSpc>
                <a:spcPct val="90000"/>
              </a:lnSpc>
            </a:pPr>
            <a:r>
              <a:rPr lang="en-US" dirty="0"/>
              <a:t>What skill groups </a:t>
            </a:r>
            <a:r>
              <a:rPr lang="en-US" dirty="0" smtClean="0"/>
              <a:t>are </a:t>
            </a:r>
            <a:r>
              <a:rPr lang="en-US" dirty="0"/>
              <a:t>most </a:t>
            </a:r>
            <a:r>
              <a:rPr lang="en-US" dirty="0" smtClean="0"/>
              <a:t>popular</a:t>
            </a:r>
          </a:p>
          <a:p>
            <a:pPr lvl="2">
              <a:lnSpc>
                <a:spcPct val="90000"/>
              </a:lnSpc>
            </a:pPr>
            <a:r>
              <a:rPr lang="en-US" dirty="0" smtClean="0"/>
              <a:t>Skill groups are analogous to job categories/types</a:t>
            </a:r>
            <a:endParaRPr lang="en-US" dirty="0"/>
          </a:p>
          <a:p>
            <a:pPr lvl="1">
              <a:lnSpc>
                <a:spcPct val="90000"/>
              </a:lnSpc>
            </a:pPr>
            <a:r>
              <a:rPr lang="en-US" dirty="0" smtClean="0"/>
              <a:t>What </a:t>
            </a:r>
            <a:r>
              <a:rPr lang="en-US" dirty="0"/>
              <a:t>new skills are </a:t>
            </a:r>
            <a:r>
              <a:rPr lang="en-US" dirty="0" smtClean="0"/>
              <a:t>emerging (over time</a:t>
            </a:r>
            <a:r>
              <a:rPr lang="en-US" dirty="0" smtClean="0"/>
              <a:t>)</a:t>
            </a:r>
          </a:p>
          <a:p>
            <a:pPr lvl="1">
              <a:lnSpc>
                <a:spcPct val="90000"/>
              </a:lnSpc>
            </a:pPr>
            <a:r>
              <a:rPr lang="en-US" dirty="0" smtClean="0"/>
              <a:t>Strength of market for IT jobs</a:t>
            </a:r>
            <a:endParaRPr lang="en-US" dirty="0"/>
          </a:p>
          <a:p>
            <a:pPr lvl="1">
              <a:lnSpc>
                <a:spcPct val="90000"/>
              </a:lnSpc>
            </a:pPr>
            <a:r>
              <a:rPr lang="en-US" dirty="0"/>
              <a:t>Provide new methods for searching for a job</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25 April 2008</a:t>
            </a:r>
            <a:endParaRPr lang="en-US"/>
          </a:p>
        </p:txBody>
      </p:sp>
      <p:sp>
        <p:nvSpPr>
          <p:cNvPr id="5" name="Slide Number Placeholder 4"/>
          <p:cNvSpPr>
            <a:spLocks noGrp="1"/>
          </p:cNvSpPr>
          <p:nvPr>
            <p:ph type="sldNum" sz="quarter" idx="11"/>
          </p:nvPr>
        </p:nvSpPr>
        <p:spPr/>
        <p:txBody>
          <a:bodyPr/>
          <a:lstStyle/>
          <a:p>
            <a:fld id="{D59588D2-AFF5-4A33-9E22-C409D477E6FE}" type="slidenum">
              <a:rPr lang="en-US"/>
              <a:pPr/>
              <a:t>21</a:t>
            </a:fld>
            <a:endParaRPr lang="en-US"/>
          </a:p>
        </p:txBody>
      </p:sp>
      <p:sp>
        <p:nvSpPr>
          <p:cNvPr id="6" name="Footer Placeholder 5"/>
          <p:cNvSpPr>
            <a:spLocks noGrp="1"/>
          </p:cNvSpPr>
          <p:nvPr>
            <p:ph type="ftr" sz="quarter" idx="12"/>
          </p:nvPr>
        </p:nvSpPr>
        <p:spPr/>
        <p:txBody>
          <a:bodyPr/>
          <a:lstStyle/>
          <a:p>
            <a:r>
              <a:rPr lang="en-US" smtClean="0"/>
              <a:t>Computer Science Data Mining Colloquium</a:t>
            </a:r>
            <a:endParaRPr lang="en-US"/>
          </a:p>
        </p:txBody>
      </p:sp>
      <p:sp>
        <p:nvSpPr>
          <p:cNvPr id="300034" name="Rectangle 2"/>
          <p:cNvSpPr>
            <a:spLocks noGrp="1" noChangeArrowheads="1"/>
          </p:cNvSpPr>
          <p:nvPr>
            <p:ph type="title"/>
          </p:nvPr>
        </p:nvSpPr>
        <p:spPr/>
        <p:txBody>
          <a:bodyPr>
            <a:normAutofit fontScale="90000"/>
          </a:bodyPr>
          <a:lstStyle/>
          <a:p>
            <a:r>
              <a:rPr lang="en-US" dirty="0"/>
              <a:t>Remaining </a:t>
            </a:r>
            <a:r>
              <a:rPr lang="en-US" dirty="0" smtClean="0"/>
              <a:t>issues &amp; enhancements</a:t>
            </a:r>
            <a:endParaRPr lang="en-US" dirty="0"/>
          </a:p>
        </p:txBody>
      </p:sp>
      <p:sp>
        <p:nvSpPr>
          <p:cNvPr id="300035" name="Rectangle 3"/>
          <p:cNvSpPr>
            <a:spLocks noGrp="1" noChangeArrowheads="1"/>
          </p:cNvSpPr>
          <p:nvPr>
            <p:ph type="body" idx="1"/>
          </p:nvPr>
        </p:nvSpPr>
        <p:spPr/>
        <p:txBody>
          <a:bodyPr>
            <a:normAutofit fontScale="92500" lnSpcReduction="20000"/>
          </a:bodyPr>
          <a:lstStyle/>
          <a:p>
            <a:pPr>
              <a:lnSpc>
                <a:spcPct val="90000"/>
              </a:lnSpc>
            </a:pPr>
            <a:r>
              <a:rPr lang="en-US" dirty="0"/>
              <a:t>Eliminate invalid pages</a:t>
            </a:r>
          </a:p>
          <a:p>
            <a:pPr>
              <a:lnSpc>
                <a:spcPct val="90000"/>
              </a:lnSpc>
            </a:pPr>
            <a:r>
              <a:rPr lang="en-US" dirty="0"/>
              <a:t>Complete word root analysis of skills and documents</a:t>
            </a:r>
          </a:p>
          <a:p>
            <a:pPr>
              <a:lnSpc>
                <a:spcPct val="90000"/>
              </a:lnSpc>
            </a:pPr>
            <a:r>
              <a:rPr lang="en-US" dirty="0"/>
              <a:t>Complete proximity search of </a:t>
            </a:r>
            <a:r>
              <a:rPr lang="en-US" dirty="0" smtClean="0"/>
              <a:t>skills</a:t>
            </a:r>
          </a:p>
          <a:p>
            <a:pPr>
              <a:lnSpc>
                <a:spcPct val="90000"/>
              </a:lnSpc>
            </a:pPr>
            <a:r>
              <a:rPr lang="en-US" dirty="0" smtClean="0"/>
              <a:t>Effective weighting of skills</a:t>
            </a:r>
            <a:endParaRPr lang="en-US" dirty="0"/>
          </a:p>
          <a:p>
            <a:pPr>
              <a:lnSpc>
                <a:spcPct val="90000"/>
              </a:lnSpc>
            </a:pPr>
            <a:r>
              <a:rPr lang="en-US" dirty="0"/>
              <a:t>SPSS cannot handle large set of data for performing HAC</a:t>
            </a:r>
          </a:p>
          <a:p>
            <a:pPr lvl="1">
              <a:lnSpc>
                <a:spcPct val="90000"/>
              </a:lnSpc>
            </a:pPr>
            <a:r>
              <a:rPr lang="en-US" dirty="0"/>
              <a:t>Implement HAC within </a:t>
            </a:r>
            <a:r>
              <a:rPr lang="en-US" dirty="0" smtClean="0"/>
              <a:t>DOGS-IT</a:t>
            </a:r>
          </a:p>
          <a:p>
            <a:pPr lvl="1">
              <a:lnSpc>
                <a:spcPct val="90000"/>
              </a:lnSpc>
            </a:pPr>
            <a:r>
              <a:rPr lang="en-US" dirty="0" smtClean="0"/>
              <a:t>Real-time clustering </a:t>
            </a:r>
            <a:endParaRPr lang="en-US" dirty="0"/>
          </a:p>
          <a:p>
            <a:pPr>
              <a:lnSpc>
                <a:spcPct val="90000"/>
              </a:lnSpc>
            </a:pPr>
            <a:r>
              <a:rPr lang="en-US" dirty="0"/>
              <a:t>Develop UI to allow </a:t>
            </a:r>
            <a:r>
              <a:rPr lang="en-US" dirty="0" smtClean="0"/>
              <a:t>direct access to data</a:t>
            </a:r>
          </a:p>
          <a:p>
            <a:pPr lvl="1">
              <a:lnSpc>
                <a:spcPct val="90000"/>
              </a:lnSpc>
            </a:pPr>
            <a:r>
              <a:rPr lang="en-US" dirty="0" smtClean="0"/>
              <a:t>Expert system for students, job seekers, industry, &amp; education</a:t>
            </a:r>
          </a:p>
          <a:p>
            <a:pPr lvl="1">
              <a:lnSpc>
                <a:spcPct val="90000"/>
              </a:lnSpc>
            </a:pPr>
            <a:r>
              <a:rPr lang="en-US" dirty="0" smtClean="0"/>
              <a:t>Alternative job search mechanisms</a:t>
            </a:r>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25 April 2008</a:t>
            </a:r>
            <a:endParaRPr lang="en-US"/>
          </a:p>
        </p:txBody>
      </p:sp>
      <p:sp>
        <p:nvSpPr>
          <p:cNvPr id="6" name="Slide Number Placeholder 4"/>
          <p:cNvSpPr>
            <a:spLocks noGrp="1"/>
          </p:cNvSpPr>
          <p:nvPr>
            <p:ph type="sldNum" sz="quarter" idx="11"/>
          </p:nvPr>
        </p:nvSpPr>
        <p:spPr/>
        <p:txBody>
          <a:bodyPr/>
          <a:lstStyle/>
          <a:p>
            <a:fld id="{0F8D2BC8-217D-499F-8109-2CDF1ED71A63}" type="slidenum">
              <a:rPr lang="en-US"/>
              <a:pPr/>
              <a:t>22</a:t>
            </a:fld>
            <a:endParaRPr lang="en-US"/>
          </a:p>
        </p:txBody>
      </p:sp>
      <p:sp>
        <p:nvSpPr>
          <p:cNvPr id="7" name="Footer Placeholder 5"/>
          <p:cNvSpPr>
            <a:spLocks noGrp="1"/>
          </p:cNvSpPr>
          <p:nvPr>
            <p:ph type="ftr" sz="quarter" idx="12"/>
          </p:nvPr>
        </p:nvSpPr>
        <p:spPr/>
        <p:txBody>
          <a:bodyPr/>
          <a:lstStyle/>
          <a:p>
            <a:r>
              <a:rPr lang="en-US" smtClean="0"/>
              <a:t>Computer Science Data Mining Colloquium</a:t>
            </a:r>
            <a:endParaRPr lang="en-US"/>
          </a:p>
        </p:txBody>
      </p:sp>
      <p:sp>
        <p:nvSpPr>
          <p:cNvPr id="239618" name="Rectangle 2"/>
          <p:cNvSpPr>
            <a:spLocks noGrp="1" noChangeArrowheads="1"/>
          </p:cNvSpPr>
          <p:nvPr>
            <p:ph type="title"/>
          </p:nvPr>
        </p:nvSpPr>
        <p:spPr/>
        <p:txBody>
          <a:bodyPr/>
          <a:lstStyle/>
          <a:p>
            <a:endParaRPr lang="en-US" dirty="0"/>
          </a:p>
        </p:txBody>
      </p:sp>
      <p:pic>
        <p:nvPicPr>
          <p:cNvPr id="239621" name="Picture 5" descr="bd00028_"/>
          <p:cNvPicPr>
            <a:picLocks noChangeAspect="1" noChangeArrowheads="1"/>
          </p:cNvPicPr>
          <p:nvPr/>
        </p:nvPicPr>
        <p:blipFill>
          <a:blip r:embed="rId2"/>
          <a:srcRect/>
          <a:stretch>
            <a:fillRect/>
          </a:stretch>
        </p:blipFill>
        <p:spPr bwMode="auto">
          <a:xfrm>
            <a:off x="3200400" y="2895600"/>
            <a:ext cx="2554288" cy="250190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8" name="Rectangle 6"/>
          <p:cNvSpPr txBox="1">
            <a:spLocks noChangeArrowheads="1"/>
          </p:cNvSpPr>
          <p:nvPr/>
        </p:nvSpPr>
        <p:spPr bwMode="auto">
          <a:xfrm>
            <a:off x="1905000" y="1447800"/>
            <a:ext cx="5029200" cy="1219200"/>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defRPr/>
            </a:pPr>
            <a:r>
              <a:rPr kumimoji="0" lang="en-US" sz="7200" b="1" i="0" u="none" strike="noStrike" kern="0" cap="none" spc="0" normalizeH="0" baseline="0" noProof="0" dirty="0" smtClean="0">
                <a:ln>
                  <a:noFill/>
                </a:ln>
                <a:solidFill>
                  <a:srgbClr val="641400"/>
                </a:solidFill>
                <a:effectLst/>
                <a:uLnTx/>
                <a:uFillTx/>
                <a:latin typeface="+mn-lt"/>
                <a:ea typeface="+mn-ea"/>
                <a:cs typeface="+mn-cs"/>
              </a:rPr>
              <a:t>Questions?</a:t>
            </a:r>
            <a:endParaRPr kumimoji="0" lang="en-US" sz="7200" b="1" i="0" u="none" strike="noStrike" kern="0" cap="none" spc="0" normalizeH="0" baseline="0" noProof="0" dirty="0">
              <a:ln>
                <a:noFill/>
              </a:ln>
              <a:solidFill>
                <a:srgbClr val="641400"/>
              </a:solidFill>
              <a:effectLst/>
              <a:uLnTx/>
              <a:uFillTx/>
              <a:latin typeface="+mn-lt"/>
              <a:ea typeface="+mn-ea"/>
              <a:cs typeface="+mn-cs"/>
            </a:endParaRPr>
          </a:p>
        </p:txBody>
      </p:sp>
      <p:sp>
        <p:nvSpPr>
          <p:cNvPr id="239622" name="Rectangle 6"/>
          <p:cNvSpPr>
            <a:spLocks noGrp="1" noChangeArrowheads="1"/>
          </p:cNvSpPr>
          <p:nvPr>
            <p:ph type="body" idx="1"/>
          </p:nvPr>
        </p:nvSpPr>
        <p:spPr>
          <a:xfrm>
            <a:off x="1981200" y="1524000"/>
            <a:ext cx="5029200" cy="1219200"/>
          </a:xfrm>
          <a:noFill/>
          <a:ln>
            <a:noFill/>
          </a:ln>
          <a:effectLst/>
          <a:scene3d>
            <a:camera prst="orthographicFront">
              <a:rot lat="0" lon="0" rev="0"/>
            </a:camera>
            <a:lightRig rig="chilly" dir="t">
              <a:rot lat="0" lon="0" rev="18480000"/>
            </a:lightRig>
          </a:scene3d>
          <a:sp3d prstMaterial="clear">
            <a:bevelT h="63500"/>
          </a:sp3d>
        </p:spPr>
        <p:txBody>
          <a:bodyPr anchor="t" anchorCtr="0"/>
          <a:lstStyle/>
          <a:p>
            <a:pPr algn="ctr">
              <a:buFont typeface="Wingdings" pitchFamily="2" charset="2"/>
              <a:buNone/>
            </a:pPr>
            <a:r>
              <a:rPr lang="en-US" sz="7200" dirty="0">
                <a:solidFill>
                  <a:srgbClr val="FF3300"/>
                </a:solidFill>
              </a:rPr>
              <a:t>Questions?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afterEffect">
                                  <p:stCondLst>
                                    <p:cond delay="0"/>
                                  </p:stCondLst>
                                  <p:childTnLst>
                                    <p:set>
                                      <p:cBhvr>
                                        <p:cTn id="6" dur="1" fill="hold">
                                          <p:stCondLst>
                                            <p:cond delay="0"/>
                                          </p:stCondLst>
                                        </p:cTn>
                                        <p:tgtEl>
                                          <p:spTgt spid="239621"/>
                                        </p:tgtEl>
                                        <p:attrNameLst>
                                          <p:attrName>style.visibility</p:attrName>
                                        </p:attrNameLst>
                                      </p:cBhvr>
                                      <p:to>
                                        <p:strVal val="visible"/>
                                      </p:to>
                                    </p:set>
                                    <p:animEffect transition="in" filter="fade">
                                      <p:cBhvr>
                                        <p:cTn id="7" dur="2000"/>
                                        <p:tgtEl>
                                          <p:spTgt spid="239621"/>
                                        </p:tgtEl>
                                      </p:cBhvr>
                                    </p:animEffect>
                                    <p:anim calcmode="lin" valueType="num">
                                      <p:cBhvr>
                                        <p:cTn id="8" dur="2000" fill="hold"/>
                                        <p:tgtEl>
                                          <p:spTgt spid="239621"/>
                                        </p:tgtEl>
                                        <p:attrNameLst>
                                          <p:attrName>style.rotation</p:attrName>
                                        </p:attrNameLst>
                                      </p:cBhvr>
                                      <p:tavLst>
                                        <p:tav tm="0">
                                          <p:val>
                                            <p:fltVal val="720"/>
                                          </p:val>
                                        </p:tav>
                                        <p:tav tm="100000">
                                          <p:val>
                                            <p:fltVal val="0"/>
                                          </p:val>
                                        </p:tav>
                                      </p:tavLst>
                                    </p:anim>
                                    <p:anim calcmode="lin" valueType="num">
                                      <p:cBhvr>
                                        <p:cTn id="9" dur="2000" fill="hold"/>
                                        <p:tgtEl>
                                          <p:spTgt spid="239621"/>
                                        </p:tgtEl>
                                        <p:attrNameLst>
                                          <p:attrName>ppt_h</p:attrName>
                                        </p:attrNameLst>
                                      </p:cBhvr>
                                      <p:tavLst>
                                        <p:tav tm="0">
                                          <p:val>
                                            <p:fltVal val="0"/>
                                          </p:val>
                                        </p:tav>
                                        <p:tav tm="100000">
                                          <p:val>
                                            <p:strVal val="#ppt_h"/>
                                          </p:val>
                                        </p:tav>
                                      </p:tavLst>
                                    </p:anim>
                                    <p:anim calcmode="lin" valueType="num">
                                      <p:cBhvr>
                                        <p:cTn id="10" dur="2000" fill="hold"/>
                                        <p:tgtEl>
                                          <p:spTgt spid="239621"/>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53" presetClass="entr" presetSubtype="0" fill="hold" grpId="0" nodeType="afterEffect">
                                  <p:stCondLst>
                                    <p:cond delay="0"/>
                                  </p:stCondLst>
                                  <p:childTnLst>
                                    <p:set>
                                      <p:cBhvr>
                                        <p:cTn id="13" dur="1" fill="hold">
                                          <p:stCondLst>
                                            <p:cond delay="0"/>
                                          </p:stCondLst>
                                        </p:cTn>
                                        <p:tgtEl>
                                          <p:spTgt spid="239622">
                                            <p:txEl>
                                              <p:pRg st="0" end="0"/>
                                            </p:txEl>
                                          </p:spTgt>
                                        </p:tgtEl>
                                        <p:attrNameLst>
                                          <p:attrName>style.visibility</p:attrName>
                                        </p:attrNameLst>
                                      </p:cBhvr>
                                      <p:to>
                                        <p:strVal val="visible"/>
                                      </p:to>
                                    </p:set>
                                    <p:anim calcmode="lin" valueType="num">
                                      <p:cBhvr>
                                        <p:cTn id="14" dur="500" fill="hold"/>
                                        <p:tgtEl>
                                          <p:spTgt spid="23962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39622">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239622">
                                            <p:txEl>
                                              <p:pRg st="0" end="0"/>
                                            </p:txEl>
                                          </p:spTgt>
                                        </p:tgtEl>
                                      </p:cBhvr>
                                    </p:animEffect>
                                  </p:childTnLst>
                                </p:cTn>
                              </p:par>
                              <p:par>
                                <p:cTn id="17" presetID="53" presetClass="entr" presetSubtype="0" fill="hold" grpId="0" nodeType="with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 calcmode="lin" valueType="num">
                                      <p:cBhvr>
                                        <p:cTn id="19"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23962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25 April 2008</a:t>
            </a:r>
            <a:endParaRPr lang="en-US"/>
          </a:p>
        </p:txBody>
      </p:sp>
      <p:sp>
        <p:nvSpPr>
          <p:cNvPr id="5" name="Slide Number Placeholder 4"/>
          <p:cNvSpPr>
            <a:spLocks noGrp="1"/>
          </p:cNvSpPr>
          <p:nvPr>
            <p:ph type="sldNum" sz="quarter" idx="11"/>
          </p:nvPr>
        </p:nvSpPr>
        <p:spPr/>
        <p:txBody>
          <a:bodyPr/>
          <a:lstStyle/>
          <a:p>
            <a:fld id="{E0957857-44F9-4314-BF8E-086D4F675BA1}" type="slidenum">
              <a:rPr lang="en-US"/>
              <a:pPr/>
              <a:t>3</a:t>
            </a:fld>
            <a:endParaRPr lang="en-US"/>
          </a:p>
        </p:txBody>
      </p:sp>
      <p:sp>
        <p:nvSpPr>
          <p:cNvPr id="6" name="Footer Placeholder 5"/>
          <p:cNvSpPr>
            <a:spLocks noGrp="1"/>
          </p:cNvSpPr>
          <p:nvPr>
            <p:ph type="ftr" sz="quarter" idx="12"/>
          </p:nvPr>
        </p:nvSpPr>
        <p:spPr/>
        <p:txBody>
          <a:bodyPr/>
          <a:lstStyle/>
          <a:p>
            <a:r>
              <a:rPr lang="en-US" smtClean="0"/>
              <a:t>Computer Science Data Mining Colloquium</a:t>
            </a:r>
            <a:endParaRPr lang="en-US"/>
          </a:p>
        </p:txBody>
      </p:sp>
      <p:sp>
        <p:nvSpPr>
          <p:cNvPr id="283650" name="Rectangle 2"/>
          <p:cNvSpPr>
            <a:spLocks noGrp="1" noChangeArrowheads="1"/>
          </p:cNvSpPr>
          <p:nvPr>
            <p:ph type="title"/>
          </p:nvPr>
        </p:nvSpPr>
        <p:spPr/>
        <p:txBody>
          <a:bodyPr/>
          <a:lstStyle/>
          <a:p>
            <a:r>
              <a:rPr lang="en-US"/>
              <a:t>Purpose of Research</a:t>
            </a:r>
          </a:p>
        </p:txBody>
      </p:sp>
      <p:sp>
        <p:nvSpPr>
          <p:cNvPr id="283651" name="Rectangle 3"/>
          <p:cNvSpPr>
            <a:spLocks noGrp="1" noChangeArrowheads="1"/>
          </p:cNvSpPr>
          <p:nvPr>
            <p:ph type="body" idx="1"/>
          </p:nvPr>
        </p:nvSpPr>
        <p:spPr/>
        <p:txBody>
          <a:bodyPr/>
          <a:lstStyle/>
          <a:p>
            <a:r>
              <a:rPr lang="en-US" dirty="0"/>
              <a:t>The primary driver for this research is to determine what improvements need to be made in </a:t>
            </a:r>
            <a:r>
              <a:rPr lang="en-US" dirty="0" smtClean="0"/>
              <a:t>Computing degree programs to </a:t>
            </a:r>
            <a:r>
              <a:rPr lang="en-US" dirty="0"/>
              <a:t>address the skills needs of </a:t>
            </a:r>
            <a:r>
              <a:rPr lang="en-US" dirty="0" smtClean="0"/>
              <a:t>the organizations </a:t>
            </a:r>
            <a:r>
              <a:rPr lang="en-US" dirty="0"/>
              <a:t>hiring </a:t>
            </a:r>
            <a:r>
              <a:rPr lang="en-US" dirty="0" smtClean="0"/>
              <a:t>their </a:t>
            </a:r>
            <a:r>
              <a:rPr lang="en-US" dirty="0" smtClean="0"/>
              <a:t>graduates.</a:t>
            </a:r>
          </a:p>
          <a:p>
            <a:r>
              <a:rPr lang="en-US" dirty="0" smtClean="0"/>
              <a:t>Additionally:</a:t>
            </a:r>
          </a:p>
          <a:p>
            <a:pPr lvl="1"/>
            <a:r>
              <a:rPr lang="en-US" dirty="0" smtClean="0"/>
              <a:t>Find what types of jobs are available</a:t>
            </a:r>
          </a:p>
          <a:p>
            <a:pPr lvl="1"/>
            <a:r>
              <a:rPr lang="en-US" dirty="0" smtClean="0"/>
              <a:t>Determine the relative quantity of different job types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Ad Data Sources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Jobs extracted from:</a:t>
            </a:r>
          </a:p>
          <a:p>
            <a:pPr lvl="1"/>
            <a:r>
              <a:rPr lang="en-US" dirty="0" smtClean="0"/>
              <a:t>HotJobs.com</a:t>
            </a:r>
          </a:p>
          <a:p>
            <a:pPr lvl="1"/>
            <a:r>
              <a:rPr lang="en-US" dirty="0" smtClean="0"/>
              <a:t>Monster.com</a:t>
            </a:r>
          </a:p>
          <a:p>
            <a:pPr lvl="1"/>
            <a:r>
              <a:rPr lang="en-US" dirty="0" smtClean="0"/>
              <a:t>SimplyHired.com (through August, 2007)</a:t>
            </a:r>
          </a:p>
          <a:p>
            <a:r>
              <a:rPr lang="en-US" dirty="0" smtClean="0"/>
              <a:t>Searches based upon a combination of:</a:t>
            </a:r>
          </a:p>
          <a:p>
            <a:pPr lvl="1"/>
            <a:r>
              <a:rPr lang="en-US" dirty="0" smtClean="0"/>
              <a:t>Majors</a:t>
            </a:r>
          </a:p>
          <a:p>
            <a:pPr lvl="2"/>
            <a:r>
              <a:rPr lang="en-US" dirty="0" smtClean="0"/>
              <a:t>E.g., CS </a:t>
            </a:r>
            <a:r>
              <a:rPr lang="en-US" dirty="0" smtClean="0"/>
              <a:t>or Computer Science</a:t>
            </a:r>
          </a:p>
          <a:p>
            <a:pPr lvl="1"/>
            <a:r>
              <a:rPr lang="en-US" dirty="0" smtClean="0"/>
              <a:t>Degree names</a:t>
            </a:r>
          </a:p>
          <a:p>
            <a:pPr lvl="2"/>
            <a:r>
              <a:rPr lang="en-US" dirty="0" smtClean="0"/>
              <a:t>Bachelors or BS or Masters or BA or Degree</a:t>
            </a:r>
          </a:p>
          <a:p>
            <a:r>
              <a:rPr lang="en-US" dirty="0" smtClean="0"/>
              <a:t>Daily search of jobs posted within the past “24 hours</a:t>
            </a:r>
            <a:r>
              <a:rPr lang="en-US" dirty="0" smtClean="0"/>
              <a:t>”</a:t>
            </a:r>
            <a:endParaRPr lang="en-US" dirty="0" smtClean="0"/>
          </a:p>
        </p:txBody>
      </p:sp>
      <p:sp>
        <p:nvSpPr>
          <p:cNvPr id="4" name="Date Placeholder 3"/>
          <p:cNvSpPr>
            <a:spLocks noGrp="1"/>
          </p:cNvSpPr>
          <p:nvPr>
            <p:ph type="dt" sz="half" idx="10"/>
          </p:nvPr>
        </p:nvSpPr>
        <p:spPr/>
        <p:txBody>
          <a:bodyPr/>
          <a:lstStyle/>
          <a:p>
            <a:r>
              <a:rPr lang="en-US" smtClean="0"/>
              <a:t>25 April 2008</a:t>
            </a:r>
            <a:endParaRPr lang="en-US"/>
          </a:p>
        </p:txBody>
      </p:sp>
      <p:sp>
        <p:nvSpPr>
          <p:cNvPr id="5" name="Slide Number Placeholder 4"/>
          <p:cNvSpPr>
            <a:spLocks noGrp="1"/>
          </p:cNvSpPr>
          <p:nvPr>
            <p:ph type="sldNum" sz="quarter" idx="11"/>
          </p:nvPr>
        </p:nvSpPr>
        <p:spPr/>
        <p:txBody>
          <a:bodyPr/>
          <a:lstStyle/>
          <a:p>
            <a:fld id="{01D8EFD6-2388-4147-8F85-2A953F5C3D3D}" type="slidenum">
              <a:rPr lang="en-US" smtClean="0"/>
              <a:pPr/>
              <a:t>4</a:t>
            </a:fld>
            <a:endParaRPr lang="en-US"/>
          </a:p>
        </p:txBody>
      </p:sp>
      <p:sp>
        <p:nvSpPr>
          <p:cNvPr id="6" name="Footer Placeholder 5"/>
          <p:cNvSpPr>
            <a:spLocks noGrp="1"/>
          </p:cNvSpPr>
          <p:nvPr>
            <p:ph type="ftr" sz="quarter" idx="12"/>
          </p:nvPr>
        </p:nvSpPr>
        <p:spPr/>
        <p:txBody>
          <a:bodyPr/>
          <a:lstStyle/>
          <a:p>
            <a:r>
              <a:rPr lang="en-US" smtClean="0"/>
              <a:t>Computer Science Data Mining Colloquium</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25 April 2008</a:t>
            </a:r>
            <a:endParaRPr lang="en-US"/>
          </a:p>
        </p:txBody>
      </p:sp>
      <p:sp>
        <p:nvSpPr>
          <p:cNvPr id="5" name="Slide Number Placeholder 4"/>
          <p:cNvSpPr>
            <a:spLocks noGrp="1"/>
          </p:cNvSpPr>
          <p:nvPr>
            <p:ph type="sldNum" sz="quarter" idx="11"/>
          </p:nvPr>
        </p:nvSpPr>
        <p:spPr/>
        <p:txBody>
          <a:bodyPr/>
          <a:lstStyle/>
          <a:p>
            <a:fld id="{4F912D72-4C6F-402A-9E26-63DA65A66595}" type="slidenum">
              <a:rPr lang="en-US"/>
              <a:pPr/>
              <a:t>5</a:t>
            </a:fld>
            <a:endParaRPr lang="en-US"/>
          </a:p>
        </p:txBody>
      </p:sp>
      <p:sp>
        <p:nvSpPr>
          <p:cNvPr id="6" name="Footer Placeholder 5"/>
          <p:cNvSpPr>
            <a:spLocks noGrp="1"/>
          </p:cNvSpPr>
          <p:nvPr>
            <p:ph type="ftr" sz="quarter" idx="12"/>
          </p:nvPr>
        </p:nvSpPr>
        <p:spPr/>
        <p:txBody>
          <a:bodyPr/>
          <a:lstStyle/>
          <a:p>
            <a:r>
              <a:rPr lang="en-US" smtClean="0"/>
              <a:t>Computer Science Data Mining Colloquium</a:t>
            </a:r>
            <a:endParaRPr lang="en-US"/>
          </a:p>
        </p:txBody>
      </p:sp>
      <p:sp>
        <p:nvSpPr>
          <p:cNvPr id="287746" name="Rectangle 2"/>
          <p:cNvSpPr>
            <a:spLocks noGrp="1" noChangeArrowheads="1"/>
          </p:cNvSpPr>
          <p:nvPr>
            <p:ph type="title"/>
          </p:nvPr>
        </p:nvSpPr>
        <p:spPr/>
        <p:txBody>
          <a:bodyPr/>
          <a:lstStyle/>
          <a:p>
            <a:r>
              <a:rPr lang="en-US" dirty="0"/>
              <a:t>Data </a:t>
            </a:r>
            <a:r>
              <a:rPr lang="en-US" dirty="0" smtClean="0"/>
              <a:t>Collection Process</a:t>
            </a:r>
            <a:endParaRPr lang="en-US" dirty="0"/>
          </a:p>
        </p:txBody>
      </p:sp>
      <p:sp>
        <p:nvSpPr>
          <p:cNvPr id="287747" name="Rectangle 3"/>
          <p:cNvSpPr>
            <a:spLocks noGrp="1" noChangeArrowheads="1"/>
          </p:cNvSpPr>
          <p:nvPr>
            <p:ph type="body" idx="1"/>
          </p:nvPr>
        </p:nvSpPr>
        <p:spPr/>
        <p:txBody>
          <a:bodyPr/>
          <a:lstStyle/>
          <a:p>
            <a:pPr>
              <a:lnSpc>
                <a:spcPct val="90000"/>
              </a:lnSpc>
            </a:pPr>
            <a:r>
              <a:rPr lang="en-US" dirty="0"/>
              <a:t>Define format of search fields</a:t>
            </a:r>
          </a:p>
          <a:p>
            <a:pPr lvl="1">
              <a:lnSpc>
                <a:spcPct val="90000"/>
              </a:lnSpc>
            </a:pPr>
            <a:r>
              <a:rPr lang="en-US" dirty="0"/>
              <a:t>Root URI: </a:t>
            </a:r>
            <a:r>
              <a:rPr lang="en-US" sz="1600" dirty="0"/>
              <a:t>http://</a:t>
            </a:r>
            <a:r>
              <a:rPr lang="en-US" sz="1600" dirty="0" smtClean="0"/>
              <a:t>jobsearch.monster.com/Search.aspx?re=130&amp;cy=us&amp;JSNONREG=1&amp;...</a:t>
            </a:r>
            <a:endParaRPr lang="en-US" dirty="0"/>
          </a:p>
          <a:p>
            <a:pPr lvl="1">
              <a:lnSpc>
                <a:spcPct val="90000"/>
              </a:lnSpc>
            </a:pPr>
            <a:r>
              <a:rPr lang="en-US" dirty="0"/>
              <a:t>Job posting URI: </a:t>
            </a:r>
            <a:r>
              <a:rPr lang="en-US" sz="1600" dirty="0" smtClean="0"/>
              <a:t>http://jobview.monster.com/getjob.asp?JobID=56049704</a:t>
            </a:r>
            <a:endParaRPr lang="en-US" sz="1600" dirty="0"/>
          </a:p>
          <a:p>
            <a:pPr lvl="1">
              <a:lnSpc>
                <a:spcPct val="90000"/>
              </a:lnSpc>
            </a:pPr>
            <a:r>
              <a:rPr lang="en-US" dirty="0"/>
              <a:t>Search Field: q</a:t>
            </a:r>
          </a:p>
          <a:p>
            <a:pPr lvl="1">
              <a:lnSpc>
                <a:spcPct val="90000"/>
              </a:lnSpc>
            </a:pPr>
            <a:r>
              <a:rPr lang="en-US" dirty="0"/>
              <a:t>Page number field: pg</a:t>
            </a:r>
          </a:p>
          <a:p>
            <a:pPr lvl="1">
              <a:lnSpc>
                <a:spcPct val="90000"/>
              </a:lnSpc>
            </a:pPr>
            <a:r>
              <a:rPr lang="en-US" dirty="0"/>
              <a:t>Number of days field: tm</a:t>
            </a:r>
          </a:p>
          <a:p>
            <a:pPr lvl="1">
              <a:lnSpc>
                <a:spcPct val="90000"/>
              </a:lnSpc>
            </a:pPr>
            <a:r>
              <a:rPr lang="en-US" dirty="0" err="1"/>
              <a:t>JobID</a:t>
            </a:r>
            <a:r>
              <a:rPr lang="en-US" dirty="0"/>
              <a:t> field: </a:t>
            </a:r>
            <a:r>
              <a:rPr lang="en-US" dirty="0" err="1"/>
              <a:t>JobID</a:t>
            </a:r>
            <a:endParaRPr lang="en-US" dirty="0"/>
          </a:p>
          <a:p>
            <a:pPr lvl="1">
              <a:lnSpc>
                <a:spcPct val="90000"/>
              </a:lnSpc>
            </a:pPr>
            <a:r>
              <a:rPr lang="en-US" dirty="0"/>
              <a:t>Results per page: 25</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 (cont.)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Each day, jobs are automatically retrieved from job search sites</a:t>
            </a:r>
          </a:p>
          <a:p>
            <a:r>
              <a:rPr lang="en-US" dirty="0" smtClean="0"/>
              <a:t>Job data is stored in an SQL database</a:t>
            </a:r>
          </a:p>
          <a:p>
            <a:pPr lvl="1"/>
            <a:r>
              <a:rPr lang="en-US" dirty="0" smtClean="0"/>
              <a:t>Date retrieved</a:t>
            </a:r>
          </a:p>
          <a:p>
            <a:pPr lvl="1"/>
            <a:r>
              <a:rPr lang="en-US" dirty="0" err="1" smtClean="0"/>
              <a:t>JobID</a:t>
            </a:r>
            <a:endParaRPr lang="en-US" dirty="0" smtClean="0"/>
          </a:p>
          <a:p>
            <a:pPr lvl="1"/>
            <a:r>
              <a:rPr lang="en-US" dirty="0" smtClean="0"/>
              <a:t>Job title (when found)</a:t>
            </a:r>
          </a:p>
          <a:p>
            <a:pPr lvl="1"/>
            <a:r>
              <a:rPr lang="en-US" dirty="0" smtClean="0"/>
              <a:t>Salary (in progress)</a:t>
            </a:r>
          </a:p>
          <a:p>
            <a:pPr lvl="1"/>
            <a:r>
              <a:rPr lang="en-US" dirty="0" smtClean="0"/>
              <a:t>Location (in progress)</a:t>
            </a:r>
          </a:p>
          <a:p>
            <a:pPr lvl="1"/>
            <a:r>
              <a:rPr lang="en-US" dirty="0" smtClean="0"/>
              <a:t>Web page title</a:t>
            </a:r>
          </a:p>
          <a:p>
            <a:pPr lvl="1"/>
            <a:r>
              <a:rPr lang="en-US" dirty="0" smtClean="0"/>
              <a:t>URL</a:t>
            </a:r>
          </a:p>
          <a:p>
            <a:pPr lvl="1"/>
            <a:r>
              <a:rPr lang="en-US" dirty="0" smtClean="0"/>
              <a:t>Referrer URI</a:t>
            </a:r>
          </a:p>
          <a:p>
            <a:pPr lvl="1"/>
            <a:r>
              <a:rPr lang="en-US" dirty="0" smtClean="0"/>
              <a:t>Original HTML</a:t>
            </a:r>
          </a:p>
          <a:p>
            <a:pPr lvl="1"/>
            <a:r>
              <a:rPr lang="en-US" dirty="0" smtClean="0"/>
              <a:t>Extracted </a:t>
            </a:r>
            <a:r>
              <a:rPr lang="en-US" dirty="0" smtClean="0"/>
              <a:t>text</a:t>
            </a:r>
            <a:endParaRPr lang="en-US" dirty="0" smtClean="0"/>
          </a:p>
        </p:txBody>
      </p:sp>
      <p:sp>
        <p:nvSpPr>
          <p:cNvPr id="4" name="Date Placeholder 3"/>
          <p:cNvSpPr>
            <a:spLocks noGrp="1"/>
          </p:cNvSpPr>
          <p:nvPr>
            <p:ph type="dt" sz="half" idx="10"/>
          </p:nvPr>
        </p:nvSpPr>
        <p:spPr/>
        <p:txBody>
          <a:bodyPr/>
          <a:lstStyle/>
          <a:p>
            <a:r>
              <a:rPr lang="en-US" smtClean="0"/>
              <a:t>25 April 2008</a:t>
            </a:r>
            <a:endParaRPr lang="en-US"/>
          </a:p>
        </p:txBody>
      </p:sp>
      <p:sp>
        <p:nvSpPr>
          <p:cNvPr id="5" name="Slide Number Placeholder 4"/>
          <p:cNvSpPr>
            <a:spLocks noGrp="1"/>
          </p:cNvSpPr>
          <p:nvPr>
            <p:ph type="sldNum" sz="quarter" idx="11"/>
          </p:nvPr>
        </p:nvSpPr>
        <p:spPr/>
        <p:txBody>
          <a:bodyPr/>
          <a:lstStyle/>
          <a:p>
            <a:fld id="{01D8EFD6-2388-4147-8F85-2A953F5C3D3D}" type="slidenum">
              <a:rPr lang="en-US" smtClean="0"/>
              <a:pPr/>
              <a:t>6</a:t>
            </a:fld>
            <a:endParaRPr lang="en-US"/>
          </a:p>
        </p:txBody>
      </p:sp>
      <p:sp>
        <p:nvSpPr>
          <p:cNvPr id="6" name="Footer Placeholder 5"/>
          <p:cNvSpPr>
            <a:spLocks noGrp="1"/>
          </p:cNvSpPr>
          <p:nvPr>
            <p:ph type="ftr" sz="quarter" idx="12"/>
          </p:nvPr>
        </p:nvSpPr>
        <p:spPr/>
        <p:txBody>
          <a:bodyPr/>
          <a:lstStyle/>
          <a:p>
            <a:r>
              <a:rPr lang="en-US" smtClean="0"/>
              <a:t>Computer Science Data Mining Colloquium</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 name="Date Placeholder 3"/>
          <p:cNvSpPr>
            <a:spLocks noGrp="1"/>
          </p:cNvSpPr>
          <p:nvPr>
            <p:ph type="dt" sz="half" idx="10"/>
          </p:nvPr>
        </p:nvSpPr>
        <p:spPr/>
        <p:txBody>
          <a:bodyPr/>
          <a:lstStyle/>
          <a:p>
            <a:r>
              <a:rPr lang="en-US" smtClean="0"/>
              <a:t>25 April 2008</a:t>
            </a:r>
            <a:endParaRPr lang="en-US"/>
          </a:p>
        </p:txBody>
      </p:sp>
      <p:sp>
        <p:nvSpPr>
          <p:cNvPr id="19" name="Slide Number Placeholder 4"/>
          <p:cNvSpPr>
            <a:spLocks noGrp="1"/>
          </p:cNvSpPr>
          <p:nvPr>
            <p:ph type="sldNum" sz="quarter" idx="11"/>
          </p:nvPr>
        </p:nvSpPr>
        <p:spPr/>
        <p:txBody>
          <a:bodyPr/>
          <a:lstStyle/>
          <a:p>
            <a:fld id="{FE5629E6-BAA6-4AB6-83E4-D08B3CF0363C}" type="slidenum">
              <a:rPr lang="en-US"/>
              <a:pPr/>
              <a:t>7</a:t>
            </a:fld>
            <a:endParaRPr lang="en-US"/>
          </a:p>
        </p:txBody>
      </p:sp>
      <p:sp>
        <p:nvSpPr>
          <p:cNvPr id="20" name="Footer Placeholder 5"/>
          <p:cNvSpPr>
            <a:spLocks noGrp="1"/>
          </p:cNvSpPr>
          <p:nvPr>
            <p:ph type="ftr" sz="quarter" idx="12"/>
          </p:nvPr>
        </p:nvSpPr>
        <p:spPr/>
        <p:txBody>
          <a:bodyPr/>
          <a:lstStyle/>
          <a:p>
            <a:r>
              <a:rPr lang="en-US" smtClean="0"/>
              <a:t>Computer Science Data Mining Colloquium</a:t>
            </a:r>
            <a:endParaRPr lang="en-US"/>
          </a:p>
        </p:txBody>
      </p:sp>
      <p:sp>
        <p:nvSpPr>
          <p:cNvPr id="235522" name="Rectangle 2"/>
          <p:cNvSpPr>
            <a:spLocks noGrp="1" noChangeArrowheads="1"/>
          </p:cNvSpPr>
          <p:nvPr>
            <p:ph type="title"/>
          </p:nvPr>
        </p:nvSpPr>
        <p:spPr/>
        <p:txBody>
          <a:bodyPr/>
          <a:lstStyle/>
          <a:p>
            <a:r>
              <a:rPr lang="en-US"/>
              <a:t>Skills Categorizations</a:t>
            </a:r>
          </a:p>
        </p:txBody>
      </p:sp>
      <p:graphicFrame>
        <p:nvGraphicFramePr>
          <p:cNvPr id="235572" name="Group 52"/>
          <p:cNvGraphicFramePr>
            <a:graphicFrameLocks noGrp="1"/>
          </p:cNvGraphicFramePr>
          <p:nvPr>
            <p:ph idx="1"/>
          </p:nvPr>
        </p:nvGraphicFramePr>
        <p:xfrm>
          <a:off x="1143000" y="4114800"/>
          <a:ext cx="7239000" cy="2133600"/>
        </p:xfrm>
        <a:graphic>
          <a:graphicData uri="http://schemas.openxmlformats.org/drawingml/2006/table">
            <a:tbl>
              <a:tblPr/>
              <a:tblGrid>
                <a:gridCol w="2057400"/>
                <a:gridCol w="2362200"/>
                <a:gridCol w="2819400"/>
              </a:tblGrid>
              <a:tr h="4572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1" i="0" u="none" strike="noStrike" cap="none" normalizeH="0" baseline="0" smtClean="0">
                          <a:ln>
                            <a:noFill/>
                          </a:ln>
                          <a:solidFill>
                            <a:schemeClr val="tx1"/>
                          </a:solidFill>
                          <a:effectLst/>
                          <a:latin typeface="Garamond" pitchFamily="18" charset="0"/>
                        </a:rPr>
                        <a:t>Soft skills</a:t>
                      </a:r>
                    </a:p>
                  </a:txBody>
                  <a:tcPr marL="91432" marR="91432"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1" i="0" u="none" strike="noStrike" cap="none" normalizeH="0" baseline="0" smtClean="0">
                          <a:ln>
                            <a:noFill/>
                          </a:ln>
                          <a:solidFill>
                            <a:schemeClr val="tx1"/>
                          </a:solidFill>
                          <a:effectLst/>
                          <a:latin typeface="Garamond" pitchFamily="18" charset="0"/>
                        </a:rPr>
                        <a:t>Business skills</a:t>
                      </a:r>
                    </a:p>
                  </a:txBody>
                  <a:tcPr marL="91432" marR="91432"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1" i="0" u="none" strike="noStrike" cap="none" normalizeH="0" baseline="0" smtClean="0">
                          <a:ln>
                            <a:noFill/>
                          </a:ln>
                          <a:solidFill>
                            <a:schemeClr val="tx1"/>
                          </a:solidFill>
                          <a:effectLst/>
                          <a:latin typeface="Garamond" pitchFamily="18" charset="0"/>
                        </a:rPr>
                        <a:t>Technical skills</a:t>
                      </a:r>
                    </a:p>
                  </a:txBody>
                  <a:tcPr marL="91432" marR="91432"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7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latin typeface="Garamond" pitchFamily="18" charset="0"/>
                        </a:rPr>
                        <a:t>Problem-solving (8)</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latin typeface="Garamond" pitchFamily="18" charset="0"/>
                        </a:rPr>
                        <a:t>Interpersonal (5)</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latin typeface="Garamond" pitchFamily="18" charset="0"/>
                        </a:rPr>
                        <a:t>Work ethic (7)</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latin typeface="Garamond" pitchFamily="18" charset="0"/>
                        </a:rPr>
                        <a:t>Communications (4)</a:t>
                      </a:r>
                    </a:p>
                  </a:txBody>
                  <a:tcPr marL="91432" marR="91432"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latin typeface="Garamond" pitchFamily="18" charset="0"/>
                        </a:rPr>
                        <a:t>Business processes (6)</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latin typeface="Garamond" pitchFamily="18" charset="0"/>
                        </a:rPr>
                        <a:t>Management (6)</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latin typeface="Garamond" pitchFamily="18" charset="0"/>
                        </a:rPr>
                        <a:t>Project management (2)</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latin typeface="Garamond" pitchFamily="18" charset="0"/>
                        </a:rPr>
                        <a:t>Strategy (4)</a:t>
                      </a:r>
                    </a:p>
                  </a:txBody>
                  <a:tcPr marL="91432" marR="91432"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latin typeface="Garamond" pitchFamily="18" charset="0"/>
                        </a:rPr>
                        <a:t>Software development (10)</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latin typeface="Garamond" pitchFamily="18" charset="0"/>
                        </a:rPr>
                        <a:t>Business applications (6)</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latin typeface="Garamond" pitchFamily="18" charset="0"/>
                        </a:rPr>
                        <a:t>Information management (5)</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latin typeface="Garamond" pitchFamily="18" charset="0"/>
                        </a:rPr>
                        <a:t>Hardware management (5)</a:t>
                      </a:r>
                    </a:p>
                    <a:p>
                      <a:pPr marL="0" marR="0" lvl="0" indent="0" algn="ctr" defTabSz="914400" rtl="0" eaLnBrk="1" fontAlgn="base" latinLnBrk="0" hangingPunct="1">
                        <a:lnSpc>
                          <a:spcPct val="20000"/>
                        </a:lnSpc>
                        <a:spcBef>
                          <a:spcPct val="5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latin typeface="Garamond" pitchFamily="18" charset="0"/>
                        </a:rPr>
                        <a:t>~ –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smtClean="0">
                          <a:ln>
                            <a:noFill/>
                          </a:ln>
                          <a:solidFill>
                            <a:schemeClr val="tx1"/>
                          </a:solidFill>
                          <a:effectLst/>
                          <a:latin typeface="Garamond" pitchFamily="18" charset="0"/>
                        </a:rPr>
                        <a:t>Programming (15)</a:t>
                      </a:r>
                    </a:p>
                  </a:txBody>
                  <a:tcPr marL="91432" marR="91432"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35569" name="Picture 49"/>
          <p:cNvPicPr>
            <a:picLocks noChangeAspect="1" noChangeArrowheads="1"/>
          </p:cNvPicPr>
          <p:nvPr/>
        </p:nvPicPr>
        <p:blipFill>
          <a:blip r:embed="rId3">
            <a:clrChange>
              <a:clrFrom>
                <a:srgbClr val="FEFEFE"/>
              </a:clrFrom>
              <a:clrTo>
                <a:srgbClr val="FEFEFE">
                  <a:alpha val="0"/>
                </a:srgbClr>
              </a:clrTo>
            </a:clrChange>
          </a:blip>
          <a:srcRect/>
          <a:stretch>
            <a:fillRect/>
          </a:stretch>
        </p:blipFill>
        <p:spPr bwMode="auto">
          <a:xfrm>
            <a:off x="1752600" y="1447800"/>
            <a:ext cx="5692775" cy="2479675"/>
          </a:xfrm>
          <a:prstGeom prst="rect">
            <a:avLst/>
          </a:prstGeom>
          <a:noFill/>
          <a:ln w="25400" algn="ctr">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1" nodeType="withEffect">
                                  <p:stCondLst>
                                    <p:cond delay="0"/>
                                  </p:stCondLst>
                                  <p:childTnLst>
                                    <p:set>
                                      <p:cBhvr>
                                        <p:cTn id="6" dur="1" fill="hold">
                                          <p:stCondLst>
                                            <p:cond delay="0"/>
                                          </p:stCondLst>
                                        </p:cTn>
                                        <p:tgtEl>
                                          <p:spTgt spid="235522"/>
                                        </p:tgtEl>
                                        <p:attrNameLst>
                                          <p:attrName>style.visibility</p:attrName>
                                        </p:attrNameLst>
                                      </p:cBhvr>
                                      <p:to>
                                        <p:strVal val="visible"/>
                                      </p:to>
                                    </p:set>
                                    <p:anim calcmode="lin" valueType="num">
                                      <p:cBhvr>
                                        <p:cTn id="7" dur="500" fill="hold"/>
                                        <p:tgtEl>
                                          <p:spTgt spid="235522"/>
                                        </p:tgtEl>
                                        <p:attrNameLst>
                                          <p:attrName>ppt_w</p:attrName>
                                        </p:attrNameLst>
                                      </p:cBhvr>
                                      <p:tavLst>
                                        <p:tav tm="0">
                                          <p:val>
                                            <p:fltVal val="0"/>
                                          </p:val>
                                        </p:tav>
                                        <p:tav tm="100000">
                                          <p:val>
                                            <p:strVal val="#ppt_w"/>
                                          </p:val>
                                        </p:tav>
                                      </p:tavLst>
                                    </p:anim>
                                    <p:anim calcmode="lin" valueType="num">
                                      <p:cBhvr>
                                        <p:cTn id="8" dur="500" fill="hold"/>
                                        <p:tgtEl>
                                          <p:spTgt spid="235522"/>
                                        </p:tgtEl>
                                        <p:attrNameLst>
                                          <p:attrName>ppt_h</p:attrName>
                                        </p:attrNameLst>
                                      </p:cBhvr>
                                      <p:tavLst>
                                        <p:tav tm="0">
                                          <p:val>
                                            <p:fltVal val="0"/>
                                          </p:val>
                                        </p:tav>
                                        <p:tav tm="100000">
                                          <p:val>
                                            <p:strVal val="#ppt_h"/>
                                          </p:val>
                                        </p:tav>
                                      </p:tavLst>
                                    </p:anim>
                                    <p:animEffect transition="in" filter="fade">
                                      <p:cBhvr>
                                        <p:cTn id="9" dur="500"/>
                                        <p:tgtEl>
                                          <p:spTgt spid="235522"/>
                                        </p:tgtEl>
                                      </p:cBhvr>
                                    </p:animEffect>
                                  </p:childTnLst>
                                </p:cTn>
                              </p:par>
                            </p:childTnLst>
                          </p:cTn>
                        </p:par>
                        <p:par>
                          <p:cTn id="10" fill="hold">
                            <p:stCondLst>
                              <p:cond delay="500"/>
                            </p:stCondLst>
                            <p:childTnLst>
                              <p:par>
                                <p:cTn id="11" presetID="31" presetClass="entr" presetSubtype="0" fill="hold" nodeType="afterEffect">
                                  <p:stCondLst>
                                    <p:cond delay="0"/>
                                  </p:stCondLst>
                                  <p:iterate type="lt">
                                    <p:tmPct val="5000"/>
                                  </p:iterate>
                                  <p:childTnLst>
                                    <p:set>
                                      <p:cBhvr>
                                        <p:cTn id="12" dur="1" fill="hold">
                                          <p:stCondLst>
                                            <p:cond delay="0"/>
                                          </p:stCondLst>
                                        </p:cTn>
                                        <p:tgtEl>
                                          <p:spTgt spid="235569"/>
                                        </p:tgtEl>
                                        <p:attrNameLst>
                                          <p:attrName>style.visibility</p:attrName>
                                        </p:attrNameLst>
                                      </p:cBhvr>
                                      <p:to>
                                        <p:strVal val="visible"/>
                                      </p:to>
                                    </p:set>
                                    <p:anim calcmode="lin" valueType="num">
                                      <p:cBhvr>
                                        <p:cTn id="13" dur="1000" fill="hold"/>
                                        <p:tgtEl>
                                          <p:spTgt spid="235569"/>
                                        </p:tgtEl>
                                        <p:attrNameLst>
                                          <p:attrName>ppt_w</p:attrName>
                                        </p:attrNameLst>
                                      </p:cBhvr>
                                      <p:tavLst>
                                        <p:tav tm="0">
                                          <p:val>
                                            <p:fltVal val="0"/>
                                          </p:val>
                                        </p:tav>
                                        <p:tav tm="100000">
                                          <p:val>
                                            <p:strVal val="#ppt_w"/>
                                          </p:val>
                                        </p:tav>
                                      </p:tavLst>
                                    </p:anim>
                                    <p:anim calcmode="lin" valueType="num">
                                      <p:cBhvr>
                                        <p:cTn id="14" dur="1000" fill="hold"/>
                                        <p:tgtEl>
                                          <p:spTgt spid="235569"/>
                                        </p:tgtEl>
                                        <p:attrNameLst>
                                          <p:attrName>ppt_h</p:attrName>
                                        </p:attrNameLst>
                                      </p:cBhvr>
                                      <p:tavLst>
                                        <p:tav tm="0">
                                          <p:val>
                                            <p:fltVal val="0"/>
                                          </p:val>
                                        </p:tav>
                                        <p:tav tm="100000">
                                          <p:val>
                                            <p:strVal val="#ppt_h"/>
                                          </p:val>
                                        </p:tav>
                                      </p:tavLst>
                                    </p:anim>
                                    <p:anim calcmode="lin" valueType="num">
                                      <p:cBhvr>
                                        <p:cTn id="15" dur="1000" fill="hold"/>
                                        <p:tgtEl>
                                          <p:spTgt spid="235569"/>
                                        </p:tgtEl>
                                        <p:attrNameLst>
                                          <p:attrName>style.rotation</p:attrName>
                                        </p:attrNameLst>
                                      </p:cBhvr>
                                      <p:tavLst>
                                        <p:tav tm="0">
                                          <p:val>
                                            <p:fltVal val="90"/>
                                          </p:val>
                                        </p:tav>
                                        <p:tav tm="100000">
                                          <p:val>
                                            <p:fltVal val="0"/>
                                          </p:val>
                                        </p:tav>
                                      </p:tavLst>
                                    </p:anim>
                                    <p:animEffect transition="in" filter="fade">
                                      <p:cBhvr>
                                        <p:cTn id="16" dur="1000"/>
                                        <p:tgtEl>
                                          <p:spTgt spid="235569"/>
                                        </p:tgtEl>
                                      </p:cBhvr>
                                    </p:animEffect>
                                  </p:childTnLst>
                                </p:cTn>
                              </p:par>
                            </p:childTnLst>
                          </p:cTn>
                        </p:par>
                        <p:par>
                          <p:cTn id="17" fill="hold">
                            <p:stCondLst>
                              <p:cond delay="1500"/>
                            </p:stCondLst>
                            <p:childTnLst>
                              <p:par>
                                <p:cTn id="18" presetID="53" presetClass="entr" presetSubtype="0" fill="hold" nodeType="afterEffect">
                                  <p:stCondLst>
                                    <p:cond delay="0"/>
                                  </p:stCondLst>
                                  <p:childTnLst>
                                    <p:set>
                                      <p:cBhvr>
                                        <p:cTn id="19" dur="1" fill="hold">
                                          <p:stCondLst>
                                            <p:cond delay="0"/>
                                          </p:stCondLst>
                                        </p:cTn>
                                        <p:tgtEl>
                                          <p:spTgt spid="235572"/>
                                        </p:tgtEl>
                                        <p:attrNameLst>
                                          <p:attrName>style.visibility</p:attrName>
                                        </p:attrNameLst>
                                      </p:cBhvr>
                                      <p:to>
                                        <p:strVal val="visible"/>
                                      </p:to>
                                    </p:set>
                                    <p:anim calcmode="lin" valueType="num">
                                      <p:cBhvr>
                                        <p:cTn id="20" dur="500" fill="hold"/>
                                        <p:tgtEl>
                                          <p:spTgt spid="235572"/>
                                        </p:tgtEl>
                                        <p:attrNameLst>
                                          <p:attrName>ppt_w</p:attrName>
                                        </p:attrNameLst>
                                      </p:cBhvr>
                                      <p:tavLst>
                                        <p:tav tm="0">
                                          <p:val>
                                            <p:fltVal val="0"/>
                                          </p:val>
                                        </p:tav>
                                        <p:tav tm="100000">
                                          <p:val>
                                            <p:strVal val="#ppt_w"/>
                                          </p:val>
                                        </p:tav>
                                      </p:tavLst>
                                    </p:anim>
                                    <p:anim calcmode="lin" valueType="num">
                                      <p:cBhvr>
                                        <p:cTn id="21" dur="500" fill="hold"/>
                                        <p:tgtEl>
                                          <p:spTgt spid="235572"/>
                                        </p:tgtEl>
                                        <p:attrNameLst>
                                          <p:attrName>ppt_h</p:attrName>
                                        </p:attrNameLst>
                                      </p:cBhvr>
                                      <p:tavLst>
                                        <p:tav tm="0">
                                          <p:val>
                                            <p:fltVal val="0"/>
                                          </p:val>
                                        </p:tav>
                                        <p:tav tm="100000">
                                          <p:val>
                                            <p:strVal val="#ppt_h"/>
                                          </p:val>
                                        </p:tav>
                                      </p:tavLst>
                                    </p:anim>
                                    <p:animEffect transition="in" filter="fade">
                                      <p:cBhvr>
                                        <p:cTn id="22" dur="500"/>
                                        <p:tgtEl>
                                          <p:spTgt spid="2355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22"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 Retrieval Process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Skills stored in their root word forms where applicable</a:t>
            </a:r>
          </a:p>
          <a:p>
            <a:pPr lvl="1"/>
            <a:r>
              <a:rPr lang="en-US" dirty="0" smtClean="0"/>
              <a:t>E.g., compilers is stored as compiler</a:t>
            </a:r>
          </a:p>
          <a:p>
            <a:r>
              <a:rPr lang="en-US" dirty="0" smtClean="0"/>
              <a:t>Job ad is stripped of HTML, hidden text, and links</a:t>
            </a:r>
          </a:p>
          <a:p>
            <a:r>
              <a:rPr lang="en-US" dirty="0" smtClean="0"/>
              <a:t>Stripped job ad is also converted to root words</a:t>
            </a:r>
          </a:p>
          <a:p>
            <a:r>
              <a:rPr lang="en-US" dirty="0" smtClean="0"/>
              <a:t>Search for skills and their synonyms in the stripped ad or the root word ad</a:t>
            </a:r>
          </a:p>
          <a:p>
            <a:pPr lvl="1"/>
            <a:r>
              <a:rPr lang="en-US" dirty="0" smtClean="0"/>
              <a:t>Multiple word phrases combined in several ways</a:t>
            </a:r>
          </a:p>
          <a:p>
            <a:pPr lvl="2"/>
            <a:r>
              <a:rPr lang="en-US" dirty="0" smtClean="0"/>
              <a:t>“visual basic” searched as “</a:t>
            </a:r>
            <a:r>
              <a:rPr lang="en-US" dirty="0" err="1" smtClean="0"/>
              <a:t>visualbasic</a:t>
            </a:r>
            <a:r>
              <a:rPr lang="en-US" dirty="0" smtClean="0"/>
              <a:t>”, “</a:t>
            </a:r>
            <a:r>
              <a:rPr lang="en-US" dirty="0" err="1" smtClean="0"/>
              <a:t>visual_basic</a:t>
            </a:r>
            <a:r>
              <a:rPr lang="en-US" dirty="0" smtClean="0"/>
              <a:t>”, &amp; “visual-basic”</a:t>
            </a:r>
          </a:p>
          <a:p>
            <a:r>
              <a:rPr lang="en-US" dirty="0" smtClean="0"/>
              <a:t>Phrases between the first and last non-“common usage” skills are evaluated to see if they may indicate a new skill</a:t>
            </a:r>
          </a:p>
          <a:p>
            <a:pPr lvl="1"/>
            <a:r>
              <a:rPr lang="en-US" dirty="0" smtClean="0"/>
              <a:t>Proximity analysis</a:t>
            </a:r>
          </a:p>
          <a:p>
            <a:r>
              <a:rPr lang="en-US" dirty="0" smtClean="0"/>
              <a:t>Discovered skills are periodically reviewed </a:t>
            </a:r>
            <a:r>
              <a:rPr lang="en-US" dirty="0" smtClean="0"/>
              <a:t>manually</a:t>
            </a:r>
            <a:endParaRPr lang="en-US" dirty="0" smtClean="0"/>
          </a:p>
        </p:txBody>
      </p:sp>
      <p:sp>
        <p:nvSpPr>
          <p:cNvPr id="4" name="Date Placeholder 3"/>
          <p:cNvSpPr>
            <a:spLocks noGrp="1"/>
          </p:cNvSpPr>
          <p:nvPr>
            <p:ph type="dt" sz="half" idx="10"/>
          </p:nvPr>
        </p:nvSpPr>
        <p:spPr/>
        <p:txBody>
          <a:bodyPr/>
          <a:lstStyle/>
          <a:p>
            <a:r>
              <a:rPr lang="en-US" smtClean="0"/>
              <a:t>25 April 2008</a:t>
            </a:r>
            <a:endParaRPr lang="en-US"/>
          </a:p>
        </p:txBody>
      </p:sp>
      <p:sp>
        <p:nvSpPr>
          <p:cNvPr id="5" name="Slide Number Placeholder 4"/>
          <p:cNvSpPr>
            <a:spLocks noGrp="1"/>
          </p:cNvSpPr>
          <p:nvPr>
            <p:ph type="sldNum" sz="quarter" idx="11"/>
          </p:nvPr>
        </p:nvSpPr>
        <p:spPr/>
        <p:txBody>
          <a:bodyPr/>
          <a:lstStyle/>
          <a:p>
            <a:fld id="{01D8EFD6-2388-4147-8F85-2A953F5C3D3D}" type="slidenum">
              <a:rPr lang="en-US" smtClean="0"/>
              <a:pPr/>
              <a:t>8</a:t>
            </a:fld>
            <a:endParaRPr lang="en-US"/>
          </a:p>
        </p:txBody>
      </p:sp>
      <p:sp>
        <p:nvSpPr>
          <p:cNvPr id="6" name="Footer Placeholder 5"/>
          <p:cNvSpPr>
            <a:spLocks noGrp="1"/>
          </p:cNvSpPr>
          <p:nvPr>
            <p:ph type="ftr" sz="quarter" idx="12"/>
          </p:nvPr>
        </p:nvSpPr>
        <p:spPr/>
        <p:txBody>
          <a:bodyPr/>
          <a:lstStyle/>
          <a:p>
            <a:r>
              <a:rPr lang="en-US" smtClean="0"/>
              <a:t>Computer Science Data Mining Colloquium</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25 April 2008</a:t>
            </a:r>
            <a:endParaRPr lang="en-US"/>
          </a:p>
        </p:txBody>
      </p:sp>
      <p:sp>
        <p:nvSpPr>
          <p:cNvPr id="5" name="Slide Number Placeholder 4"/>
          <p:cNvSpPr>
            <a:spLocks noGrp="1"/>
          </p:cNvSpPr>
          <p:nvPr>
            <p:ph type="sldNum" sz="quarter" idx="11"/>
          </p:nvPr>
        </p:nvSpPr>
        <p:spPr/>
        <p:txBody>
          <a:bodyPr/>
          <a:lstStyle/>
          <a:p>
            <a:fld id="{B5D5E77F-FB93-41A3-949E-12C53B2636A8}" type="slidenum">
              <a:rPr lang="en-US"/>
              <a:pPr/>
              <a:t>9</a:t>
            </a:fld>
            <a:endParaRPr lang="en-US"/>
          </a:p>
        </p:txBody>
      </p:sp>
      <p:sp>
        <p:nvSpPr>
          <p:cNvPr id="6" name="Footer Placeholder 5"/>
          <p:cNvSpPr>
            <a:spLocks noGrp="1"/>
          </p:cNvSpPr>
          <p:nvPr>
            <p:ph type="ftr" sz="quarter" idx="12"/>
          </p:nvPr>
        </p:nvSpPr>
        <p:spPr/>
        <p:txBody>
          <a:bodyPr/>
          <a:lstStyle/>
          <a:p>
            <a:r>
              <a:rPr lang="en-US" smtClean="0"/>
              <a:t>Computer Science Data Mining Colloquium</a:t>
            </a:r>
            <a:endParaRPr lang="en-US"/>
          </a:p>
        </p:txBody>
      </p:sp>
      <p:sp>
        <p:nvSpPr>
          <p:cNvPr id="294914" name="Rectangle 2"/>
          <p:cNvSpPr>
            <a:spLocks noGrp="1" noChangeArrowheads="1"/>
          </p:cNvSpPr>
          <p:nvPr>
            <p:ph type="title"/>
          </p:nvPr>
        </p:nvSpPr>
        <p:spPr/>
        <p:txBody>
          <a:bodyPr/>
          <a:lstStyle/>
          <a:p>
            <a:r>
              <a:rPr lang="en-US" dirty="0" smtClean="0"/>
              <a:t>Skill Frequencies (May – June)</a:t>
            </a:r>
            <a:endParaRPr lang="en-US" dirty="0"/>
          </a:p>
        </p:txBody>
      </p:sp>
      <p:graphicFrame>
        <p:nvGraphicFramePr>
          <p:cNvPr id="8" name="Table 7"/>
          <p:cNvGraphicFramePr>
            <a:graphicFrameLocks noGrp="1"/>
          </p:cNvGraphicFramePr>
          <p:nvPr/>
        </p:nvGraphicFramePr>
        <p:xfrm>
          <a:off x="2133600" y="1371600"/>
          <a:ext cx="5040284" cy="5334002"/>
        </p:xfrm>
        <a:graphic>
          <a:graphicData uri="http://schemas.openxmlformats.org/drawingml/2006/table">
            <a:tbl>
              <a:tblPr firstRow="1">
                <a:tableStyleId>{284E427A-3D55-4303-BF80-6455036E1DE7}</a:tableStyleId>
              </a:tblPr>
              <a:tblGrid>
                <a:gridCol w="3896171"/>
                <a:gridCol w="1144113"/>
              </a:tblGrid>
              <a:tr h="224700">
                <a:tc>
                  <a:txBody>
                    <a:bodyPr/>
                    <a:lstStyle/>
                    <a:p>
                      <a:pPr algn="ctr" fontAlgn="b"/>
                      <a:r>
                        <a:rPr lang="en-US" sz="1400" b="1" i="0" u="none" strike="noStrike" dirty="0">
                          <a:solidFill>
                            <a:schemeClr val="bg1"/>
                          </a:solidFill>
                          <a:latin typeface="MS Sans Serif"/>
                        </a:rPr>
                        <a:t>Skill</a:t>
                      </a:r>
                    </a:p>
                  </a:txBody>
                  <a:tcPr marL="9525" marR="9525" marT="9525" marB="0" anchor="b"/>
                </a:tc>
                <a:tc>
                  <a:txBody>
                    <a:bodyPr/>
                    <a:lstStyle/>
                    <a:p>
                      <a:pPr algn="ctr" fontAlgn="b"/>
                      <a:r>
                        <a:rPr lang="en-US" sz="1400" b="1" i="0" u="none" strike="noStrike" dirty="0">
                          <a:solidFill>
                            <a:schemeClr val="bg1"/>
                          </a:solidFill>
                          <a:latin typeface="MS Sans Serif"/>
                        </a:rPr>
                        <a:t>Frequency</a:t>
                      </a:r>
                    </a:p>
                  </a:txBody>
                  <a:tcPr marL="9525" marR="9525" marT="9525" marB="0" anchor="b"/>
                </a:tc>
              </a:tr>
              <a:tr h="224700">
                <a:tc>
                  <a:txBody>
                    <a:bodyPr/>
                    <a:lstStyle/>
                    <a:p>
                      <a:pPr algn="r" fontAlgn="b"/>
                      <a:r>
                        <a:rPr lang="en-US" sz="1200" b="1" u="none" strike="noStrike" dirty="0"/>
                        <a:t>Security</a:t>
                      </a:r>
                      <a:endParaRPr lang="en-US" sz="1200" b="1" i="0" u="none" strike="noStrike" dirty="0">
                        <a:solidFill>
                          <a:schemeClr val="bg1"/>
                        </a:solidFill>
                        <a:latin typeface="MS Sans Serif"/>
                      </a:endParaRPr>
                    </a:p>
                  </a:txBody>
                  <a:tcPr marL="9518" marR="9518" marT="9518" marB="0" anchor="b">
                    <a:lnR w="12700" cap="flat" cmpd="sng" algn="ctr">
                      <a:solidFill>
                        <a:schemeClr val="tx1"/>
                      </a:solidFill>
                      <a:prstDash val="solid"/>
                      <a:round/>
                      <a:headEnd type="none" w="med" len="med"/>
                      <a:tailEnd type="none" w="med" len="med"/>
                    </a:lnR>
                  </a:tcPr>
                </a:tc>
                <a:tc>
                  <a:txBody>
                    <a:bodyPr/>
                    <a:lstStyle/>
                    <a:p>
                      <a:pPr algn="ctr" fontAlgn="b"/>
                      <a:r>
                        <a:rPr lang="en-US" sz="1200" b="1" u="none" strike="noStrike" dirty="0"/>
                        <a:t>33.29%</a:t>
                      </a:r>
                      <a:endParaRPr lang="en-US" sz="1200" b="1" i="0" u="none" strike="noStrike" dirty="0">
                        <a:solidFill>
                          <a:schemeClr val="bg1"/>
                        </a:solidFill>
                        <a:latin typeface="MS Sans Serif"/>
                      </a:endParaRPr>
                    </a:p>
                  </a:txBody>
                  <a:tcPr marL="9518" marR="9518" marT="9518" marB="0" anchor="b">
                    <a:lnL w="12700" cap="flat" cmpd="sng" algn="ctr">
                      <a:solidFill>
                        <a:schemeClr val="tx1"/>
                      </a:solidFill>
                      <a:prstDash val="solid"/>
                      <a:round/>
                      <a:headEnd type="none" w="med" len="med"/>
                      <a:tailEnd type="none" w="med" len="med"/>
                    </a:lnL>
                  </a:tcPr>
                </a:tc>
              </a:tr>
              <a:tr h="212374">
                <a:tc>
                  <a:txBody>
                    <a:bodyPr/>
                    <a:lstStyle/>
                    <a:p>
                      <a:pPr algn="r" fontAlgn="b"/>
                      <a:r>
                        <a:rPr lang="en-US" sz="1200" b="1" u="none" strike="noStrike" dirty="0"/>
                        <a:t>C/C++</a:t>
                      </a:r>
                      <a:endParaRPr lang="en-US" sz="1200" b="1" i="0" u="none" strike="noStrike" dirty="0">
                        <a:solidFill>
                          <a:schemeClr val="bg1"/>
                        </a:solidFill>
                        <a:latin typeface="MS Sans Serif"/>
                      </a:endParaRPr>
                    </a:p>
                  </a:txBody>
                  <a:tcPr marL="9518" marR="9518" marT="9518" marB="0" anchor="b">
                    <a:lnR w="12700" cap="flat" cmpd="sng" algn="ctr">
                      <a:solidFill>
                        <a:schemeClr val="tx1"/>
                      </a:solidFill>
                      <a:prstDash val="solid"/>
                      <a:round/>
                      <a:headEnd type="none" w="med" len="med"/>
                      <a:tailEnd type="none" w="med" len="med"/>
                    </a:lnR>
                  </a:tcPr>
                </a:tc>
                <a:tc>
                  <a:txBody>
                    <a:bodyPr/>
                    <a:lstStyle/>
                    <a:p>
                      <a:pPr algn="ctr" fontAlgn="b"/>
                      <a:r>
                        <a:rPr lang="en-US" sz="1200" b="1" u="none" strike="noStrike" dirty="0"/>
                        <a:t>28.69%</a:t>
                      </a:r>
                      <a:endParaRPr lang="en-US" sz="1200" b="1" i="0" u="none" strike="noStrike" dirty="0">
                        <a:solidFill>
                          <a:schemeClr val="bg1"/>
                        </a:solidFill>
                        <a:latin typeface="MS Sans Serif"/>
                      </a:endParaRPr>
                    </a:p>
                  </a:txBody>
                  <a:tcPr marL="9518" marR="9518" marT="9518" marB="0" anchor="b">
                    <a:lnL w="12700" cap="flat" cmpd="sng" algn="ctr">
                      <a:solidFill>
                        <a:schemeClr val="tx1"/>
                      </a:solidFill>
                      <a:prstDash val="solid"/>
                      <a:round/>
                      <a:headEnd type="none" w="med" len="med"/>
                      <a:tailEnd type="none" w="med" len="med"/>
                    </a:lnL>
                  </a:tcPr>
                </a:tc>
              </a:tr>
              <a:tr h="212374">
                <a:tc>
                  <a:txBody>
                    <a:bodyPr/>
                    <a:lstStyle/>
                    <a:p>
                      <a:pPr algn="r" fontAlgn="b"/>
                      <a:r>
                        <a:rPr lang="en-US" sz="1200" b="1" u="none" strike="noStrike" dirty="0"/>
                        <a:t>SQL</a:t>
                      </a:r>
                      <a:endParaRPr lang="en-US" sz="1200" b="1" i="0" u="none" strike="noStrike" dirty="0">
                        <a:solidFill>
                          <a:schemeClr val="bg1"/>
                        </a:solidFill>
                        <a:latin typeface="MS Sans Serif"/>
                      </a:endParaRPr>
                    </a:p>
                  </a:txBody>
                  <a:tcPr marL="9518" marR="9518" marT="9518" marB="0" anchor="b">
                    <a:lnR w="12700" cap="flat" cmpd="sng" algn="ctr">
                      <a:solidFill>
                        <a:schemeClr val="tx1"/>
                      </a:solidFill>
                      <a:prstDash val="solid"/>
                      <a:round/>
                      <a:headEnd type="none" w="med" len="med"/>
                      <a:tailEnd type="none" w="med" len="med"/>
                    </a:lnR>
                  </a:tcPr>
                </a:tc>
                <a:tc>
                  <a:txBody>
                    <a:bodyPr/>
                    <a:lstStyle/>
                    <a:p>
                      <a:pPr algn="ctr" fontAlgn="b"/>
                      <a:r>
                        <a:rPr lang="en-US" sz="1200" b="1" u="none" strike="noStrike" dirty="0"/>
                        <a:t>27.57%</a:t>
                      </a:r>
                      <a:endParaRPr lang="en-US" sz="1200" b="1" i="0" u="none" strike="noStrike" dirty="0">
                        <a:solidFill>
                          <a:schemeClr val="bg1"/>
                        </a:solidFill>
                        <a:latin typeface="MS Sans Serif"/>
                      </a:endParaRPr>
                    </a:p>
                  </a:txBody>
                  <a:tcPr marL="9518" marR="9518" marT="9518" marB="0" anchor="b">
                    <a:lnL w="12700" cap="flat" cmpd="sng" algn="ctr">
                      <a:solidFill>
                        <a:schemeClr val="tx1"/>
                      </a:solidFill>
                      <a:prstDash val="solid"/>
                      <a:round/>
                      <a:headEnd type="none" w="med" len="med"/>
                      <a:tailEnd type="none" w="med" len="med"/>
                    </a:lnL>
                  </a:tcPr>
                </a:tc>
              </a:tr>
              <a:tr h="212374">
                <a:tc>
                  <a:txBody>
                    <a:bodyPr/>
                    <a:lstStyle/>
                    <a:p>
                      <a:pPr algn="r" fontAlgn="b"/>
                      <a:r>
                        <a:rPr lang="en-US" sz="1200" b="1" u="none" strike="noStrike" dirty="0"/>
                        <a:t>Programming</a:t>
                      </a:r>
                      <a:endParaRPr lang="en-US" sz="1200" b="1" i="0" u="none" strike="noStrike" dirty="0">
                        <a:solidFill>
                          <a:schemeClr val="bg1"/>
                        </a:solidFill>
                        <a:latin typeface="MS Sans Serif"/>
                      </a:endParaRPr>
                    </a:p>
                  </a:txBody>
                  <a:tcPr marL="9518" marR="9518" marT="9518" marB="0" anchor="b">
                    <a:lnR w="12700" cap="flat" cmpd="sng" algn="ctr">
                      <a:solidFill>
                        <a:schemeClr val="tx1"/>
                      </a:solidFill>
                      <a:prstDash val="solid"/>
                      <a:round/>
                      <a:headEnd type="none" w="med" len="med"/>
                      <a:tailEnd type="none" w="med" len="med"/>
                    </a:lnR>
                  </a:tcPr>
                </a:tc>
                <a:tc>
                  <a:txBody>
                    <a:bodyPr/>
                    <a:lstStyle/>
                    <a:p>
                      <a:pPr algn="ctr" fontAlgn="b"/>
                      <a:r>
                        <a:rPr lang="en-US" sz="1200" b="1" u="none" strike="noStrike"/>
                        <a:t>26.08%</a:t>
                      </a:r>
                      <a:endParaRPr lang="en-US" sz="1200" b="1" i="0" u="none" strike="noStrike">
                        <a:solidFill>
                          <a:schemeClr val="bg1"/>
                        </a:solidFill>
                        <a:latin typeface="MS Sans Serif"/>
                      </a:endParaRPr>
                    </a:p>
                  </a:txBody>
                  <a:tcPr marL="9518" marR="9518" marT="9518" marB="0" anchor="b">
                    <a:lnL w="12700" cap="flat" cmpd="sng" algn="ctr">
                      <a:solidFill>
                        <a:schemeClr val="tx1"/>
                      </a:solidFill>
                      <a:prstDash val="solid"/>
                      <a:round/>
                      <a:headEnd type="none" w="med" len="med"/>
                      <a:tailEnd type="none" w="med" len="med"/>
                    </a:lnL>
                  </a:tcPr>
                </a:tc>
              </a:tr>
              <a:tr h="212374">
                <a:tc>
                  <a:txBody>
                    <a:bodyPr/>
                    <a:lstStyle/>
                    <a:p>
                      <a:pPr algn="r" fontAlgn="b"/>
                      <a:r>
                        <a:rPr lang="en-US" sz="1200" b="1" u="none" strike="noStrike" dirty="0"/>
                        <a:t>Microsoft operating systems</a:t>
                      </a:r>
                      <a:endParaRPr lang="en-US" sz="1200" b="1" i="0" u="none" strike="noStrike" dirty="0">
                        <a:solidFill>
                          <a:schemeClr val="bg1"/>
                        </a:solidFill>
                        <a:latin typeface="MS Sans Serif"/>
                      </a:endParaRPr>
                    </a:p>
                  </a:txBody>
                  <a:tcPr marL="9518" marR="9518" marT="9518" marB="0" anchor="b">
                    <a:lnR w="12700" cap="flat" cmpd="sng" algn="ctr">
                      <a:solidFill>
                        <a:schemeClr val="tx1"/>
                      </a:solidFill>
                      <a:prstDash val="solid"/>
                      <a:round/>
                      <a:headEnd type="none" w="med" len="med"/>
                      <a:tailEnd type="none" w="med" len="med"/>
                    </a:lnR>
                  </a:tcPr>
                </a:tc>
                <a:tc>
                  <a:txBody>
                    <a:bodyPr/>
                    <a:lstStyle/>
                    <a:p>
                      <a:pPr algn="ctr" fontAlgn="b"/>
                      <a:r>
                        <a:rPr lang="en-US" sz="1200" b="1" u="none" strike="noStrike"/>
                        <a:t>23.18%</a:t>
                      </a:r>
                      <a:endParaRPr lang="en-US" sz="1200" b="1" i="0" u="none" strike="noStrike">
                        <a:solidFill>
                          <a:schemeClr val="bg1"/>
                        </a:solidFill>
                        <a:latin typeface="MS Sans Serif"/>
                      </a:endParaRPr>
                    </a:p>
                  </a:txBody>
                  <a:tcPr marL="9518" marR="9518" marT="9518" marB="0" anchor="b">
                    <a:lnL w="12700" cap="flat" cmpd="sng" algn="ctr">
                      <a:solidFill>
                        <a:schemeClr val="tx1"/>
                      </a:solidFill>
                      <a:prstDash val="solid"/>
                      <a:round/>
                      <a:headEnd type="none" w="med" len="med"/>
                      <a:tailEnd type="none" w="med" len="med"/>
                    </a:lnL>
                  </a:tcPr>
                </a:tc>
              </a:tr>
              <a:tr h="212374">
                <a:tc>
                  <a:txBody>
                    <a:bodyPr/>
                    <a:lstStyle/>
                    <a:p>
                      <a:pPr algn="r" fontAlgn="b"/>
                      <a:r>
                        <a:rPr lang="en-US" sz="1200" b="1" u="none" strike="noStrike" dirty="0"/>
                        <a:t>Java / J2EE / J2P</a:t>
                      </a:r>
                      <a:endParaRPr lang="en-US" sz="1200" b="1" i="0" u="none" strike="noStrike" dirty="0">
                        <a:solidFill>
                          <a:schemeClr val="bg1"/>
                        </a:solidFill>
                        <a:latin typeface="MS Sans Serif"/>
                      </a:endParaRPr>
                    </a:p>
                  </a:txBody>
                  <a:tcPr marL="9518" marR="9518" marT="9518" marB="0" anchor="b">
                    <a:lnR w="12700" cap="flat" cmpd="sng" algn="ctr">
                      <a:solidFill>
                        <a:schemeClr val="tx1"/>
                      </a:solidFill>
                      <a:prstDash val="solid"/>
                      <a:round/>
                      <a:headEnd type="none" w="med" len="med"/>
                      <a:tailEnd type="none" w="med" len="med"/>
                    </a:lnR>
                  </a:tcPr>
                </a:tc>
                <a:tc>
                  <a:txBody>
                    <a:bodyPr/>
                    <a:lstStyle/>
                    <a:p>
                      <a:pPr algn="ctr" fontAlgn="b"/>
                      <a:r>
                        <a:rPr lang="en-US" sz="1200" b="1" u="none" strike="noStrike"/>
                        <a:t>21.09%</a:t>
                      </a:r>
                      <a:endParaRPr lang="en-US" sz="1200" b="1" i="0" u="none" strike="noStrike">
                        <a:solidFill>
                          <a:schemeClr val="bg1"/>
                        </a:solidFill>
                        <a:latin typeface="MS Sans Serif"/>
                      </a:endParaRPr>
                    </a:p>
                  </a:txBody>
                  <a:tcPr marL="9518" marR="9518" marT="9518" marB="0" anchor="b">
                    <a:lnL w="12700" cap="flat" cmpd="sng" algn="ctr">
                      <a:solidFill>
                        <a:schemeClr val="tx1"/>
                      </a:solidFill>
                      <a:prstDash val="solid"/>
                      <a:round/>
                      <a:headEnd type="none" w="med" len="med"/>
                      <a:tailEnd type="none" w="med" len="med"/>
                    </a:lnL>
                  </a:tcPr>
                </a:tc>
              </a:tr>
              <a:tr h="212374">
                <a:tc>
                  <a:txBody>
                    <a:bodyPr/>
                    <a:lstStyle/>
                    <a:p>
                      <a:pPr algn="r" fontAlgn="b"/>
                      <a:r>
                        <a:rPr lang="en-US" sz="1200" b="1" u="none" strike="noStrike" dirty="0"/>
                        <a:t>Leadership</a:t>
                      </a:r>
                      <a:endParaRPr lang="en-US" sz="1200" b="1" i="0" u="none" strike="noStrike" dirty="0">
                        <a:solidFill>
                          <a:schemeClr val="bg1"/>
                        </a:solidFill>
                        <a:latin typeface="MS Sans Serif"/>
                      </a:endParaRPr>
                    </a:p>
                  </a:txBody>
                  <a:tcPr marL="9518" marR="9518" marT="9518" marB="0" anchor="b">
                    <a:lnR w="12700" cap="flat" cmpd="sng" algn="ctr">
                      <a:solidFill>
                        <a:schemeClr val="tx1"/>
                      </a:solidFill>
                      <a:prstDash val="solid"/>
                      <a:round/>
                      <a:headEnd type="none" w="med" len="med"/>
                      <a:tailEnd type="none" w="med" len="med"/>
                    </a:lnR>
                  </a:tcPr>
                </a:tc>
                <a:tc>
                  <a:txBody>
                    <a:bodyPr/>
                    <a:lstStyle/>
                    <a:p>
                      <a:pPr algn="ctr" fontAlgn="b"/>
                      <a:r>
                        <a:rPr lang="en-US" sz="1200" b="1" u="none" strike="noStrike" dirty="0"/>
                        <a:t>20.10%</a:t>
                      </a:r>
                      <a:endParaRPr lang="en-US" sz="1200" b="1" i="0" u="none" strike="noStrike" dirty="0">
                        <a:solidFill>
                          <a:schemeClr val="bg1"/>
                        </a:solidFill>
                        <a:latin typeface="MS Sans Serif"/>
                      </a:endParaRPr>
                    </a:p>
                  </a:txBody>
                  <a:tcPr marL="9518" marR="9518" marT="9518" marB="0" anchor="b">
                    <a:lnL w="12700" cap="flat" cmpd="sng" algn="ctr">
                      <a:solidFill>
                        <a:schemeClr val="tx1"/>
                      </a:solidFill>
                      <a:prstDash val="solid"/>
                      <a:round/>
                      <a:headEnd type="none" w="med" len="med"/>
                      <a:tailEnd type="none" w="med" len="med"/>
                    </a:lnL>
                  </a:tcPr>
                </a:tc>
              </a:tr>
              <a:tr h="212374">
                <a:tc>
                  <a:txBody>
                    <a:bodyPr/>
                    <a:lstStyle/>
                    <a:p>
                      <a:pPr algn="r" fontAlgn="b"/>
                      <a:r>
                        <a:rPr lang="en-US" sz="1200" b="1" u="none" strike="noStrike" dirty="0"/>
                        <a:t>Project Management / Planning / Budgeting / Scheduling</a:t>
                      </a:r>
                      <a:endParaRPr lang="en-US" sz="1200" b="1" i="0" u="none" strike="noStrike" dirty="0">
                        <a:solidFill>
                          <a:schemeClr val="bg1"/>
                        </a:solidFill>
                        <a:latin typeface="MS Sans Serif"/>
                      </a:endParaRPr>
                    </a:p>
                  </a:txBody>
                  <a:tcPr marL="9518" marR="9518" marT="9518" marB="0" anchor="b">
                    <a:lnR w="12700" cap="flat" cmpd="sng" algn="ctr">
                      <a:solidFill>
                        <a:schemeClr val="tx1"/>
                      </a:solidFill>
                      <a:prstDash val="solid"/>
                      <a:round/>
                      <a:headEnd type="none" w="med" len="med"/>
                      <a:tailEnd type="none" w="med" len="med"/>
                    </a:lnR>
                  </a:tcPr>
                </a:tc>
                <a:tc>
                  <a:txBody>
                    <a:bodyPr/>
                    <a:lstStyle/>
                    <a:p>
                      <a:pPr algn="ctr" fontAlgn="b"/>
                      <a:r>
                        <a:rPr lang="en-US" sz="1200" b="1" u="none" strike="noStrike" dirty="0"/>
                        <a:t>18.86%</a:t>
                      </a:r>
                      <a:endParaRPr lang="en-US" sz="1200" b="1" i="0" u="none" strike="noStrike" dirty="0">
                        <a:solidFill>
                          <a:schemeClr val="bg1"/>
                        </a:solidFill>
                        <a:latin typeface="MS Sans Serif"/>
                      </a:endParaRPr>
                    </a:p>
                  </a:txBody>
                  <a:tcPr marL="9518" marR="9518" marT="9518" marB="0" anchor="b">
                    <a:lnL w="12700" cap="flat" cmpd="sng" algn="ctr">
                      <a:solidFill>
                        <a:schemeClr val="tx1"/>
                      </a:solidFill>
                      <a:prstDash val="solid"/>
                      <a:round/>
                      <a:headEnd type="none" w="med" len="med"/>
                      <a:tailEnd type="none" w="med" len="med"/>
                    </a:lnL>
                  </a:tcPr>
                </a:tc>
              </a:tr>
              <a:tr h="212374">
                <a:tc>
                  <a:txBody>
                    <a:bodyPr/>
                    <a:lstStyle/>
                    <a:p>
                      <a:pPr algn="r" fontAlgn="b"/>
                      <a:r>
                        <a:rPr lang="en-US" sz="1200" b="1" u="none" strike="noStrike" dirty="0"/>
                        <a:t>Software Development</a:t>
                      </a:r>
                      <a:endParaRPr lang="en-US" sz="1200" b="1" i="0" u="none" strike="noStrike" dirty="0">
                        <a:solidFill>
                          <a:schemeClr val="bg1"/>
                        </a:solidFill>
                        <a:latin typeface="MS Sans Serif"/>
                      </a:endParaRPr>
                    </a:p>
                  </a:txBody>
                  <a:tcPr marL="9518" marR="9518" marT="9518" marB="0" anchor="b">
                    <a:lnR w="12700" cap="flat" cmpd="sng" algn="ctr">
                      <a:solidFill>
                        <a:schemeClr val="tx1"/>
                      </a:solidFill>
                      <a:prstDash val="solid"/>
                      <a:round/>
                      <a:headEnd type="none" w="med" len="med"/>
                      <a:tailEnd type="none" w="med" len="med"/>
                    </a:lnR>
                  </a:tcPr>
                </a:tc>
                <a:tc>
                  <a:txBody>
                    <a:bodyPr/>
                    <a:lstStyle/>
                    <a:p>
                      <a:pPr algn="ctr" fontAlgn="b"/>
                      <a:r>
                        <a:rPr lang="en-US" sz="1200" b="1" u="none" strike="noStrike" dirty="0"/>
                        <a:t>18.01%</a:t>
                      </a:r>
                      <a:endParaRPr lang="en-US" sz="1200" b="1" i="0" u="none" strike="noStrike" dirty="0">
                        <a:solidFill>
                          <a:schemeClr val="bg1"/>
                        </a:solidFill>
                        <a:latin typeface="MS Sans Serif"/>
                      </a:endParaRPr>
                    </a:p>
                  </a:txBody>
                  <a:tcPr marL="9518" marR="9518" marT="9518" marB="0" anchor="b">
                    <a:lnL w="12700" cap="flat" cmpd="sng" algn="ctr">
                      <a:solidFill>
                        <a:schemeClr val="tx1"/>
                      </a:solidFill>
                      <a:prstDash val="solid"/>
                      <a:round/>
                      <a:headEnd type="none" w="med" len="med"/>
                      <a:tailEnd type="none" w="med" len="med"/>
                    </a:lnL>
                  </a:tcPr>
                </a:tc>
              </a:tr>
              <a:tr h="212374">
                <a:tc>
                  <a:txBody>
                    <a:bodyPr/>
                    <a:lstStyle/>
                    <a:p>
                      <a:pPr algn="r" fontAlgn="b"/>
                      <a:r>
                        <a:rPr lang="en-US" sz="1200" b="1" u="none" strike="noStrike" dirty="0"/>
                        <a:t>Oracle databases</a:t>
                      </a:r>
                      <a:endParaRPr lang="en-US" sz="1200" b="1" i="0" u="none" strike="noStrike" dirty="0">
                        <a:solidFill>
                          <a:schemeClr val="bg1"/>
                        </a:solidFill>
                        <a:latin typeface="MS Sans Serif"/>
                      </a:endParaRPr>
                    </a:p>
                  </a:txBody>
                  <a:tcPr marL="9518" marR="9518" marT="9518" marB="0" anchor="b">
                    <a:lnR w="12700" cap="flat" cmpd="sng" algn="ctr">
                      <a:solidFill>
                        <a:schemeClr val="tx1"/>
                      </a:solidFill>
                      <a:prstDash val="solid"/>
                      <a:round/>
                      <a:headEnd type="none" w="med" len="med"/>
                      <a:tailEnd type="none" w="med" len="med"/>
                    </a:lnR>
                  </a:tcPr>
                </a:tc>
                <a:tc>
                  <a:txBody>
                    <a:bodyPr/>
                    <a:lstStyle/>
                    <a:p>
                      <a:pPr algn="ctr" fontAlgn="b"/>
                      <a:r>
                        <a:rPr lang="en-US" sz="1200" b="1" u="none" strike="noStrike" dirty="0"/>
                        <a:t>17.19%</a:t>
                      </a:r>
                      <a:endParaRPr lang="en-US" sz="1200" b="1" i="0" u="none" strike="noStrike" dirty="0">
                        <a:solidFill>
                          <a:schemeClr val="bg1"/>
                        </a:solidFill>
                        <a:latin typeface="MS Sans Serif"/>
                      </a:endParaRPr>
                    </a:p>
                  </a:txBody>
                  <a:tcPr marL="9518" marR="9518" marT="9518" marB="0" anchor="b">
                    <a:lnL w="12700" cap="flat" cmpd="sng" algn="ctr">
                      <a:solidFill>
                        <a:schemeClr val="tx1"/>
                      </a:solidFill>
                      <a:prstDash val="solid"/>
                      <a:round/>
                      <a:headEnd type="none" w="med" len="med"/>
                      <a:tailEnd type="none" w="med" len="med"/>
                    </a:lnL>
                  </a:tcPr>
                </a:tc>
              </a:tr>
              <a:tr h="212374">
                <a:tc>
                  <a:txBody>
                    <a:bodyPr/>
                    <a:lstStyle/>
                    <a:p>
                      <a:pPr algn="r" fontAlgn="b"/>
                      <a:r>
                        <a:rPr lang="en-US" sz="1200" b="1" u="none" strike="noStrike" dirty="0"/>
                        <a:t>UNIX operating systems</a:t>
                      </a:r>
                      <a:endParaRPr lang="en-US" sz="1200" b="1" i="0" u="none" strike="noStrike" dirty="0">
                        <a:solidFill>
                          <a:schemeClr val="bg1"/>
                        </a:solidFill>
                        <a:latin typeface="MS Sans Serif"/>
                      </a:endParaRPr>
                    </a:p>
                  </a:txBody>
                  <a:tcPr marL="9518" marR="9518" marT="9518" marB="0" anchor="b">
                    <a:lnR w="12700" cap="flat" cmpd="sng" algn="ctr">
                      <a:solidFill>
                        <a:schemeClr val="tx1"/>
                      </a:solidFill>
                      <a:prstDash val="solid"/>
                      <a:round/>
                      <a:headEnd type="none" w="med" len="med"/>
                      <a:tailEnd type="none" w="med" len="med"/>
                    </a:lnR>
                  </a:tcPr>
                </a:tc>
                <a:tc>
                  <a:txBody>
                    <a:bodyPr/>
                    <a:lstStyle/>
                    <a:p>
                      <a:pPr algn="ctr" fontAlgn="b"/>
                      <a:r>
                        <a:rPr lang="en-US" sz="1200" b="1" u="none" strike="noStrike" dirty="0"/>
                        <a:t>17.15%</a:t>
                      </a:r>
                      <a:endParaRPr lang="en-US" sz="1200" b="1" i="0" u="none" strike="noStrike" dirty="0">
                        <a:solidFill>
                          <a:schemeClr val="bg1"/>
                        </a:solidFill>
                        <a:latin typeface="MS Sans Serif"/>
                      </a:endParaRPr>
                    </a:p>
                  </a:txBody>
                  <a:tcPr marL="9518" marR="9518" marT="9518" marB="0" anchor="b">
                    <a:lnL w="12700" cap="flat" cmpd="sng" algn="ctr">
                      <a:solidFill>
                        <a:schemeClr val="tx1"/>
                      </a:solidFill>
                      <a:prstDash val="solid"/>
                      <a:round/>
                      <a:headEnd type="none" w="med" len="med"/>
                      <a:tailEnd type="none" w="med" len="med"/>
                    </a:lnL>
                  </a:tcPr>
                </a:tc>
              </a:tr>
              <a:tr h="212374">
                <a:tc>
                  <a:txBody>
                    <a:bodyPr/>
                    <a:lstStyle/>
                    <a:p>
                      <a:pPr algn="r" fontAlgn="b"/>
                      <a:r>
                        <a:rPr lang="en-US" sz="1200" b="1" u="none" strike="noStrike" dirty="0"/>
                        <a:t>Business Strategy</a:t>
                      </a:r>
                      <a:endParaRPr lang="en-US" sz="1200" b="1" i="0" u="none" strike="noStrike" dirty="0">
                        <a:solidFill>
                          <a:schemeClr val="bg1"/>
                        </a:solidFill>
                        <a:latin typeface="MS Sans Serif"/>
                      </a:endParaRPr>
                    </a:p>
                  </a:txBody>
                  <a:tcPr marL="9518" marR="9518" marT="9518" marB="0" anchor="b">
                    <a:lnR w="12700" cap="flat" cmpd="sng" algn="ctr">
                      <a:solidFill>
                        <a:schemeClr val="tx1"/>
                      </a:solidFill>
                      <a:prstDash val="solid"/>
                      <a:round/>
                      <a:headEnd type="none" w="med" len="med"/>
                      <a:tailEnd type="none" w="med" len="med"/>
                    </a:lnR>
                  </a:tcPr>
                </a:tc>
                <a:tc>
                  <a:txBody>
                    <a:bodyPr/>
                    <a:lstStyle/>
                    <a:p>
                      <a:pPr algn="ctr" fontAlgn="b"/>
                      <a:r>
                        <a:rPr lang="en-US" sz="1200" b="1" u="none" strike="noStrike" dirty="0"/>
                        <a:t>17.06%</a:t>
                      </a:r>
                      <a:endParaRPr lang="en-US" sz="1200" b="1" i="0" u="none" strike="noStrike" dirty="0">
                        <a:solidFill>
                          <a:schemeClr val="bg1"/>
                        </a:solidFill>
                        <a:latin typeface="MS Sans Serif"/>
                      </a:endParaRPr>
                    </a:p>
                  </a:txBody>
                  <a:tcPr marL="9518" marR="9518" marT="9518" marB="0" anchor="b">
                    <a:lnL w="12700" cap="flat" cmpd="sng" algn="ctr">
                      <a:solidFill>
                        <a:schemeClr val="tx1"/>
                      </a:solidFill>
                      <a:prstDash val="solid"/>
                      <a:round/>
                      <a:headEnd type="none" w="med" len="med"/>
                      <a:tailEnd type="none" w="med" len="med"/>
                    </a:lnL>
                  </a:tcPr>
                </a:tc>
              </a:tr>
              <a:tr h="212374">
                <a:tc>
                  <a:txBody>
                    <a:bodyPr/>
                    <a:lstStyle/>
                    <a:p>
                      <a:pPr algn="r" fontAlgn="b"/>
                      <a:r>
                        <a:rPr lang="en-US" sz="1200" b="1" u="none" strike="noStrike" dirty="0" smtClean="0"/>
                        <a:t>Certification</a:t>
                      </a:r>
                      <a:endParaRPr lang="en-US" sz="1200" b="1" i="0" u="none" strike="noStrike" dirty="0">
                        <a:solidFill>
                          <a:schemeClr val="bg1"/>
                        </a:solidFill>
                        <a:latin typeface="MS Sans Serif"/>
                      </a:endParaRPr>
                    </a:p>
                  </a:txBody>
                  <a:tcPr marL="9518" marR="9518" marT="9518" marB="0" anchor="b">
                    <a:lnR w="12700" cap="flat" cmpd="sng" algn="ctr">
                      <a:solidFill>
                        <a:schemeClr val="tx1"/>
                      </a:solidFill>
                      <a:prstDash val="solid"/>
                      <a:round/>
                      <a:headEnd type="none" w="med" len="med"/>
                      <a:tailEnd type="none" w="med" len="med"/>
                    </a:lnR>
                  </a:tcPr>
                </a:tc>
                <a:tc>
                  <a:txBody>
                    <a:bodyPr/>
                    <a:lstStyle/>
                    <a:p>
                      <a:pPr algn="ctr" fontAlgn="b"/>
                      <a:r>
                        <a:rPr lang="en-US" sz="1200" b="1" u="none" strike="noStrike" dirty="0"/>
                        <a:t>14.88%</a:t>
                      </a:r>
                      <a:endParaRPr lang="en-US" sz="1200" b="1" i="0" u="none" strike="noStrike" dirty="0">
                        <a:solidFill>
                          <a:schemeClr val="bg1"/>
                        </a:solidFill>
                        <a:latin typeface="MS Sans Serif"/>
                      </a:endParaRPr>
                    </a:p>
                  </a:txBody>
                  <a:tcPr marL="9518" marR="9518" marT="9518" marB="0" anchor="b">
                    <a:lnL w="12700" cap="flat" cmpd="sng" algn="ctr">
                      <a:solidFill>
                        <a:schemeClr val="tx1"/>
                      </a:solidFill>
                      <a:prstDash val="solid"/>
                      <a:round/>
                      <a:headEnd type="none" w="med" len="med"/>
                      <a:tailEnd type="none" w="med" len="med"/>
                    </a:lnL>
                  </a:tcPr>
                </a:tc>
              </a:tr>
              <a:tr h="212374">
                <a:tc>
                  <a:txBody>
                    <a:bodyPr/>
                    <a:lstStyle/>
                    <a:p>
                      <a:pPr algn="r" fontAlgn="b"/>
                      <a:r>
                        <a:rPr lang="en-US" sz="1200" b="1" u="none" strike="noStrike" dirty="0"/>
                        <a:t>Finance</a:t>
                      </a:r>
                      <a:endParaRPr lang="en-US" sz="1200" b="1" i="0" u="none" strike="noStrike" dirty="0">
                        <a:solidFill>
                          <a:schemeClr val="bg1"/>
                        </a:solidFill>
                        <a:latin typeface="MS Sans Serif"/>
                      </a:endParaRPr>
                    </a:p>
                  </a:txBody>
                  <a:tcPr marL="9518" marR="9518" marT="9518" marB="0" anchor="b">
                    <a:lnR w="12700" cap="flat" cmpd="sng" algn="ctr">
                      <a:solidFill>
                        <a:schemeClr val="tx1"/>
                      </a:solidFill>
                      <a:prstDash val="solid"/>
                      <a:round/>
                      <a:headEnd type="none" w="med" len="med"/>
                      <a:tailEnd type="none" w="med" len="med"/>
                    </a:lnR>
                  </a:tcPr>
                </a:tc>
                <a:tc>
                  <a:txBody>
                    <a:bodyPr/>
                    <a:lstStyle/>
                    <a:p>
                      <a:pPr algn="ctr" fontAlgn="b"/>
                      <a:r>
                        <a:rPr lang="en-US" sz="1200" b="1" u="none" strike="noStrike" dirty="0"/>
                        <a:t>13.98%</a:t>
                      </a:r>
                      <a:endParaRPr lang="en-US" sz="1200" b="1" i="0" u="none" strike="noStrike" dirty="0">
                        <a:solidFill>
                          <a:schemeClr val="bg1"/>
                        </a:solidFill>
                        <a:latin typeface="MS Sans Serif"/>
                      </a:endParaRPr>
                    </a:p>
                  </a:txBody>
                  <a:tcPr marL="9518" marR="9518" marT="9518" marB="0" anchor="b">
                    <a:lnL w="12700" cap="flat" cmpd="sng" algn="ctr">
                      <a:solidFill>
                        <a:schemeClr val="tx1"/>
                      </a:solidFill>
                      <a:prstDash val="solid"/>
                      <a:round/>
                      <a:headEnd type="none" w="med" len="med"/>
                      <a:tailEnd type="none" w="med" len="med"/>
                    </a:lnL>
                  </a:tcPr>
                </a:tc>
              </a:tr>
              <a:tr h="212374">
                <a:tc>
                  <a:txBody>
                    <a:bodyPr/>
                    <a:lstStyle/>
                    <a:p>
                      <a:pPr algn="r" fontAlgn="b"/>
                      <a:r>
                        <a:rPr lang="en-US" sz="1200" b="1" u="none" strike="noStrike" dirty="0"/>
                        <a:t>XML</a:t>
                      </a:r>
                      <a:endParaRPr lang="en-US" sz="1200" b="1" i="0" u="none" strike="noStrike" dirty="0">
                        <a:solidFill>
                          <a:schemeClr val="bg1"/>
                        </a:solidFill>
                        <a:latin typeface="MS Sans Serif"/>
                      </a:endParaRPr>
                    </a:p>
                  </a:txBody>
                  <a:tcPr marL="9518" marR="9518" marT="9518" marB="0" anchor="b">
                    <a:lnR w="12700" cap="flat" cmpd="sng" algn="ctr">
                      <a:solidFill>
                        <a:schemeClr val="tx1"/>
                      </a:solidFill>
                      <a:prstDash val="solid"/>
                      <a:round/>
                      <a:headEnd type="none" w="med" len="med"/>
                      <a:tailEnd type="none" w="med" len="med"/>
                    </a:lnR>
                  </a:tcPr>
                </a:tc>
                <a:tc>
                  <a:txBody>
                    <a:bodyPr/>
                    <a:lstStyle/>
                    <a:p>
                      <a:pPr algn="ctr" fontAlgn="b"/>
                      <a:r>
                        <a:rPr lang="en-US" sz="1200" b="1" u="none" strike="noStrike" dirty="0"/>
                        <a:t>13.56%</a:t>
                      </a:r>
                      <a:endParaRPr lang="en-US" sz="1200" b="1" i="0" u="none" strike="noStrike" dirty="0">
                        <a:solidFill>
                          <a:schemeClr val="bg1"/>
                        </a:solidFill>
                        <a:latin typeface="MS Sans Serif"/>
                      </a:endParaRPr>
                    </a:p>
                  </a:txBody>
                  <a:tcPr marL="9518" marR="9518" marT="9518" marB="0" anchor="b">
                    <a:lnL w="12700" cap="flat" cmpd="sng" algn="ctr">
                      <a:solidFill>
                        <a:schemeClr val="tx1"/>
                      </a:solidFill>
                      <a:prstDash val="solid"/>
                      <a:round/>
                      <a:headEnd type="none" w="med" len="med"/>
                      <a:tailEnd type="none" w="med" len="med"/>
                    </a:lnL>
                  </a:tcPr>
                </a:tc>
              </a:tr>
              <a:tr h="212374">
                <a:tc>
                  <a:txBody>
                    <a:bodyPr/>
                    <a:lstStyle/>
                    <a:p>
                      <a:pPr algn="r" fontAlgn="b"/>
                      <a:r>
                        <a:rPr lang="en-US" sz="1200" b="1" u="none" strike="noStrike" dirty="0"/>
                        <a:t>Generic databases</a:t>
                      </a:r>
                      <a:endParaRPr lang="en-US" sz="1200" b="1" i="0" u="none" strike="noStrike" dirty="0">
                        <a:solidFill>
                          <a:schemeClr val="bg1"/>
                        </a:solidFill>
                        <a:latin typeface="MS Sans Serif"/>
                      </a:endParaRPr>
                    </a:p>
                  </a:txBody>
                  <a:tcPr marL="9518" marR="9518" marT="9518" marB="0" anchor="b">
                    <a:lnR w="12700" cap="flat" cmpd="sng" algn="ctr">
                      <a:solidFill>
                        <a:schemeClr val="tx1"/>
                      </a:solidFill>
                      <a:prstDash val="solid"/>
                      <a:round/>
                      <a:headEnd type="none" w="med" len="med"/>
                      <a:tailEnd type="none" w="med" len="med"/>
                    </a:lnR>
                  </a:tcPr>
                </a:tc>
                <a:tc>
                  <a:txBody>
                    <a:bodyPr/>
                    <a:lstStyle/>
                    <a:p>
                      <a:pPr algn="ctr" fontAlgn="b"/>
                      <a:r>
                        <a:rPr lang="en-US" sz="1200" b="1" u="none" strike="noStrike" dirty="0"/>
                        <a:t>13.43%</a:t>
                      </a:r>
                      <a:endParaRPr lang="en-US" sz="1200" b="1" i="0" u="none" strike="noStrike" dirty="0">
                        <a:solidFill>
                          <a:schemeClr val="bg1"/>
                        </a:solidFill>
                        <a:latin typeface="MS Sans Serif"/>
                      </a:endParaRPr>
                    </a:p>
                  </a:txBody>
                  <a:tcPr marL="9518" marR="9518" marT="9518" marB="0" anchor="b">
                    <a:lnL w="12700" cap="flat" cmpd="sng" algn="ctr">
                      <a:solidFill>
                        <a:schemeClr val="tx1"/>
                      </a:solidFill>
                      <a:prstDash val="solid"/>
                      <a:round/>
                      <a:headEnd type="none" w="med" len="med"/>
                      <a:tailEnd type="none" w="med" len="med"/>
                    </a:lnL>
                  </a:tcPr>
                </a:tc>
              </a:tr>
              <a:tr h="212374">
                <a:tc>
                  <a:txBody>
                    <a:bodyPr/>
                    <a:lstStyle/>
                    <a:p>
                      <a:pPr algn="r" fontAlgn="b"/>
                      <a:r>
                        <a:rPr lang="en-US" sz="1200" b="1" u="none" strike="noStrike" dirty="0"/>
                        <a:t>HTML / XHTML / DHTML</a:t>
                      </a:r>
                      <a:endParaRPr lang="en-US" sz="1200" b="1" i="0" u="none" strike="noStrike" dirty="0">
                        <a:solidFill>
                          <a:schemeClr val="bg1"/>
                        </a:solidFill>
                        <a:latin typeface="MS Sans Serif"/>
                      </a:endParaRPr>
                    </a:p>
                  </a:txBody>
                  <a:tcPr marL="9518" marR="9518" marT="9518" marB="0" anchor="b">
                    <a:lnR w="12700" cap="flat" cmpd="sng" algn="ctr">
                      <a:solidFill>
                        <a:schemeClr val="tx1"/>
                      </a:solidFill>
                      <a:prstDash val="solid"/>
                      <a:round/>
                      <a:headEnd type="none" w="med" len="med"/>
                      <a:tailEnd type="none" w="med" len="med"/>
                    </a:lnR>
                  </a:tcPr>
                </a:tc>
                <a:tc>
                  <a:txBody>
                    <a:bodyPr/>
                    <a:lstStyle/>
                    <a:p>
                      <a:pPr algn="ctr" fontAlgn="b"/>
                      <a:r>
                        <a:rPr lang="en-US" sz="1200" b="1" u="none" strike="noStrike" dirty="0"/>
                        <a:t>12.80%</a:t>
                      </a:r>
                      <a:endParaRPr lang="en-US" sz="1200" b="1" i="0" u="none" strike="noStrike" dirty="0">
                        <a:solidFill>
                          <a:schemeClr val="bg1"/>
                        </a:solidFill>
                        <a:latin typeface="MS Sans Serif"/>
                      </a:endParaRPr>
                    </a:p>
                  </a:txBody>
                  <a:tcPr marL="9518" marR="9518" marT="9518" marB="0" anchor="b">
                    <a:lnL w="12700" cap="flat" cmpd="sng" algn="ctr">
                      <a:solidFill>
                        <a:schemeClr val="tx1"/>
                      </a:solidFill>
                      <a:prstDash val="solid"/>
                      <a:round/>
                      <a:headEnd type="none" w="med" len="med"/>
                      <a:tailEnd type="none" w="med" len="med"/>
                    </a:lnL>
                  </a:tcPr>
                </a:tc>
              </a:tr>
              <a:tr h="212374">
                <a:tc>
                  <a:txBody>
                    <a:bodyPr/>
                    <a:lstStyle/>
                    <a:p>
                      <a:pPr algn="r" fontAlgn="b"/>
                      <a:r>
                        <a:rPr lang="en-US" sz="1200" b="1" u="none" strike="noStrike" dirty="0"/>
                        <a:t>Open-source operating systems</a:t>
                      </a:r>
                      <a:endParaRPr lang="en-US" sz="1200" b="1" i="0" u="none" strike="noStrike" dirty="0">
                        <a:solidFill>
                          <a:schemeClr val="bg1"/>
                        </a:solidFill>
                        <a:latin typeface="MS Sans Serif"/>
                      </a:endParaRPr>
                    </a:p>
                  </a:txBody>
                  <a:tcPr marL="9518" marR="9518" marT="9518" marB="0" anchor="b">
                    <a:lnR w="12700" cap="flat" cmpd="sng" algn="ctr">
                      <a:solidFill>
                        <a:schemeClr val="tx1"/>
                      </a:solidFill>
                      <a:prstDash val="solid"/>
                      <a:round/>
                      <a:headEnd type="none" w="med" len="med"/>
                      <a:tailEnd type="none" w="med" len="med"/>
                    </a:lnR>
                  </a:tcPr>
                </a:tc>
                <a:tc>
                  <a:txBody>
                    <a:bodyPr/>
                    <a:lstStyle/>
                    <a:p>
                      <a:pPr algn="ctr" fontAlgn="b"/>
                      <a:r>
                        <a:rPr lang="en-US" sz="1200" b="1" u="none" strike="noStrike" dirty="0"/>
                        <a:t>12.50%</a:t>
                      </a:r>
                      <a:endParaRPr lang="en-US" sz="1200" b="1" i="0" u="none" strike="noStrike" dirty="0">
                        <a:solidFill>
                          <a:schemeClr val="bg1"/>
                        </a:solidFill>
                        <a:latin typeface="MS Sans Serif"/>
                      </a:endParaRPr>
                    </a:p>
                  </a:txBody>
                  <a:tcPr marL="9518" marR="9518" marT="9518" marB="0" anchor="b">
                    <a:lnL w="12700" cap="flat" cmpd="sng" algn="ctr">
                      <a:solidFill>
                        <a:schemeClr val="tx1"/>
                      </a:solidFill>
                      <a:prstDash val="solid"/>
                      <a:round/>
                      <a:headEnd type="none" w="med" len="med"/>
                      <a:tailEnd type="none" w="med" len="med"/>
                    </a:lnL>
                  </a:tcPr>
                </a:tc>
              </a:tr>
              <a:tr h="212374">
                <a:tc>
                  <a:txBody>
                    <a:bodyPr/>
                    <a:lstStyle/>
                    <a:p>
                      <a:pPr algn="r" fontAlgn="b"/>
                      <a:r>
                        <a:rPr lang="en-US" sz="1200" b="1" u="none" strike="noStrike" dirty="0"/>
                        <a:t>Marketing</a:t>
                      </a:r>
                      <a:endParaRPr lang="en-US" sz="1200" b="1" i="0" u="none" strike="noStrike" dirty="0">
                        <a:solidFill>
                          <a:schemeClr val="bg1"/>
                        </a:solidFill>
                        <a:latin typeface="MS Sans Serif"/>
                      </a:endParaRPr>
                    </a:p>
                  </a:txBody>
                  <a:tcPr marL="9518" marR="9518" marT="9518" marB="0" anchor="b">
                    <a:lnR w="12700" cap="flat" cmpd="sng" algn="ctr">
                      <a:solidFill>
                        <a:schemeClr val="tx1"/>
                      </a:solidFill>
                      <a:prstDash val="solid"/>
                      <a:round/>
                      <a:headEnd type="none" w="med" len="med"/>
                      <a:tailEnd type="none" w="med" len="med"/>
                    </a:lnR>
                  </a:tcPr>
                </a:tc>
                <a:tc>
                  <a:txBody>
                    <a:bodyPr/>
                    <a:lstStyle/>
                    <a:p>
                      <a:pPr algn="ctr" fontAlgn="b"/>
                      <a:r>
                        <a:rPr lang="en-US" sz="1200" b="1" u="none" strike="noStrike" dirty="0"/>
                        <a:t>12.47%</a:t>
                      </a:r>
                      <a:endParaRPr lang="en-US" sz="1200" b="1" i="0" u="none" strike="noStrike" dirty="0">
                        <a:solidFill>
                          <a:schemeClr val="bg1"/>
                        </a:solidFill>
                        <a:latin typeface="MS Sans Serif"/>
                      </a:endParaRPr>
                    </a:p>
                  </a:txBody>
                  <a:tcPr marL="9518" marR="9518" marT="9518" marB="0" anchor="b">
                    <a:lnL w="12700" cap="flat" cmpd="sng" algn="ctr">
                      <a:solidFill>
                        <a:schemeClr val="tx1"/>
                      </a:solidFill>
                      <a:prstDash val="solid"/>
                      <a:round/>
                      <a:headEnd type="none" w="med" len="med"/>
                      <a:tailEnd type="none" w="med" len="med"/>
                    </a:lnL>
                  </a:tcPr>
                </a:tc>
              </a:tr>
              <a:tr h="212374">
                <a:tc>
                  <a:txBody>
                    <a:bodyPr/>
                    <a:lstStyle/>
                    <a:p>
                      <a:pPr algn="r" fontAlgn="b"/>
                      <a:r>
                        <a:rPr lang="en-US" sz="1200" b="1" u="none" strike="noStrike" dirty="0"/>
                        <a:t>JavaScript</a:t>
                      </a:r>
                      <a:endParaRPr lang="en-US" sz="1200" b="1" i="0" u="none" strike="noStrike" dirty="0">
                        <a:solidFill>
                          <a:schemeClr val="bg1"/>
                        </a:solidFill>
                        <a:latin typeface="MS Sans Serif"/>
                      </a:endParaRPr>
                    </a:p>
                  </a:txBody>
                  <a:tcPr marL="9518" marR="9518" marT="9518" marB="0" anchor="b">
                    <a:lnR w="12700" cap="flat" cmpd="sng" algn="ctr">
                      <a:solidFill>
                        <a:schemeClr val="tx1"/>
                      </a:solidFill>
                      <a:prstDash val="solid"/>
                      <a:round/>
                      <a:headEnd type="none" w="med" len="med"/>
                      <a:tailEnd type="none" w="med" len="med"/>
                    </a:lnR>
                  </a:tcPr>
                </a:tc>
                <a:tc>
                  <a:txBody>
                    <a:bodyPr/>
                    <a:lstStyle/>
                    <a:p>
                      <a:pPr algn="ctr" fontAlgn="b"/>
                      <a:r>
                        <a:rPr lang="en-US" sz="1200" b="1" u="none" strike="noStrike" dirty="0"/>
                        <a:t>12.10%</a:t>
                      </a:r>
                      <a:endParaRPr lang="en-US" sz="1200" b="1" i="0" u="none" strike="noStrike" dirty="0">
                        <a:solidFill>
                          <a:schemeClr val="bg1"/>
                        </a:solidFill>
                        <a:latin typeface="MS Sans Serif"/>
                      </a:endParaRPr>
                    </a:p>
                  </a:txBody>
                  <a:tcPr marL="9518" marR="9518" marT="9518" marB="0" anchor="b">
                    <a:lnL w="12700" cap="flat" cmpd="sng" algn="ctr">
                      <a:solidFill>
                        <a:schemeClr val="tx1"/>
                      </a:solidFill>
                      <a:prstDash val="solid"/>
                      <a:round/>
                      <a:headEnd type="none" w="med" len="med"/>
                      <a:tailEnd type="none" w="med" len="med"/>
                    </a:lnL>
                  </a:tcPr>
                </a:tc>
              </a:tr>
              <a:tr h="212374">
                <a:tc>
                  <a:txBody>
                    <a:bodyPr/>
                    <a:lstStyle/>
                    <a:p>
                      <a:pPr algn="r" fontAlgn="b"/>
                      <a:r>
                        <a:rPr lang="en-US" sz="1200" b="1" u="none" strike="noStrike" dirty="0"/>
                        <a:t>Accounting</a:t>
                      </a:r>
                      <a:endParaRPr lang="en-US" sz="1200" b="1" i="0" u="none" strike="noStrike" dirty="0">
                        <a:solidFill>
                          <a:schemeClr val="bg1"/>
                        </a:solidFill>
                        <a:latin typeface="MS Sans Serif"/>
                      </a:endParaRPr>
                    </a:p>
                  </a:txBody>
                  <a:tcPr marL="9518" marR="9518" marT="9518" marB="0" anchor="b">
                    <a:lnR w="12700" cap="flat" cmpd="sng" algn="ctr">
                      <a:solidFill>
                        <a:schemeClr val="tx1"/>
                      </a:solidFill>
                      <a:prstDash val="solid"/>
                      <a:round/>
                      <a:headEnd type="none" w="med" len="med"/>
                      <a:tailEnd type="none" w="med" len="med"/>
                    </a:lnR>
                  </a:tcPr>
                </a:tc>
                <a:tc>
                  <a:txBody>
                    <a:bodyPr/>
                    <a:lstStyle/>
                    <a:p>
                      <a:pPr algn="ctr" fontAlgn="b"/>
                      <a:r>
                        <a:rPr lang="en-US" sz="1200" b="1" u="none" strike="noStrike" dirty="0"/>
                        <a:t>11.70%</a:t>
                      </a:r>
                      <a:endParaRPr lang="en-US" sz="1200" b="1" i="0" u="none" strike="noStrike" dirty="0">
                        <a:solidFill>
                          <a:schemeClr val="bg1"/>
                        </a:solidFill>
                        <a:latin typeface="MS Sans Serif"/>
                      </a:endParaRPr>
                    </a:p>
                  </a:txBody>
                  <a:tcPr marL="9518" marR="9518" marT="9518" marB="0" anchor="b">
                    <a:lnL w="12700" cap="flat" cmpd="sng" algn="ctr">
                      <a:solidFill>
                        <a:schemeClr val="tx1"/>
                      </a:solidFill>
                      <a:prstDash val="solid"/>
                      <a:round/>
                      <a:headEnd type="none" w="med" len="med"/>
                      <a:tailEnd type="none" w="med" len="med"/>
                    </a:lnL>
                  </a:tcPr>
                </a:tc>
              </a:tr>
              <a:tr h="212374">
                <a:tc>
                  <a:txBody>
                    <a:bodyPr/>
                    <a:lstStyle/>
                    <a:p>
                      <a:pPr algn="r" fontAlgn="b"/>
                      <a:r>
                        <a:rPr lang="en-US" sz="1200" b="1" u="none" strike="noStrike" dirty="0"/>
                        <a:t>Microsoft databases</a:t>
                      </a:r>
                      <a:endParaRPr lang="en-US" sz="1200" b="1" i="0" u="none" strike="noStrike" dirty="0">
                        <a:solidFill>
                          <a:schemeClr val="bg1"/>
                        </a:solidFill>
                        <a:latin typeface="MS Sans Serif"/>
                      </a:endParaRPr>
                    </a:p>
                  </a:txBody>
                  <a:tcPr marL="9518" marR="9518" marT="9518" marB="0" anchor="b">
                    <a:lnR w="12700" cap="flat" cmpd="sng" algn="ctr">
                      <a:solidFill>
                        <a:schemeClr val="tx1"/>
                      </a:solidFill>
                      <a:prstDash val="solid"/>
                      <a:round/>
                      <a:headEnd type="none" w="med" len="med"/>
                      <a:tailEnd type="none" w="med" len="med"/>
                    </a:lnR>
                  </a:tcPr>
                </a:tc>
                <a:tc>
                  <a:txBody>
                    <a:bodyPr/>
                    <a:lstStyle/>
                    <a:p>
                      <a:pPr algn="ctr" fontAlgn="b"/>
                      <a:r>
                        <a:rPr lang="en-US" sz="1200" b="1" u="none" strike="noStrike" dirty="0"/>
                        <a:t>11.37%</a:t>
                      </a:r>
                      <a:endParaRPr lang="en-US" sz="1200" b="1" i="0" u="none" strike="noStrike" dirty="0">
                        <a:solidFill>
                          <a:schemeClr val="bg1"/>
                        </a:solidFill>
                        <a:latin typeface="MS Sans Serif"/>
                      </a:endParaRPr>
                    </a:p>
                  </a:txBody>
                  <a:tcPr marL="9518" marR="9518" marT="9518" marB="0" anchor="b">
                    <a:lnL w="12700" cap="flat" cmpd="sng" algn="ctr">
                      <a:solidFill>
                        <a:schemeClr val="tx1"/>
                      </a:solidFill>
                      <a:prstDash val="solid"/>
                      <a:round/>
                      <a:headEnd type="none" w="med" len="med"/>
                      <a:tailEnd type="none" w="med" len="med"/>
                    </a:lnL>
                  </a:tcPr>
                </a:tc>
              </a:tr>
              <a:tr h="212374">
                <a:tc>
                  <a:txBody>
                    <a:bodyPr/>
                    <a:lstStyle/>
                    <a:p>
                      <a:pPr algn="r" fontAlgn="b"/>
                      <a:r>
                        <a:rPr lang="en-US" sz="1200" b="1" u="none" strike="noStrike" dirty="0"/>
                        <a:t>Object Oriented Programming</a:t>
                      </a:r>
                      <a:endParaRPr lang="en-US" sz="1200" b="1" i="0" u="none" strike="noStrike" dirty="0">
                        <a:solidFill>
                          <a:schemeClr val="bg1"/>
                        </a:solidFill>
                        <a:latin typeface="MS Sans Serif"/>
                      </a:endParaRPr>
                    </a:p>
                  </a:txBody>
                  <a:tcPr marL="9518" marR="9518" marT="9518" marB="0" anchor="b">
                    <a:lnR w="12700" cap="flat" cmpd="sng" algn="ctr">
                      <a:solidFill>
                        <a:schemeClr val="tx1"/>
                      </a:solidFill>
                      <a:prstDash val="solid"/>
                      <a:round/>
                      <a:headEnd type="none" w="med" len="med"/>
                      <a:tailEnd type="none" w="med" len="med"/>
                    </a:lnR>
                  </a:tcPr>
                </a:tc>
                <a:tc>
                  <a:txBody>
                    <a:bodyPr/>
                    <a:lstStyle/>
                    <a:p>
                      <a:pPr algn="ctr" fontAlgn="b"/>
                      <a:r>
                        <a:rPr lang="en-US" sz="1200" b="1" u="none" strike="noStrike" dirty="0"/>
                        <a:t>11.16%</a:t>
                      </a:r>
                      <a:endParaRPr lang="en-US" sz="1200" b="1" i="0" u="none" strike="noStrike" dirty="0">
                        <a:solidFill>
                          <a:schemeClr val="bg1"/>
                        </a:solidFill>
                        <a:latin typeface="MS Sans Serif"/>
                      </a:endParaRPr>
                    </a:p>
                  </a:txBody>
                  <a:tcPr marL="9518" marR="9518" marT="9518" marB="0" anchor="b">
                    <a:lnL w="12700" cap="flat" cmpd="sng" algn="ctr">
                      <a:solidFill>
                        <a:schemeClr val="tx1"/>
                      </a:solidFill>
                      <a:prstDash val="solid"/>
                      <a:round/>
                      <a:headEnd type="none" w="med" len="med"/>
                      <a:tailEnd type="none" w="med" len="med"/>
                    </a:lnL>
                  </a:tcPr>
                </a:tc>
              </a:tr>
              <a:tr h="212374">
                <a:tc>
                  <a:txBody>
                    <a:bodyPr/>
                    <a:lstStyle/>
                    <a:p>
                      <a:pPr algn="r" fontAlgn="b"/>
                      <a:r>
                        <a:rPr lang="en-US" sz="1200" b="1" u="none" strike="noStrike" dirty="0"/>
                        <a:t>NET</a:t>
                      </a:r>
                      <a:endParaRPr lang="en-US" sz="1200" b="1" i="0" u="none" strike="noStrike" dirty="0">
                        <a:solidFill>
                          <a:schemeClr val="bg1"/>
                        </a:solidFill>
                        <a:latin typeface="MS Sans Serif"/>
                      </a:endParaRPr>
                    </a:p>
                  </a:txBody>
                  <a:tcPr marL="9518" marR="9518" marT="9518" marB="0" anchor="b">
                    <a:lnR w="12700" cap="flat" cmpd="sng" algn="ctr">
                      <a:solidFill>
                        <a:schemeClr val="tx1"/>
                      </a:solidFill>
                      <a:prstDash val="solid"/>
                      <a:round/>
                      <a:headEnd type="none" w="med" len="med"/>
                      <a:tailEnd type="none" w="med" len="med"/>
                    </a:lnR>
                  </a:tcPr>
                </a:tc>
                <a:tc>
                  <a:txBody>
                    <a:bodyPr/>
                    <a:lstStyle/>
                    <a:p>
                      <a:pPr algn="ctr" fontAlgn="b"/>
                      <a:r>
                        <a:rPr lang="en-US" sz="1200" b="1" u="none" strike="noStrike" dirty="0"/>
                        <a:t>10.55%</a:t>
                      </a:r>
                      <a:endParaRPr lang="en-US" sz="1200" b="1" i="0" u="none" strike="noStrike" dirty="0">
                        <a:solidFill>
                          <a:schemeClr val="bg1"/>
                        </a:solidFill>
                        <a:latin typeface="MS Sans Serif"/>
                      </a:endParaRPr>
                    </a:p>
                  </a:txBody>
                  <a:tcPr marL="9518" marR="9518" marT="9518" marB="0" anchor="b">
                    <a:lnL w="12700" cap="flat" cmpd="sng" algn="ctr">
                      <a:solidFill>
                        <a:schemeClr val="tx1"/>
                      </a:solidFill>
                      <a:prstDash val="solid"/>
                      <a:round/>
                      <a:headEnd type="none" w="med" len="med"/>
                      <a:tailEnd type="none" w="med" len="med"/>
                    </a:ln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jpeg"/></Relationships>
</file>

<file path=ppt/theme/theme1.xml><?xml version="1.0" encoding="utf-8"?>
<a:theme xmlns:a="http://schemas.openxmlformats.org/drawingml/2006/main" name="Stream">
  <a:themeElements>
    <a:clrScheme name="Custom 2">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F3E2AA"/>
      </a:hlink>
      <a:folHlink>
        <a:srgbClr val="FFFFB2"/>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32" tIns="45716" rIns="91432" bIns="45716" numCol="1" anchor="ctr"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hlink"/>
          </a:buClr>
          <a:buSzTx/>
          <a:buFont typeface="Wingdings" pitchFamily="2" charset="2"/>
          <a:buBlip>
            <a:blip xmlns:r="http://schemas.openxmlformats.org/officeDocument/2006/relationships" r:embed="rId2"/>
          </a:buBlip>
          <a:tabLst/>
          <a:defRPr kumimoji="0" lang="en-US" sz="3200" b="0" i="0" u="none" strike="noStrike" cap="none" normalizeH="0" baseline="0" smtClean="0">
            <a:ln>
              <a:noFill/>
            </a:ln>
            <a:solidFill>
              <a:srgbClr val="000000"/>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32" tIns="45716" rIns="91432" bIns="45716" numCol="1" anchor="ctr"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hlink"/>
          </a:buClr>
          <a:buSzTx/>
          <a:buFont typeface="Wingdings" pitchFamily="2" charset="2"/>
          <a:buBlip>
            <a:blip xmlns:r="http://schemas.openxmlformats.org/officeDocument/2006/relationships" r:embed="rId2"/>
          </a:buBlip>
          <a:tabLst/>
          <a:defRPr kumimoji="0" lang="en-US" sz="3200" b="0" i="0" u="none" strike="noStrike" cap="none" normalizeH="0" baseline="0" smtClean="0">
            <a:ln>
              <a:noFill/>
            </a:ln>
            <a:solidFill>
              <a:srgbClr val="000000"/>
            </a:solidFill>
            <a:effectLst>
              <a:outerShdw blurRad="38100" dist="38100" dir="2700000" algn="tl">
                <a:srgbClr val="000000">
                  <a:alpha val="43137"/>
                </a:srgbClr>
              </a:outerShdw>
            </a:effectLst>
            <a:latin typeface="Arial"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6620</TotalTime>
  <Words>1491</Words>
  <Application>Microsoft PowerPoint</Application>
  <PresentationFormat>On-screen Show (4:3)</PresentationFormat>
  <Paragraphs>396</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Stream</vt:lpstr>
      <vt:lpstr>Mining for Jobs in IT</vt:lpstr>
      <vt:lpstr>Synopsis</vt:lpstr>
      <vt:lpstr>Purpose of Research</vt:lpstr>
      <vt:lpstr>Job Ad Data Sources</vt:lpstr>
      <vt:lpstr>Data Collection Process</vt:lpstr>
      <vt:lpstr>Data Collection (cont.)</vt:lpstr>
      <vt:lpstr>Skills Categorizations</vt:lpstr>
      <vt:lpstr>Skill Retrieval Process </vt:lpstr>
      <vt:lpstr>Skill Frequencies (May – June)</vt:lpstr>
      <vt:lpstr>Skill Frequencies (May – June)</vt:lpstr>
      <vt:lpstr>Skill Clustering Process</vt:lpstr>
      <vt:lpstr>Sample HAC Dendrogram</vt:lpstr>
      <vt:lpstr>Skill Clustering Process (cont.)</vt:lpstr>
      <vt:lpstr>Categories of IT Jobs</vt:lpstr>
      <vt:lpstr>Sample Cluster – Web Programmers</vt:lpstr>
      <vt:lpstr>Sample Cluster – Project Analysts</vt:lpstr>
      <vt:lpstr>dogs-it.org website</vt:lpstr>
      <vt:lpstr>Collected Data</vt:lpstr>
      <vt:lpstr>Current Data</vt:lpstr>
      <vt:lpstr>So what?</vt:lpstr>
      <vt:lpstr>Remaining issues &amp; enhancements</vt:lpstr>
      <vt:lpstr>Slide 22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Saint</dc:creator>
  <cp:lastModifiedBy>Andrew Aken</cp:lastModifiedBy>
  <cp:revision>268</cp:revision>
  <dcterms:created xsi:type="dcterms:W3CDTF">2006-01-24T13:10:14Z</dcterms:created>
  <dcterms:modified xsi:type="dcterms:W3CDTF">2008-04-25T07:25:09Z</dcterms:modified>
</cp:coreProperties>
</file>