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1" r:id="rId1"/>
  </p:sldMasterIdLst>
  <p:notesMasterIdLst>
    <p:notesMasterId r:id="rId49"/>
  </p:notesMasterIdLst>
  <p:sldIdLst>
    <p:sldId id="256" r:id="rId2"/>
    <p:sldId id="308" r:id="rId3"/>
    <p:sldId id="309" r:id="rId4"/>
    <p:sldId id="264" r:id="rId5"/>
    <p:sldId id="310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311" r:id="rId15"/>
    <p:sldId id="31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313" r:id="rId26"/>
    <p:sldId id="314" r:id="rId27"/>
    <p:sldId id="283" r:id="rId28"/>
    <p:sldId id="284" r:id="rId29"/>
    <p:sldId id="302" r:id="rId30"/>
    <p:sldId id="303" r:id="rId31"/>
    <p:sldId id="304" r:id="rId32"/>
    <p:sldId id="305" r:id="rId33"/>
    <p:sldId id="306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7" r:id="rId46"/>
    <p:sldId id="299" r:id="rId47"/>
    <p:sldId id="300" r:id="rId48"/>
  </p:sldIdLst>
  <p:sldSz cx="9144000" cy="6858000" type="screen4x3"/>
  <p:notesSz cx="7556500" cy="10691813"/>
  <p:defaultTextStyle>
    <a:defPPr>
      <a:defRPr lang="en-GB"/>
    </a:defPPr>
    <a:lvl1pPr algn="l" defTabSz="457200" rtl="0" fontAlgn="base">
      <a:lnSpc>
        <a:spcPct val="105000"/>
      </a:lnSpc>
      <a:spcBef>
        <a:spcPts val="300"/>
      </a:spcBef>
      <a:spcAft>
        <a:spcPct val="0"/>
      </a:spcAft>
      <a:buClr>
        <a:srgbClr val="000000"/>
      </a:buClr>
      <a:buSzPct val="45000"/>
      <a:buFont typeface="Arial" charset="0"/>
      <a:defRPr sz="1100" kern="1200">
        <a:solidFill>
          <a:srgbClr val="FFFFFF"/>
        </a:solidFill>
        <a:latin typeface="Arial" charset="0"/>
        <a:ea typeface="+mn-ea"/>
        <a:cs typeface="Arial" charset="0"/>
      </a:defRPr>
    </a:lvl1pPr>
    <a:lvl2pPr marL="457200" algn="l" defTabSz="457200" rtl="0" fontAlgn="base">
      <a:lnSpc>
        <a:spcPct val="105000"/>
      </a:lnSpc>
      <a:spcBef>
        <a:spcPts val="300"/>
      </a:spcBef>
      <a:spcAft>
        <a:spcPct val="0"/>
      </a:spcAft>
      <a:buClr>
        <a:srgbClr val="000000"/>
      </a:buClr>
      <a:buSzPct val="45000"/>
      <a:buFont typeface="Arial" charset="0"/>
      <a:defRPr sz="1100" kern="1200">
        <a:solidFill>
          <a:srgbClr val="FFFFFF"/>
        </a:solidFill>
        <a:latin typeface="Arial" charset="0"/>
        <a:ea typeface="+mn-ea"/>
        <a:cs typeface="Arial" charset="0"/>
      </a:defRPr>
    </a:lvl2pPr>
    <a:lvl3pPr marL="914400" algn="l" defTabSz="457200" rtl="0" fontAlgn="base">
      <a:lnSpc>
        <a:spcPct val="105000"/>
      </a:lnSpc>
      <a:spcBef>
        <a:spcPts val="300"/>
      </a:spcBef>
      <a:spcAft>
        <a:spcPct val="0"/>
      </a:spcAft>
      <a:buClr>
        <a:srgbClr val="000000"/>
      </a:buClr>
      <a:buSzPct val="45000"/>
      <a:buFont typeface="Arial" charset="0"/>
      <a:defRPr sz="1100" kern="1200">
        <a:solidFill>
          <a:srgbClr val="FFFFFF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lnSpc>
        <a:spcPct val="105000"/>
      </a:lnSpc>
      <a:spcBef>
        <a:spcPts val="300"/>
      </a:spcBef>
      <a:spcAft>
        <a:spcPct val="0"/>
      </a:spcAft>
      <a:buClr>
        <a:srgbClr val="000000"/>
      </a:buClr>
      <a:buSzPct val="45000"/>
      <a:buFont typeface="Arial" charset="0"/>
      <a:defRPr sz="1100" kern="1200">
        <a:solidFill>
          <a:srgbClr val="FFFFFF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lnSpc>
        <a:spcPct val="105000"/>
      </a:lnSpc>
      <a:spcBef>
        <a:spcPts val="300"/>
      </a:spcBef>
      <a:spcAft>
        <a:spcPct val="0"/>
      </a:spcAft>
      <a:buClr>
        <a:srgbClr val="000000"/>
      </a:buClr>
      <a:buSzPct val="45000"/>
      <a:buFont typeface="Arial" charset="0"/>
      <a:defRPr sz="1100" kern="1200">
        <a:solidFill>
          <a:srgbClr val="FFFFFF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100" kern="1200">
        <a:solidFill>
          <a:srgbClr val="FFFFFF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100" kern="1200">
        <a:solidFill>
          <a:srgbClr val="FFFFFF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100" kern="1200">
        <a:solidFill>
          <a:srgbClr val="FFFFFF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100" kern="1200">
        <a:solidFill>
          <a:srgbClr val="FFFFFF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-546" y="-108"/>
      </p:cViewPr>
      <p:guideLst>
        <p:guide orient="horz" pos="548"/>
        <p:guide orient="horz" pos="1008"/>
        <p:guide orient="horz" pos="775"/>
        <p:guide orient="horz" pos="3992"/>
        <p:guide pos="631"/>
        <p:guide pos="5398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4900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614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spcBef>
                <a:spcPct val="0"/>
              </a:spcBef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6725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spcBef>
                <a:spcPct val="0"/>
              </a:spcBef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8413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spcBef>
                <a:spcPct val="0"/>
              </a:spcBef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endParaRPr lang="en-GB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6725" y="10158413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spcBef>
                <a:spcPct val="0"/>
              </a:spcBef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1DE72995-8616-4AB9-BD2F-C942A9DE6A7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3B4E6A-413D-42D7-8A77-46071234C06B}" type="slidenum">
              <a:rPr lang="en-GB"/>
              <a:pPr/>
              <a:t>1</a:t>
            </a:fld>
            <a:endParaRPr lang="en-GB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4900" y="812800"/>
            <a:ext cx="5345113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5200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990600"/>
            <a:ext cx="8229600" cy="28956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B3D9B87A-ABD4-428F-A635-0E13EBFB5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62000" y="3962400"/>
            <a:ext cx="77724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CE5390-E648-431F-BC47-8D19CECA2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A20D31-CC17-4074-945B-6E18DA86C5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6863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9934B6-3141-41C3-A3F2-4384D37F9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250" y="255588"/>
            <a:ext cx="7443788" cy="989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6950" y="1554163"/>
            <a:ext cx="3702050" cy="4452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1400" y="1554163"/>
            <a:ext cx="3702050" cy="4452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425" y="923925"/>
            <a:ext cx="7999413" cy="15255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rgbClr val="808080">
                      <a:alpha val="57000"/>
                    </a:srgbClr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799"/>
            <a:ext cx="2133600" cy="3270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07A0117F-E874-4334-8853-068FB2037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5052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239068-7B56-4371-8271-A9919F0DB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03B479-6AC9-46EE-8BEE-52089329E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E22C0B-E0A1-4566-BD2B-ABB8B482B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C0DA09-9DC5-4466-A301-A32ADA486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D2B40B-B7F7-4E4E-B9D3-D24C8964C1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2EDE03-436F-4CA0-904E-1D05E718D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4A42E6-2796-44E9-B934-FAF193E4F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6999"/>
            <a:ext cx="2133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5B9934B6-3141-41C3-A3F2-4384D37F9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6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netcraft.com/archives/web_server_survey.html" TargetMode="External"/><Relationship Id="rId2" Type="http://schemas.openxmlformats.org/officeDocument/2006/relationships/hyperlink" Target="http://www.apache.org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s.uccs.edu/~cs526/apachedoc/apacheInstall.sh" TargetMode="External"/><Relationship Id="rId2" Type="http://schemas.openxmlformats.org/officeDocument/2006/relationships/hyperlink" Target="http://www.apache.org/dis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GB" dirty="0" smtClean="0"/>
              <a:t>Understanding Apache 2.2 Configuration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ubTitle" sz="quarter" idx="1"/>
          </p:nvPr>
        </p:nvSpPr>
        <p:spPr bwMode="auto"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>
            <a:normAutofit/>
          </a:bodyPr>
          <a:lstStyle/>
          <a:p>
            <a:pPr lvl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600" b="1" dirty="0"/>
              <a:t>Brad </a:t>
            </a:r>
            <a:r>
              <a:rPr lang="en-GB" sz="1600" b="1" dirty="0" err="1"/>
              <a:t>Nicholes</a:t>
            </a:r>
            <a:endParaRPr lang="en-GB" sz="1600" b="1" dirty="0"/>
          </a:p>
          <a:p>
            <a:pPr lvl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dirty="0"/>
              <a:t>Senior Software Engineer, Novell Inc.</a:t>
            </a:r>
          </a:p>
          <a:p>
            <a:pPr lvl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dirty="0"/>
              <a:t>Member, Apache Software Foundation</a:t>
            </a:r>
          </a:p>
          <a:p>
            <a:pPr lvl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dirty="0" smtClean="0"/>
              <a:t>bnicholes@novell.com (with revisions)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D9B87A-ABD4-428F-A635-0E13EBFB5CB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Prefork MPM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Stable but slower (based on documentation)</a:t>
            </a:r>
          </a:p>
          <a:p>
            <a:r>
              <a:rPr lang="en-US" dirty="0" smtClean="0"/>
              <a:t>One parent (master server) </a:t>
            </a:r>
          </a:p>
          <a:p>
            <a:pPr lvl="1"/>
            <a:r>
              <a:rPr lang="en-US" dirty="0" smtClean="0"/>
              <a:t>many children (workers)</a:t>
            </a:r>
          </a:p>
          <a:p>
            <a:r>
              <a:rPr lang="en-US" dirty="0" smtClean="0"/>
              <a:t>Each child server is a process itself</a:t>
            </a:r>
          </a:p>
          <a:p>
            <a:r>
              <a:rPr lang="en-US" dirty="0" smtClean="0"/>
              <a:t>Each child handles one connection at a time</a:t>
            </a:r>
          </a:p>
          <a:p>
            <a:r>
              <a:rPr lang="en-US" dirty="0" smtClean="0"/>
              <a:t>Uses more memory</a:t>
            </a:r>
          </a:p>
          <a:p>
            <a:r>
              <a:rPr lang="en-US" dirty="0" smtClean="0"/>
              <a:t>Similar to the NetWare MPM but using processes instead of threads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Multi-Processing Modules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Prefork</a:t>
            </a:r>
            <a:r>
              <a:rPr lang="en-US" dirty="0" smtClean="0"/>
              <a:t> MPM - Implements a non-threaded, pre-forking web server</a:t>
            </a:r>
          </a:p>
          <a:p>
            <a:pPr lvl="1"/>
            <a:r>
              <a:rPr lang="en-US" dirty="0" err="1" smtClean="0"/>
              <a:t>StartServers</a:t>
            </a:r>
            <a:r>
              <a:rPr lang="en-US" dirty="0" smtClean="0"/>
              <a:t> - Number of child server processes created at startup</a:t>
            </a:r>
          </a:p>
          <a:p>
            <a:pPr lvl="1"/>
            <a:r>
              <a:rPr lang="en-US" dirty="0" err="1" smtClean="0"/>
              <a:t>MinSpareServers</a:t>
            </a:r>
            <a:r>
              <a:rPr lang="en-US" dirty="0" smtClean="0"/>
              <a:t> - Minimum number of idle child server processes</a:t>
            </a:r>
          </a:p>
          <a:p>
            <a:pPr lvl="1"/>
            <a:r>
              <a:rPr lang="en-US" dirty="0" err="1" smtClean="0"/>
              <a:t>MaxSpareServers</a:t>
            </a:r>
            <a:r>
              <a:rPr lang="en-US" dirty="0" smtClean="0"/>
              <a:t> - Maximum number of idle child server processes</a:t>
            </a:r>
          </a:p>
          <a:p>
            <a:pPr lvl="1"/>
            <a:r>
              <a:rPr lang="en-US" dirty="0" err="1" smtClean="0"/>
              <a:t>MaxClients</a:t>
            </a:r>
            <a:r>
              <a:rPr lang="en-US" dirty="0" smtClean="0"/>
              <a:t> - Maximum number of child processes that will be created to serve requests</a:t>
            </a:r>
          </a:p>
          <a:p>
            <a:pPr lvl="1"/>
            <a:r>
              <a:rPr lang="en-US" dirty="0" err="1" smtClean="0"/>
              <a:t>MaxMemFree</a:t>
            </a:r>
            <a:r>
              <a:rPr lang="en-US" dirty="0" smtClean="0"/>
              <a:t> - Maximum amount of memory that the main allocator is allowed to hold without calling free()</a:t>
            </a:r>
          </a:p>
          <a:p>
            <a:r>
              <a:rPr lang="en-US" dirty="0" smtClean="0"/>
              <a:t>http://httpd.apache.org/docs/2.2/mod/prefork.html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326640" y="152400"/>
            <a:ext cx="6543040" cy="914400"/>
          </a:xfrm>
        </p:spPr>
        <p:txBody>
          <a:bodyPr/>
          <a:lstStyle/>
          <a:p>
            <a:r>
              <a:rPr lang="en-US" smtClean="0"/>
              <a:t>Reading the Documentation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Online: http://httpd.apache.org/docs/2.2/</a:t>
            </a:r>
          </a:p>
          <a:p>
            <a:r>
              <a:rPr lang="en-US" smtClean="0"/>
              <a:t>Also installed with every instance of Apache</a:t>
            </a:r>
          </a:p>
          <a:p>
            <a:r>
              <a:rPr lang="en-US" smtClean="0"/>
              <a:t>Most directives consist of a name and a single value</a:t>
            </a:r>
          </a:p>
          <a:p>
            <a:pPr lvl="1"/>
            <a:r>
              <a:rPr lang="en-US" smtClean="0"/>
              <a:t>Some directives may have multiple, optional or boolean values</a:t>
            </a:r>
          </a:p>
          <a:p>
            <a:r>
              <a:rPr lang="en-US" smtClean="0"/>
              <a:t>Example directive:</a:t>
            </a:r>
            <a:endParaRPr lang="en-US"/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4851400" y="3228887"/>
          <a:ext cx="3702050" cy="1103489"/>
        </p:xfrm>
        <a:graphic>
          <a:graphicData uri="http://schemas.openxmlformats.org/presentationml/2006/ole">
            <p:oleObj spid="_x0000_s36871" name="Bitmap Image" r:id="rId3" imgW="8659434" imgH="2580952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Configuration File Syntax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The default HTTPD.conf file contains a very good explanation of each directive that is used and why</a:t>
            </a:r>
          </a:p>
          <a:p>
            <a:r>
              <a:rPr lang="en-US" smtClean="0"/>
              <a:t>The directives are not ordered </a:t>
            </a:r>
          </a:p>
          <a:p>
            <a:r>
              <a:rPr lang="en-US" smtClean="0"/>
              <a:t>The configuration file contains one directive per line but the “\” may be used to indicate that the directive continues to the next line</a:t>
            </a:r>
          </a:p>
          <a:p>
            <a:r>
              <a:rPr lang="en-US" smtClean="0"/>
              <a:t>Configuration directives are case-insensitive but some arguments may be case-sensitive</a:t>
            </a:r>
          </a:p>
          <a:p>
            <a:r>
              <a:rPr lang="en-US" smtClean="0"/>
              <a:t>Lines that begin with “#” are considered to be comments</a:t>
            </a:r>
          </a:p>
          <a:p>
            <a:r>
              <a:rPr lang="en-US" smtClean="0"/>
              <a:t>&lt;IfDefine&gt; can be used to block out sections of the configuration file that are only used if a specific environment variable has been defined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 Directives</a:t>
            </a:r>
            <a:endParaRPr lang="en-US"/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Directives that limit the application of other directives.</a:t>
            </a:r>
          </a:p>
          <a:p>
            <a:r>
              <a:rPr lang="en-US" smtClean="0"/>
              <a:t>Specify by a group  like a tag section in html.</a:t>
            </a:r>
          </a:p>
          <a:p>
            <a:r>
              <a:rPr lang="en-US" smtClean="0"/>
              <a:t>&lt;VirtualHost host[:port]&gt;</a:t>
            </a:r>
            <a:br>
              <a:rPr lang="en-US" smtClean="0"/>
            </a:br>
            <a:r>
              <a:rPr lang="en-US" smtClean="0"/>
              <a:t>...</a:t>
            </a:r>
            <a:br>
              <a:rPr lang="en-US" smtClean="0"/>
            </a:br>
            <a:r>
              <a:rPr lang="en-US" smtClean="0"/>
              <a:t>&lt;/VirtualHost&gt;</a:t>
            </a:r>
          </a:p>
          <a:p>
            <a:r>
              <a:rPr lang="en-US" smtClean="0"/>
              <a:t>&lt;VirtualHost…&gt;&lt;Directory dir&gt;, &lt;Files file&gt;, &lt;Location URL&gt; in ascending order of authority. &lt;Location&gt; can overwrite others.</a:t>
            </a:r>
          </a:p>
          <a:p>
            <a:r>
              <a:rPr lang="en-US" smtClean="0"/>
              <a:t>dir, file, URL can specify  using wildcards and full regular expressions preceded by “~”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AE32-46B9-45B7-BC91-FF97E0BE27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 Related Directives</a:t>
            </a:r>
            <a:endParaRPr lang="en-US"/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KeepAlive [on|off](on): keep connection alive for n requests before terminate provided they come in before timeout.  n is defined in </a:t>
            </a:r>
            <a:br>
              <a:rPr lang="en-US" smtClean="0"/>
            </a:br>
            <a:r>
              <a:rPr lang="en-US" smtClean="0"/>
              <a:t>MaxKeepAliveRequests &lt;n&gt;(100) directive</a:t>
            </a:r>
          </a:p>
          <a:p>
            <a:r>
              <a:rPr lang="en-US" smtClean="0"/>
              <a:t>KeepAliveTimeout &lt;n&gt;(15): wait for the next request for n seconds before terminate the connections.</a:t>
            </a:r>
          </a:p>
          <a:p>
            <a:r>
              <a:rPr lang="en-US" smtClean="0"/>
              <a:t>Timeout &lt;n&gt;(300):  max. time in sec for a block data.</a:t>
            </a:r>
          </a:p>
          <a:p>
            <a:r>
              <a:rPr lang="en-US" smtClean="0"/>
              <a:t>HostNameLookups [on|off|double](off): do reverse DNS lookup for logging the domain name of the request.</a:t>
            </a:r>
          </a:p>
          <a:p>
            <a:r>
              <a:rPr lang="en-US" smtClean="0"/>
              <a:t>MaxClients  &lt;n&gt;(256): the limit of # of simultaneous requests (hence the # of child processes).</a:t>
            </a:r>
          </a:p>
          <a:p>
            <a:r>
              <a:rPr lang="en-US" smtClean="0"/>
              <a:t>MaxRequestsPerChild &lt;n&gt;(0): Spare(child) server dies after &lt;n&gt; requests, avoid mem leak.  0 mean infinite requests. </a:t>
            </a:r>
          </a:p>
          <a:p>
            <a:r>
              <a:rPr lang="en-US" smtClean="0"/>
              <a:t>Min/MaxSpareServers &lt;n&gt;(5/10): # of Idle child servers</a:t>
            </a:r>
          </a:p>
          <a:p>
            <a:r>
              <a:rPr lang="en-US" smtClean="0"/>
              <a:t>StartServers &lt;n&gt;(5): sets the number of child server processes created on startup.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A264-0564-4BC1-AA29-B02E25D03D4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HTTPD.conf Highlights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ServerRoot</a:t>
            </a:r>
            <a:r>
              <a:rPr lang="en-US" dirty="0" smtClean="0"/>
              <a:t> – Base directory for the server installation</a:t>
            </a:r>
          </a:p>
          <a:p>
            <a:pPr lvl="1"/>
            <a:r>
              <a:rPr lang="en-US" dirty="0" smtClean="0"/>
              <a:t>All relative paths are derived from the </a:t>
            </a:r>
            <a:r>
              <a:rPr lang="en-US" dirty="0" err="1" smtClean="0"/>
              <a:t>ServerRoot</a:t>
            </a:r>
            <a:endParaRPr lang="en-US" dirty="0" smtClean="0"/>
          </a:p>
          <a:p>
            <a:pPr lvl="1"/>
            <a:r>
              <a:rPr lang="en-US" dirty="0" smtClean="0"/>
              <a:t>If you have multiple installations of the web server, make sure that the </a:t>
            </a:r>
            <a:r>
              <a:rPr lang="en-US" dirty="0" err="1" smtClean="0"/>
              <a:t>ServerRoot</a:t>
            </a:r>
            <a:r>
              <a:rPr lang="en-US" dirty="0" smtClean="0"/>
              <a:t> points to the respective install locations</a:t>
            </a:r>
          </a:p>
          <a:p>
            <a:r>
              <a:rPr lang="en-US" dirty="0" err="1" smtClean="0"/>
              <a:t>PidFile</a:t>
            </a:r>
            <a:r>
              <a:rPr lang="en-US" dirty="0" smtClean="0"/>
              <a:t> - File where the server records the process ID of the daemon</a:t>
            </a:r>
          </a:p>
          <a:p>
            <a:pPr lvl="1"/>
            <a:r>
              <a:rPr lang="en-US" dirty="0" smtClean="0"/>
              <a:t>If an error message occurs when starting Apache on Linux indicating that HTTPD is already running, it may be that an old httpd.pid file was orphaned after an abnormal shutdown (</a:t>
            </a:r>
            <a:r>
              <a:rPr lang="en-US" dirty="0" err="1" smtClean="0"/>
              <a:t>ie</a:t>
            </a:r>
            <a:r>
              <a:rPr lang="en-US" dirty="0" smtClean="0"/>
              <a:t>. Kill -9)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HTTPD.conf Highlights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Timeout – Amount of time the server will wait for send or receive events before failing a request (Default 300 seconds or 5 minutes)</a:t>
            </a:r>
          </a:p>
          <a:p>
            <a:pPr lvl="1"/>
            <a:r>
              <a:rPr lang="en-US" dirty="0" smtClean="0"/>
              <a:t>If Apache appears to hang during a shutting down on NetWare, it may be that a worker thread is waiting for data from the client. After the timeout period has expired, Apache will shutdown normally.</a:t>
            </a:r>
          </a:p>
          <a:p>
            <a:r>
              <a:rPr lang="en-US" dirty="0" err="1" smtClean="0"/>
              <a:t>KeepAlive</a:t>
            </a:r>
            <a:r>
              <a:rPr lang="en-US" dirty="0" smtClean="0"/>
              <a:t> – Enable persistent connections (</a:t>
            </a:r>
            <a:r>
              <a:rPr lang="en-US" dirty="0" err="1" smtClean="0"/>
              <a:t>ie</a:t>
            </a:r>
            <a:r>
              <a:rPr lang="en-US" dirty="0" smtClean="0"/>
              <a:t>. Avoids having to reconnect with the same client on sub-requests)</a:t>
            </a:r>
          </a:p>
          <a:p>
            <a:pPr lvl="1"/>
            <a:r>
              <a:rPr lang="en-US" dirty="0" smtClean="0"/>
              <a:t>If the connection is not properly terminated by the client, the connection will be held for the duration of the </a:t>
            </a:r>
            <a:r>
              <a:rPr lang="en-US" dirty="0" err="1" smtClean="0"/>
              <a:t>KeepAliveTimeout</a:t>
            </a:r>
            <a:r>
              <a:rPr lang="en-US" dirty="0" smtClean="0"/>
              <a:t> value. This could cause </a:t>
            </a:r>
            <a:r>
              <a:rPr lang="en-US" dirty="0" err="1" smtClean="0"/>
              <a:t>unecessary</a:t>
            </a:r>
            <a:r>
              <a:rPr lang="en-US" dirty="0" smtClean="0"/>
              <a:t> latency when responding to new requests on a busy server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HTTPD.conf Highlights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Listen – Binds Apache to a specific IP address and/or port</a:t>
            </a:r>
          </a:p>
          <a:p>
            <a:pPr lvl="1"/>
            <a:r>
              <a:rPr lang="en-US" dirty="0" smtClean="0"/>
              <a:t>If only a port is specified, Apache will listen to that port on all IP addresses assigned to the box</a:t>
            </a:r>
          </a:p>
          <a:p>
            <a:r>
              <a:rPr lang="en-US" dirty="0" err="1" smtClean="0"/>
              <a:t>LoadModule</a:t>
            </a:r>
            <a:r>
              <a:rPr lang="en-US" dirty="0" smtClean="0"/>
              <a:t> – Loads an external Apache module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IfModule</a:t>
            </a:r>
            <a:r>
              <a:rPr lang="en-US" dirty="0" smtClean="0"/>
              <a:t>&gt; - Should surround module specific directives to prevent invalid configuration if a module has not been loaded</a:t>
            </a:r>
          </a:p>
          <a:p>
            <a:r>
              <a:rPr lang="en-US" dirty="0" err="1" smtClean="0"/>
              <a:t>UseCanonicalName</a:t>
            </a:r>
            <a:r>
              <a:rPr lang="en-US" dirty="0" smtClean="0"/>
              <a:t> – Determines how Apache constructs self-referencing URLs (</a:t>
            </a:r>
            <a:r>
              <a:rPr lang="en-US" dirty="0" err="1" smtClean="0"/>
              <a:t>ie</a:t>
            </a:r>
            <a:r>
              <a:rPr lang="en-US" dirty="0" smtClean="0"/>
              <a:t>. Redirects)</a:t>
            </a:r>
          </a:p>
          <a:p>
            <a:pPr lvl="1"/>
            <a:r>
              <a:rPr lang="en-US" dirty="0" err="1" smtClean="0"/>
              <a:t>ServerName</a:t>
            </a:r>
            <a:r>
              <a:rPr lang="en-US" dirty="0" smtClean="0"/>
              <a:t> – Used to construct a self-referencing URL when </a:t>
            </a:r>
            <a:r>
              <a:rPr lang="en-US" dirty="0" err="1" smtClean="0"/>
              <a:t>UseCanonicalName</a:t>
            </a:r>
            <a:r>
              <a:rPr lang="en-US" dirty="0" smtClean="0"/>
              <a:t> is set to ON. Otherwise Apache uses the host name supplied by the client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HTTPD.conf Highlights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DocumentRoot</a:t>
            </a:r>
            <a:r>
              <a:rPr lang="en-US" dirty="0" smtClean="0"/>
              <a:t> – Default location from which all documents are served</a:t>
            </a:r>
          </a:p>
          <a:p>
            <a:pPr lvl="1"/>
            <a:r>
              <a:rPr lang="en-US" dirty="0" smtClean="0"/>
              <a:t>If an alias for a URI is not found, Apache will attempt to serve the page from the </a:t>
            </a:r>
            <a:r>
              <a:rPr lang="en-US" dirty="0" err="1" smtClean="0"/>
              <a:t>DocumentRoot</a:t>
            </a:r>
            <a:endParaRPr lang="en-US" dirty="0" smtClean="0"/>
          </a:p>
          <a:p>
            <a:r>
              <a:rPr lang="en-US" dirty="0" smtClean="0"/>
              <a:t>Options – Configures the features that are available in a specific directory</a:t>
            </a:r>
          </a:p>
          <a:p>
            <a:pPr lvl="1"/>
            <a:r>
              <a:rPr lang="en-US" dirty="0" smtClean="0"/>
              <a:t>Indexes – Allows a directory listing </a:t>
            </a:r>
          </a:p>
          <a:p>
            <a:pPr lvl="2"/>
            <a:r>
              <a:rPr lang="en-US" dirty="0" err="1" smtClean="0"/>
              <a:t>AddIcon</a:t>
            </a:r>
            <a:r>
              <a:rPr lang="en-US" dirty="0" smtClean="0"/>
              <a:t> - Specifies the location and file name of the icon that should be displayed for a given file type</a:t>
            </a:r>
          </a:p>
          <a:p>
            <a:pPr lvl="1"/>
            <a:r>
              <a:rPr lang="en-US" dirty="0" err="1" smtClean="0"/>
              <a:t>Multiviews</a:t>
            </a:r>
            <a:r>
              <a:rPr lang="en-US" dirty="0" smtClean="0"/>
              <a:t> – Allows language negotiation</a:t>
            </a:r>
          </a:p>
          <a:p>
            <a:pPr lvl="1"/>
            <a:r>
              <a:rPr lang="en-US" dirty="0" err="1" smtClean="0"/>
              <a:t>ExecCGI</a:t>
            </a:r>
            <a:r>
              <a:rPr lang="en-US" dirty="0" smtClean="0"/>
              <a:t> – Allow CGI binaries or scripts to be executed</a:t>
            </a:r>
          </a:p>
          <a:p>
            <a:pPr lvl="1"/>
            <a:r>
              <a:rPr lang="en-US" dirty="0" smtClean="0"/>
              <a:t>Includes – Enables Server-Side includes or parsed HTML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Apache Web Server</a:t>
            </a:r>
            <a:endParaRPr lang="en-US"/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A PAtCHy server: developed by the Apache group formed 2/95 around a number of people who provided patch files for NCSA httpd 1.3 by Rob McCool.</a:t>
            </a:r>
          </a:p>
          <a:p>
            <a:r>
              <a:rPr lang="en-US" smtClean="0"/>
              <a:t>History-http://www.apache.org/ABOUT_APACHE.html</a:t>
            </a:r>
          </a:p>
          <a:p>
            <a:r>
              <a:rPr lang="en-US" smtClean="0"/>
              <a:t>First official public release (0.6.2) in April 1995</a:t>
            </a:r>
          </a:p>
          <a:p>
            <a:r>
              <a:rPr lang="en-US" smtClean="0"/>
              <a:t>Add adaptive pre-fork child processes (very important!).</a:t>
            </a:r>
          </a:p>
          <a:p>
            <a:r>
              <a:rPr lang="en-US" smtClean="0"/>
              <a:t>Modular structure and API for extensibility (Bob Thau)</a:t>
            </a:r>
          </a:p>
          <a:p>
            <a:r>
              <a:rPr lang="en-US" smtClean="0"/>
              <a:t>Port to multiple platforms. Add documentation.</a:t>
            </a:r>
          </a:p>
          <a:p>
            <a:r>
              <a:rPr lang="en-US" smtClean="0"/>
              <a:t>Apache 1.0 was released on 12/1/95.</a:t>
            </a:r>
            <a:br>
              <a:rPr lang="en-US" smtClean="0"/>
            </a:br>
            <a:r>
              <a:rPr lang="en-US" smtClean="0"/>
              <a:t>Passed NCSA httpd to be #1 server in Internet.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058F-C79A-4089-9739-76B4EE98935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HTTPD.conf Highlights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Order/Allow/Deny – Specifies access control restrictions</a:t>
            </a:r>
          </a:p>
          <a:p>
            <a:pPr lvl="1"/>
            <a:r>
              <a:rPr lang="en-US" dirty="0" smtClean="0"/>
              <a:t>The Order directive determines whether Apache should be inclusive or exclusive when applying access control</a:t>
            </a:r>
          </a:p>
          <a:p>
            <a:pPr lvl="1"/>
            <a:r>
              <a:rPr lang="en-US" dirty="0" smtClean="0"/>
              <a:t>Both Allow and Deny can be used to restrict access based on full or partial IP addresses, network masks or environment variables</a:t>
            </a:r>
          </a:p>
          <a:p>
            <a:r>
              <a:rPr lang="en-US" dirty="0" err="1" smtClean="0"/>
              <a:t>DirectoryIndex</a:t>
            </a:r>
            <a:r>
              <a:rPr lang="en-US" dirty="0" smtClean="0"/>
              <a:t> – Specifies the default file name(s) to serve when no page is </a:t>
            </a:r>
            <a:r>
              <a:rPr lang="en-US" dirty="0" err="1" smtClean="0"/>
              <a:t>specifed</a:t>
            </a:r>
            <a:r>
              <a:rPr lang="en-US" dirty="0" smtClean="0"/>
              <a:t> in the request</a:t>
            </a:r>
          </a:p>
          <a:p>
            <a:pPr lvl="1"/>
            <a:r>
              <a:rPr lang="en-US" dirty="0" smtClean="0"/>
              <a:t>The file </a:t>
            </a:r>
            <a:r>
              <a:rPr lang="en-US" dirty="0" err="1" smtClean="0"/>
              <a:t>index.html.var</a:t>
            </a:r>
            <a:r>
              <a:rPr lang="en-US" dirty="0" smtClean="0"/>
              <a:t> can be used to specify additional language negotiation rules rather than an actual web page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HTTPD.conf Highlights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CustomLog</a:t>
            </a:r>
            <a:r>
              <a:rPr lang="en-US" dirty="0" smtClean="0"/>
              <a:t> – Defines the location and format of a custom log file</a:t>
            </a:r>
          </a:p>
          <a:p>
            <a:pPr lvl="1"/>
            <a:r>
              <a:rPr lang="en-US" dirty="0" smtClean="0"/>
              <a:t>When used with the </a:t>
            </a:r>
            <a:r>
              <a:rPr lang="en-US" dirty="0" err="1" smtClean="0"/>
              <a:t>LogFormat</a:t>
            </a:r>
            <a:r>
              <a:rPr lang="en-US" dirty="0" smtClean="0"/>
              <a:t> directive, the contents of the log file as well as the format can be specified</a:t>
            </a:r>
          </a:p>
          <a:p>
            <a:pPr lvl="1"/>
            <a:r>
              <a:rPr lang="en-US" dirty="0" smtClean="0"/>
              <a:t>Multiple log files can be defined containing different information or layouts (Warning: specifying additional log files may hurt performance)</a:t>
            </a:r>
          </a:p>
          <a:p>
            <a:r>
              <a:rPr lang="en-US" dirty="0" smtClean="0"/>
              <a:t>Alias – Associates a URI prefix with a physical directory location</a:t>
            </a:r>
          </a:p>
          <a:p>
            <a:pPr lvl="1"/>
            <a:r>
              <a:rPr lang="en-US" dirty="0" smtClean="0"/>
              <a:t>&lt;Directory&gt;/&lt;Location&gt;/&lt;Files&gt; - Should accompany the Alias directive to indicate how files are accessed from the aliased location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HTTPD.conf Highlights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ErrorDocument</a:t>
            </a:r>
            <a:r>
              <a:rPr lang="en-US" dirty="0" smtClean="0"/>
              <a:t> – Defines a custom or user friendly response to an HTTP error</a:t>
            </a:r>
          </a:p>
          <a:p>
            <a:pPr lvl="1"/>
            <a:r>
              <a:rPr lang="en-US" dirty="0" smtClean="0"/>
              <a:t>The response can be in plain text, local redirect or external redirect</a:t>
            </a:r>
          </a:p>
          <a:p>
            <a:pPr lvl="1"/>
            <a:r>
              <a:rPr lang="en-US" dirty="0" smtClean="0"/>
              <a:t>If the response is a redirect, the language can be negotiated so that it is appropriate for the request</a:t>
            </a:r>
          </a:p>
          <a:p>
            <a:r>
              <a:rPr lang="en-US" dirty="0" err="1" smtClean="0"/>
              <a:t>BrowserMatch</a:t>
            </a:r>
            <a:r>
              <a:rPr lang="en-US" dirty="0" smtClean="0"/>
              <a:t> – Customizes the request handling for particular browsers</a:t>
            </a:r>
          </a:p>
          <a:p>
            <a:pPr lvl="1"/>
            <a:r>
              <a:rPr lang="en-US" dirty="0" smtClean="0"/>
              <a:t>Can be used to force a response to HTTP 1.0 rather than 1.1 or to turn off </a:t>
            </a:r>
            <a:r>
              <a:rPr lang="en-US" dirty="0" err="1" smtClean="0"/>
              <a:t>keepalive</a:t>
            </a:r>
            <a:r>
              <a:rPr lang="en-US" dirty="0" smtClean="0"/>
              <a:t> connections for older browsers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Modularizing the Configuration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Functional blocks of directives can be put into a separate configuration file</a:t>
            </a:r>
          </a:p>
          <a:p>
            <a:r>
              <a:rPr lang="en-US" dirty="0" smtClean="0"/>
              <a:t>Use the “Include” directive to instruct Apache to read additional configuration files</a:t>
            </a:r>
          </a:p>
          <a:p>
            <a:r>
              <a:rPr lang="en-US" dirty="0" smtClean="0"/>
              <a:t>If the “Include” directive specifies a directory, all files within the directory will be read as additional configuration files</a:t>
            </a:r>
          </a:p>
          <a:p>
            <a:r>
              <a:rPr lang="en-US" dirty="0" smtClean="0"/>
              <a:t>Wildcards can be used to specify a certain set of additional configuration files (include conf/*.conf)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Hosts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Apache supports two types of virtual hosts</a:t>
            </a:r>
          </a:p>
          <a:p>
            <a:pPr lvl="1"/>
            <a:r>
              <a:rPr lang="en-US" dirty="0" smtClean="0"/>
              <a:t>Name-based virtual host</a:t>
            </a:r>
          </a:p>
          <a:p>
            <a:pPr lvl="2"/>
            <a:r>
              <a:rPr lang="en-US" dirty="0" smtClean="0"/>
              <a:t>Selects a virtual host configuration based on the domain name of the request</a:t>
            </a:r>
          </a:p>
          <a:p>
            <a:pPr lvl="2"/>
            <a:r>
              <a:rPr lang="en-US" dirty="0" smtClean="0"/>
              <a:t>Allows more that one virtual host per IP address</a:t>
            </a:r>
          </a:p>
          <a:p>
            <a:pPr lvl="1"/>
            <a:r>
              <a:rPr lang="en-US" dirty="0" smtClean="0"/>
              <a:t>IP-based virtual</a:t>
            </a:r>
          </a:p>
          <a:p>
            <a:pPr lvl="2"/>
            <a:r>
              <a:rPr lang="en-US" dirty="0" smtClean="0"/>
              <a:t>Selects a virtual host configuration based on the IP address of the request</a:t>
            </a:r>
          </a:p>
          <a:p>
            <a:pPr lvl="2"/>
            <a:r>
              <a:rPr lang="en-US" dirty="0" smtClean="0"/>
              <a:t>Each IP address belongs to a specific virtual host</a:t>
            </a:r>
          </a:p>
          <a:p>
            <a:r>
              <a:rPr lang="en-US" dirty="0" smtClean="0"/>
              <a:t>Each virtual host can be configured independently </a:t>
            </a:r>
          </a:p>
          <a:p>
            <a:pPr lvl="1"/>
            <a:r>
              <a:rPr lang="en-US" dirty="0" err="1" smtClean="0"/>
              <a:t>ServerName</a:t>
            </a:r>
            <a:r>
              <a:rPr lang="en-US" dirty="0" smtClean="0"/>
              <a:t>, </a:t>
            </a:r>
            <a:r>
              <a:rPr lang="en-US" dirty="0" err="1" smtClean="0"/>
              <a:t>DocumentRoot</a:t>
            </a:r>
            <a:r>
              <a:rPr lang="en-US" dirty="0" smtClean="0"/>
              <a:t>, Aliases, log files, etc.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Web Hosting</a:t>
            </a:r>
            <a:endParaRPr lang="en-US"/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09016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There are a few way we can host a web site:</a:t>
            </a:r>
          </a:p>
          <a:p>
            <a:pPr lvl="1"/>
            <a:r>
              <a:rPr lang="en-US" dirty="0" smtClean="0"/>
              <a:t>Name-based Virtual Hosting</a:t>
            </a:r>
          </a:p>
          <a:p>
            <a:pPr lvl="2"/>
            <a:r>
              <a:rPr lang="en-US" dirty="0" smtClean="0"/>
              <a:t>A set of hostnames shared the same IP address (similar to alias)</a:t>
            </a:r>
          </a:p>
          <a:p>
            <a:pPr lvl="2"/>
            <a:r>
              <a:rPr lang="en-US" dirty="0" smtClean="0"/>
              <a:t>utilize the HOST: meta header in http request (browser fill in the hostname) to distinguish different web site.</a:t>
            </a:r>
          </a:p>
          <a:p>
            <a:pPr lvl="2"/>
            <a:r>
              <a:rPr lang="en-US" dirty="0" smtClean="0"/>
              <a:t>Each hostname will have its own site configuration, document root.</a:t>
            </a:r>
          </a:p>
          <a:p>
            <a:pPr lvl="2"/>
            <a:r>
              <a:rPr lang="en-US" dirty="0" smtClean="0"/>
              <a:t>Require either the set of hostnames are registered DNS names or the client machines need to configure their </a:t>
            </a:r>
            <a:r>
              <a:rPr lang="en-US" dirty="0" err="1" smtClean="0"/>
              <a:t>ip</a:t>
            </a:r>
            <a:r>
              <a:rPr lang="en-US" dirty="0" smtClean="0"/>
              <a:t> addresses mapping in </a:t>
            </a:r>
            <a:r>
              <a:rPr lang="en-US" dirty="0" err="1" smtClean="0"/>
              <a:t>hostfiles</a:t>
            </a:r>
            <a:r>
              <a:rPr lang="en-US" dirty="0" smtClean="0"/>
              <a:t> such as /etc/hosts (Unix) or C:\WINDOWS\system32\drivers\etc\hosts (Windows)</a:t>
            </a:r>
          </a:p>
          <a:p>
            <a:pPr lvl="1"/>
            <a:r>
              <a:rPr lang="en-US" dirty="0" smtClean="0"/>
              <a:t>IP-based virtual Hosting:</a:t>
            </a:r>
          </a:p>
          <a:p>
            <a:pPr lvl="2"/>
            <a:r>
              <a:rPr lang="en-US" dirty="0" smtClean="0"/>
              <a:t>Require a unique IP address for each virtual hosting site</a:t>
            </a:r>
          </a:p>
          <a:p>
            <a:pPr lvl="2"/>
            <a:r>
              <a:rPr lang="en-US" dirty="0" smtClean="0"/>
              <a:t>Use IP </a:t>
            </a:r>
            <a:r>
              <a:rPr lang="en-US" dirty="0" err="1" smtClean="0"/>
              <a:t>alieas</a:t>
            </a:r>
            <a:r>
              <a:rPr lang="en-US" dirty="0" smtClean="0"/>
              <a:t> to configure the same Network Interface Card (NIC) to listen to different IP address, e.g., </a:t>
            </a:r>
            <a:r>
              <a:rPr lang="en-US" dirty="0" err="1" smtClean="0"/>
              <a:t>ifconfig</a:t>
            </a:r>
            <a:r>
              <a:rPr lang="en-US" dirty="0" smtClean="0"/>
              <a:t> eth0:1 128.198.160.33</a:t>
            </a:r>
          </a:p>
          <a:p>
            <a:pPr lvl="2"/>
            <a:r>
              <a:rPr lang="en-US" dirty="0" smtClean="0"/>
              <a:t>Some Unix system sets limit on how many IP aliases can be supported. </a:t>
            </a:r>
          </a:p>
          <a:p>
            <a:r>
              <a:rPr lang="en-US" dirty="0" smtClean="0"/>
              <a:t>Use &lt;</a:t>
            </a:r>
            <a:r>
              <a:rPr lang="en-US" dirty="0" err="1" smtClean="0"/>
              <a:t>VirtualHost</a:t>
            </a:r>
            <a:r>
              <a:rPr lang="en-US" dirty="0" smtClean="0"/>
              <a:t> hostname[:port]&gt; block directives</a:t>
            </a:r>
          </a:p>
          <a:p>
            <a:pPr lvl="1"/>
            <a:r>
              <a:rPr lang="en-US" dirty="0" smtClean="0"/>
              <a:t>Specify </a:t>
            </a:r>
            <a:r>
              <a:rPr lang="en-US" dirty="0" err="1" smtClean="0"/>
              <a:t>ServerAdmin</a:t>
            </a:r>
            <a:r>
              <a:rPr lang="en-US" dirty="0" smtClean="0"/>
              <a:t>, </a:t>
            </a:r>
            <a:r>
              <a:rPr lang="en-US" dirty="0" err="1" smtClean="0"/>
              <a:t>DocumentRoot</a:t>
            </a:r>
            <a:r>
              <a:rPr lang="en-US" dirty="0" smtClean="0"/>
              <a:t>, </a:t>
            </a:r>
            <a:r>
              <a:rPr lang="en-US" dirty="0" err="1" smtClean="0"/>
              <a:t>ServerName</a:t>
            </a:r>
            <a:r>
              <a:rPr lang="en-US" dirty="0" smtClean="0"/>
              <a:t>,  </a:t>
            </a:r>
            <a:r>
              <a:rPr lang="en-US" dirty="0" err="1" smtClean="0"/>
              <a:t>ErrorLog</a:t>
            </a:r>
            <a:r>
              <a:rPr lang="en-US" dirty="0" smtClean="0"/>
              <a:t>, </a:t>
            </a:r>
            <a:r>
              <a:rPr lang="en-US" dirty="0" err="1" smtClean="0"/>
              <a:t>TransferLog</a:t>
            </a:r>
            <a:r>
              <a:rPr lang="en-US" dirty="0" smtClean="0"/>
              <a:t> for individual VH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42DB-C88B-47D6-8A42-25E2895CE0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Virtual Machine Based Virtual Hosting</a:t>
            </a:r>
            <a:endParaRPr lang="en-US"/>
          </a:p>
        </p:txBody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With Virtual Machine (</a:t>
            </a:r>
            <a:r>
              <a:rPr lang="en-US" dirty="0" err="1" smtClean="0"/>
              <a:t>VMWare</a:t>
            </a:r>
            <a:r>
              <a:rPr lang="en-US" dirty="0" smtClean="0"/>
              <a:t>/VPC).  We can configure a virtual machine for each web site. This gives each site total control of the OS of the virtual machine. </a:t>
            </a:r>
          </a:p>
          <a:p>
            <a:r>
              <a:rPr lang="en-US" dirty="0" smtClean="0"/>
              <a:t>We can gracefully shutdown/restart individual web site (for maintenance/configuration/software updates). </a:t>
            </a:r>
          </a:p>
          <a:p>
            <a:pPr lvl="1"/>
            <a:r>
              <a:rPr lang="en-US" dirty="0" smtClean="0"/>
              <a:t>Cannot be done with name-based or IP-based virtual hosting web sites.  </a:t>
            </a:r>
          </a:p>
          <a:p>
            <a:r>
              <a:rPr lang="en-US" dirty="0" smtClean="0"/>
              <a:t>We can configure different software packages, OS for each individual web site.</a:t>
            </a:r>
          </a:p>
          <a:p>
            <a:r>
              <a:rPr lang="en-US" dirty="0" smtClean="0"/>
              <a:t>Allow total control for the admin of the web site (root privilege, user creation, etc)</a:t>
            </a:r>
          </a:p>
          <a:p>
            <a:r>
              <a:rPr lang="en-US" dirty="0" smtClean="0"/>
              <a:t>Disadvantage: Require more resources (CPU, memory, Disk).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2F081-1DD0-4601-87F3-F5CAD372018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Name-Based Virtual Host</a:t>
            </a:r>
            <a:endParaRPr 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922338" y="1552575"/>
            <a:ext cx="7667625" cy="4441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73038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NameVirtualHost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*:80</a:t>
            </a:r>
          </a:p>
          <a:p>
            <a:pPr marL="173038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&lt;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VirtualHost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*:80&gt;</a:t>
            </a:r>
          </a:p>
          <a:p>
            <a:pPr marL="630238" lvl="1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ServerName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www.domain.com</a:t>
            </a:r>
          </a:p>
          <a:p>
            <a:pPr marL="630238" lvl="1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ServerAlias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domain.com *.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domain.com</a:t>
            </a: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630238" lvl="1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DocumentRoot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/www/domain</a:t>
            </a:r>
          </a:p>
          <a:p>
            <a:pPr marL="173038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&lt;/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VirtualHost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&gt;</a:t>
            </a:r>
          </a:p>
          <a:p>
            <a:pPr marL="173038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173038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&lt;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VirtualHost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</a:rPr>
              <a:t>_default_&gt;</a:t>
            </a: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630238" lvl="1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ServerName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www.otherdomain.com</a:t>
            </a:r>
          </a:p>
          <a:p>
            <a:pPr marL="630238" lvl="1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DocumentRoot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/www/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otherdomain</a:t>
            </a: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173038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&lt;/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VirtualHost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&gt;</a:t>
            </a:r>
          </a:p>
          <a:p>
            <a:pPr marL="173038" indent="-173038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 sz="1400" dirty="0">
              <a:solidFill>
                <a:schemeClr val="tx1"/>
              </a:solidFill>
              <a:latin typeface="Courier New" pitchFamily="49" charset="0"/>
            </a:endParaRPr>
          </a:p>
          <a:p>
            <a:pPr marL="173038" indent="-173038">
              <a:buSzPct val="65000"/>
              <a:buFont typeface="Arial" charset="0"/>
              <a:buChar char="•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 dirty="0" err="1">
                <a:solidFill>
                  <a:schemeClr val="tx1"/>
                </a:solidFill>
              </a:rPr>
              <a:t>NameVirtualHost</a:t>
            </a:r>
            <a:r>
              <a:rPr lang="en-US" sz="2000" dirty="0">
                <a:solidFill>
                  <a:schemeClr val="tx1"/>
                </a:solidFill>
              </a:rPr>
              <a:t> specifies the IP address that will be shared</a:t>
            </a:r>
          </a:p>
          <a:p>
            <a:pPr marL="173038" indent="-173038">
              <a:buSzPct val="65000"/>
              <a:buFont typeface="Arial" charset="0"/>
              <a:buChar char="•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 dirty="0" err="1">
                <a:solidFill>
                  <a:schemeClr val="tx1"/>
                </a:solidFill>
              </a:rPr>
              <a:t>ServerAlias</a:t>
            </a:r>
            <a:r>
              <a:rPr lang="en-US" sz="2000" dirty="0">
                <a:solidFill>
                  <a:schemeClr val="tx1"/>
                </a:solidFill>
              </a:rPr>
              <a:t> directive allows access to a specific virtual host by different domain names</a:t>
            </a:r>
          </a:p>
          <a:p>
            <a:pPr marL="173038" indent="-173038">
              <a:buSzPct val="65000"/>
              <a:buFont typeface="Arial" charset="0"/>
              <a:buChar char="•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 dirty="0">
                <a:solidFill>
                  <a:schemeClr val="tx1"/>
                </a:solidFill>
              </a:rPr>
              <a:t>Apache uses the </a:t>
            </a:r>
            <a:r>
              <a:rPr lang="en-US" sz="2000" dirty="0" err="1">
                <a:solidFill>
                  <a:schemeClr val="tx1"/>
                </a:solidFill>
              </a:rPr>
              <a:t>ServerName</a:t>
            </a:r>
            <a:r>
              <a:rPr lang="en-US" sz="2000" dirty="0">
                <a:solidFill>
                  <a:schemeClr val="tx1"/>
                </a:solidFill>
              </a:rPr>
              <a:t> directive to decide which virtual host configuration </a:t>
            </a:r>
            <a:r>
              <a:rPr lang="en-US" sz="2000" dirty="0" smtClean="0">
                <a:solidFill>
                  <a:schemeClr val="tx1"/>
                </a:solidFill>
              </a:rPr>
              <a:t>applies based upon the HOST: header request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IP/Port-Based Virtual Host</a:t>
            </a:r>
            <a:endParaRPr lang="en-US" dirty="0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749618" y="1475105"/>
            <a:ext cx="7685087" cy="48013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73038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&lt;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VirtualHost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www.smallco.com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</a:rPr>
              <a:t>&gt;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ServerAdmin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</a:rPr>
              <a:t>webmaster@mail.smallco.com </a:t>
            </a: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630238" lvl="1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DocumentRoot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/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</a:rPr>
              <a:t>groups/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</a:rPr>
              <a:t>smallco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</a:rPr>
              <a:t>/www </a:t>
            </a: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630238" lvl="1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ServerName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</a:rPr>
              <a:t>www.smallco.com </a:t>
            </a: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630238" lvl="1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ErrorLog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/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</a:rPr>
              <a:t>groups/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</a:rPr>
              <a:t>smallco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</a:rPr>
              <a:t>/logs/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</a:rPr>
              <a:t>error_log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630238" lvl="1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CustomLog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/groups/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smallco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/logs/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access_log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combined</a:t>
            </a:r>
          </a:p>
          <a:p>
            <a:pPr marL="173038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&lt;/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VirtualHost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&gt;</a:t>
            </a:r>
          </a:p>
          <a:p>
            <a:pPr marL="173038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173038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&lt;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VirtualHost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www.baygroup.org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</a:rPr>
              <a:t>&gt; </a:t>
            </a: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630238" lvl="1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ServerAdmin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</a:rPr>
              <a:t>webmaster@mail.baygroup.org </a:t>
            </a: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630238" lvl="1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DocumentRoot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/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</a:rPr>
              <a:t>groups/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</a:rPr>
              <a:t>baygroup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</a:rPr>
              <a:t>/www </a:t>
            </a: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630238" lvl="1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ServerName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</a:rPr>
              <a:t>www.baygroup.org </a:t>
            </a: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630238" lvl="1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ErrorLog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/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</a:rPr>
              <a:t>groups/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</a:rPr>
              <a:t>baygroup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</a:rPr>
              <a:t>/logs/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</a:rPr>
              <a:t>error_log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630238" lvl="1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CustomLog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/groups/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baygroup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/logs/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access_log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combined</a:t>
            </a:r>
          </a:p>
          <a:p>
            <a:pPr marL="173038" indent="-173038">
              <a:spcBef>
                <a:spcPct val="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&lt;/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VirtualHost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&gt; </a:t>
            </a:r>
          </a:p>
          <a:p>
            <a:pPr marL="173038" indent="-173038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 sz="1400" dirty="0">
              <a:solidFill>
                <a:schemeClr val="tx1"/>
              </a:solidFill>
              <a:latin typeface="Courier New" pitchFamily="49" charset="0"/>
            </a:endParaRPr>
          </a:p>
          <a:p>
            <a:pPr marL="173038" indent="-173038">
              <a:buSzPct val="65000"/>
              <a:buFont typeface="Arial" charset="0"/>
              <a:buChar char="•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 dirty="0">
                <a:solidFill>
                  <a:schemeClr val="tx1"/>
                </a:solidFill>
              </a:rPr>
              <a:t>Apache determines which virtual host to use based off of the IP </a:t>
            </a:r>
            <a:r>
              <a:rPr lang="en-US" sz="2000" dirty="0" smtClean="0">
                <a:solidFill>
                  <a:schemeClr val="tx1"/>
                </a:solidFill>
              </a:rPr>
              <a:t>address resolved from the host name</a:t>
            </a:r>
            <a:endParaRPr lang="en-US" sz="2000" dirty="0">
              <a:solidFill>
                <a:schemeClr val="tx1"/>
              </a:solidFill>
            </a:endParaRPr>
          </a:p>
          <a:p>
            <a:pPr marL="173038" indent="-173038">
              <a:buSzPct val="65000"/>
              <a:buFont typeface="Arial" charset="0"/>
              <a:buChar char="•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 dirty="0">
                <a:solidFill>
                  <a:schemeClr val="tx1"/>
                </a:solidFill>
              </a:rPr>
              <a:t>Almost any configuration directive can be put in a virtual host block with the exception of some of the process creation directives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Language Negotiation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single instance of the Apache Web server can be used to serve page content in multiple languages</a:t>
            </a:r>
          </a:p>
          <a:p>
            <a:r>
              <a:rPr lang="en-US" dirty="0" smtClean="0"/>
              <a:t>Language negotiation does not depend on the server installed language</a:t>
            </a:r>
          </a:p>
          <a:p>
            <a:r>
              <a:rPr lang="en-US" dirty="0" smtClean="0"/>
              <a:t>The &lt;Directory&gt; or &lt;Location&gt; block must contain one of the following:</a:t>
            </a:r>
          </a:p>
          <a:p>
            <a:pPr lvl="1"/>
            <a:r>
              <a:rPr lang="en-US" dirty="0" smtClean="0"/>
              <a:t>“Option </a:t>
            </a:r>
            <a:r>
              <a:rPr lang="en-US" dirty="0" err="1" smtClean="0"/>
              <a:t>Multiviews</a:t>
            </a:r>
            <a:r>
              <a:rPr lang="en-US" dirty="0" smtClean="0"/>
              <a:t>” to enable language file matching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AddHandler</a:t>
            </a:r>
            <a:r>
              <a:rPr lang="en-US" dirty="0" smtClean="0"/>
              <a:t> type-map </a:t>
            </a:r>
            <a:r>
              <a:rPr lang="en-US" dirty="0" err="1" smtClean="0"/>
              <a:t>var</a:t>
            </a:r>
            <a:r>
              <a:rPr lang="en-US" dirty="0" smtClean="0"/>
              <a:t>” to specify a type-map file that contains language definitions</a:t>
            </a:r>
          </a:p>
          <a:p>
            <a:r>
              <a:rPr lang="en-US" dirty="0" smtClean="0"/>
              <a:t>Each HTML file encoded for a different language, must append the corresponding language </a:t>
            </a:r>
            <a:r>
              <a:rPr lang="en-US" dirty="0" err="1" smtClean="0"/>
              <a:t>extention</a:t>
            </a:r>
            <a:endParaRPr lang="en-US" dirty="0" smtClean="0"/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index.html.en</a:t>
            </a:r>
            <a:r>
              <a:rPr lang="en-US" dirty="0" smtClean="0"/>
              <a:t> – English, index.html.fr – French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Web Server Installation Statistics</a:t>
            </a:r>
            <a:endParaRPr lang="en-US"/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Apache is current market share leader in web servers.</a:t>
            </a:r>
          </a:p>
          <a:p>
            <a:r>
              <a:rPr lang="en-US" dirty="0" smtClean="0"/>
              <a:t>You can download it from </a:t>
            </a:r>
            <a:r>
              <a:rPr lang="en-US" dirty="0" smtClean="0">
                <a:hlinkClick r:id="rId2"/>
              </a:rPr>
              <a:t>www.apache.org</a:t>
            </a:r>
            <a:endParaRPr lang="en-US" dirty="0" smtClean="0"/>
          </a:p>
          <a:p>
            <a:r>
              <a:rPr lang="en-US" dirty="0" smtClean="0"/>
              <a:t>See survey statistics in </a:t>
            </a:r>
            <a:r>
              <a:rPr lang="en-US" dirty="0" smtClean="0">
                <a:hlinkClick r:id="rId3"/>
              </a:rPr>
              <a:t>http://news.netcraft.com/archives/web_server_survey.html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0ACE-0DD9-444E-8A5D-0CD32E9B795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Language Negotiation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following directives are used by the language negotiation functionality:</a:t>
            </a:r>
          </a:p>
          <a:p>
            <a:pPr lvl="1"/>
            <a:r>
              <a:rPr lang="en-US" dirty="0" smtClean="0"/>
              <a:t>- </a:t>
            </a:r>
            <a:r>
              <a:rPr lang="en-US" dirty="0" err="1" smtClean="0"/>
              <a:t>AddLanguage</a:t>
            </a:r>
            <a:r>
              <a:rPr lang="en-US" dirty="0" smtClean="0"/>
              <a:t>			- </a:t>
            </a:r>
            <a:r>
              <a:rPr lang="en-US" dirty="0" err="1" smtClean="0"/>
              <a:t>DefaultLanguage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- </a:t>
            </a:r>
            <a:r>
              <a:rPr lang="en-US" dirty="0" err="1" smtClean="0"/>
              <a:t>LanguagePriority</a:t>
            </a:r>
            <a:r>
              <a:rPr lang="en-US" dirty="0" smtClean="0"/>
              <a:t>		- </a:t>
            </a:r>
            <a:r>
              <a:rPr lang="en-US" dirty="0" err="1" smtClean="0"/>
              <a:t>ForceLanguagePriority</a:t>
            </a:r>
            <a:endParaRPr lang="en-US" dirty="0" smtClean="0"/>
          </a:p>
          <a:p>
            <a:pPr lvl="1"/>
            <a:r>
              <a:rPr lang="en-US" dirty="0" smtClean="0"/>
              <a:t>- </a:t>
            </a:r>
            <a:r>
              <a:rPr lang="en-US" dirty="0" err="1" smtClean="0"/>
              <a:t>AddDefaultCharset</a:t>
            </a:r>
            <a:r>
              <a:rPr lang="en-US" dirty="0" smtClean="0"/>
              <a:t>		- </a:t>
            </a:r>
            <a:r>
              <a:rPr lang="en-US" dirty="0" err="1" smtClean="0"/>
              <a:t>AddCharset</a:t>
            </a:r>
            <a:endParaRPr lang="en-US" dirty="0" smtClean="0"/>
          </a:p>
          <a:p>
            <a:r>
              <a:rPr lang="en-US" dirty="0" smtClean="0"/>
              <a:t>Each browser request contains an “accept-language” header that indicates the language(s) that the client will accept</a:t>
            </a:r>
          </a:p>
          <a:p>
            <a:r>
              <a:rPr lang="en-US" dirty="0" smtClean="0"/>
              <a:t>The languages are usually specified by either 2 or 4 character keys (en, en-us, </a:t>
            </a:r>
            <a:r>
              <a:rPr lang="en-US" dirty="0" err="1" smtClean="0"/>
              <a:t>fr</a:t>
            </a:r>
            <a:r>
              <a:rPr lang="en-US" dirty="0" smtClean="0"/>
              <a:t>, de, </a:t>
            </a:r>
            <a:r>
              <a:rPr lang="en-US" dirty="0" err="1" smtClean="0"/>
              <a:t>es</a:t>
            </a:r>
            <a:r>
              <a:rPr lang="en-US" dirty="0" smtClean="0"/>
              <a:t>, ...)</a:t>
            </a:r>
          </a:p>
          <a:p>
            <a:endParaRPr lang="en-US" dirty="0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114425" y="2413000"/>
            <a:ext cx="6883400" cy="10382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lvl="1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>
                <a:solidFill>
                  <a:srgbClr val="3C3C41"/>
                </a:solidFill>
              </a:rPr>
              <a:t>- AddLanguage		- DefaultLanguage	</a:t>
            </a:r>
          </a:p>
          <a:p>
            <a:pPr lvl="1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>
                <a:solidFill>
                  <a:srgbClr val="3C3C41"/>
                </a:solidFill>
              </a:rPr>
              <a:t>- LanguagePriority	- ForceLanguagePriority</a:t>
            </a:r>
          </a:p>
          <a:p>
            <a:pPr lvl="1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000">
                <a:solidFill>
                  <a:srgbClr val="3C3C41"/>
                </a:solidFill>
              </a:rPr>
              <a:t>- AddDefaultCharset	- AddCharset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How Language Negotiation Works</a:t>
            </a: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Multiviews</a:t>
            </a:r>
            <a:r>
              <a:rPr lang="en-US" dirty="0" smtClean="0"/>
              <a:t> enabled negotiation</a:t>
            </a:r>
          </a:p>
          <a:p>
            <a:pPr lvl="1"/>
            <a:r>
              <a:rPr lang="en-US" dirty="0" smtClean="0"/>
              <a:t>Apache matches the “accept-language” key to a file extension through the “</a:t>
            </a:r>
            <a:r>
              <a:rPr lang="en-US" dirty="0" err="1" smtClean="0"/>
              <a:t>AddLanguage</a:t>
            </a:r>
            <a:r>
              <a:rPr lang="en-US" dirty="0" smtClean="0"/>
              <a:t>” directives in the </a:t>
            </a:r>
            <a:r>
              <a:rPr lang="en-US" dirty="0" err="1" smtClean="0"/>
              <a:t>HTTPD.conf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Apache first searches for an exact match of the specified file</a:t>
            </a:r>
          </a:p>
          <a:p>
            <a:pPr lvl="1"/>
            <a:r>
              <a:rPr lang="en-US" dirty="0" smtClean="0"/>
              <a:t>Apache next searches for the specified file with the 2 or 4 character appended language extension </a:t>
            </a:r>
          </a:p>
          <a:p>
            <a:r>
              <a:rPr lang="en-US" dirty="0" smtClean="0"/>
              <a:t>Type-Map enabled negotiation</a:t>
            </a:r>
          </a:p>
          <a:p>
            <a:pPr lvl="1"/>
            <a:r>
              <a:rPr lang="en-US" dirty="0" smtClean="0"/>
              <a:t>Apache searches for the specified file with the type-map extension (usually .</a:t>
            </a:r>
            <a:r>
              <a:rPr lang="en-US" dirty="0" err="1" smtClean="0"/>
              <a:t>var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Apache reads the .</a:t>
            </a:r>
            <a:r>
              <a:rPr lang="en-US" dirty="0" err="1" smtClean="0"/>
              <a:t>var</a:t>
            </a:r>
            <a:r>
              <a:rPr lang="en-US" dirty="0" smtClean="0"/>
              <a:t> file and selects the file name that is associated with the appropriate language</a:t>
            </a:r>
          </a:p>
          <a:p>
            <a:r>
              <a:rPr lang="en-US" dirty="0" smtClean="0"/>
              <a:t>If a language file is not found, Apache will fallback to the </a:t>
            </a:r>
            <a:r>
              <a:rPr lang="en-US" dirty="0" err="1" smtClean="0"/>
              <a:t>LanguagePriority</a:t>
            </a:r>
            <a:r>
              <a:rPr lang="en-US" dirty="0" smtClean="0"/>
              <a:t> and </a:t>
            </a:r>
            <a:r>
              <a:rPr lang="en-US" dirty="0" err="1" smtClean="0"/>
              <a:t>ForceLanguagePriority</a:t>
            </a:r>
            <a:r>
              <a:rPr lang="en-US" dirty="0" smtClean="0"/>
              <a:t> directives to determine how to handle the request</a:t>
            </a:r>
          </a:p>
          <a:p>
            <a:r>
              <a:rPr lang="en-US" dirty="0" smtClean="0"/>
              <a:t>More info: </a:t>
            </a:r>
          </a:p>
          <a:p>
            <a:pPr lvl="1"/>
            <a:r>
              <a:rPr lang="en-US" dirty="0" smtClean="0"/>
              <a:t>http://httpd.apache.org/docs/2.2/content-negotiation.html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&lt;Directory&gt; vs. &lt;Location&gt;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Directives enclosed in a &lt;Directory&gt; block apply to the specified file system directory and sub-directories</a:t>
            </a:r>
          </a:p>
          <a:p>
            <a:r>
              <a:rPr lang="en-US" dirty="0" smtClean="0"/>
              <a:t>Directives enclosed in a &lt;Location&gt; block apply to the specified web space container</a:t>
            </a:r>
          </a:p>
          <a:p>
            <a:pPr lvl="1"/>
            <a:r>
              <a:rPr lang="en-US" dirty="0" smtClean="0"/>
              <a:t>&lt;Location /private&gt; would apply to any URL-path that begins with “/private”</a:t>
            </a:r>
          </a:p>
          <a:p>
            <a:pPr lvl="2"/>
            <a:r>
              <a:rPr lang="en-US" dirty="0" smtClean="0"/>
              <a:t>http://your.domain.com/private</a:t>
            </a:r>
          </a:p>
          <a:p>
            <a:pPr lvl="2"/>
            <a:r>
              <a:rPr lang="en-US" dirty="0" smtClean="0"/>
              <a:t>http://your.domain.com/private123</a:t>
            </a:r>
          </a:p>
          <a:p>
            <a:pPr lvl="2"/>
            <a:r>
              <a:rPr lang="en-US" dirty="0" smtClean="0"/>
              <a:t>http://your.domain.com/private/mydocs/index.html</a:t>
            </a:r>
          </a:p>
          <a:p>
            <a:pPr lvl="1"/>
            <a:r>
              <a:rPr lang="en-US" dirty="0" smtClean="0"/>
              <a:t>Able to apply directives to locations that don't physically exist such as a module handler</a:t>
            </a:r>
          </a:p>
          <a:p>
            <a:pPr lvl="2"/>
            <a:r>
              <a:rPr lang="en-US" dirty="0" smtClean="0"/>
              <a:t>&lt;Location /server-status&gt;</a:t>
            </a:r>
          </a:p>
          <a:p>
            <a:pPr lvl="2"/>
            <a:r>
              <a:rPr lang="en-US" dirty="0" smtClean="0"/>
              <a:t>	</a:t>
            </a:r>
            <a:r>
              <a:rPr lang="en-US" dirty="0" err="1" smtClean="0"/>
              <a:t>SetHandler</a:t>
            </a:r>
            <a:r>
              <a:rPr lang="en-US" dirty="0" smtClean="0"/>
              <a:t> server-status</a:t>
            </a:r>
          </a:p>
          <a:p>
            <a:pPr lvl="2"/>
            <a:r>
              <a:rPr lang="en-US" dirty="0" smtClean="0"/>
              <a:t>&lt;/Location&gt;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SSL Encryption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Default SSL port for an HTTP server is 443</a:t>
            </a:r>
          </a:p>
          <a:p>
            <a:r>
              <a:rPr lang="en-US" smtClean="0"/>
              <a:t>All SSL requests and responses are handled through the MOD_SSL module (NetWare handles SSL natively)</a:t>
            </a:r>
          </a:p>
          <a:p>
            <a:r>
              <a:rPr lang="en-US" smtClean="0"/>
              <a:t>SSL configuration is done by creating a virtual host that listens the designated SSL port</a:t>
            </a:r>
          </a:p>
          <a:p>
            <a:r>
              <a:rPr lang="en-US" smtClean="0"/>
              <a:t>Example SSL configuration is found in conf/extra/httpd-ssl.conf of the Apache HTTPD distribution</a:t>
            </a:r>
          </a:p>
          <a:p>
            <a:r>
              <a:rPr lang="en-US" smtClean="0"/>
              <a:t>Additional documentation can be found at:</a:t>
            </a:r>
          </a:p>
          <a:p>
            <a:pPr lvl="1"/>
            <a:r>
              <a:rPr lang="en-US" smtClean="0"/>
              <a:t>http://httpd.apache.org/docs/2.2/ssl</a:t>
            </a:r>
          </a:p>
          <a:p>
            <a:pPr lvl="1"/>
            <a:r>
              <a:rPr lang="en-US" smtClean="0"/>
              <a:t>http://httpd.apache.org/docs/2.2/mod/mod_ssl.html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Modular Authentication Architecture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Terms / Authentication Elements:</a:t>
            </a:r>
          </a:p>
          <a:p>
            <a:r>
              <a:rPr lang="en-US" dirty="0" smtClean="0"/>
              <a:t>Authentication Type – Type of encryption used during transport of the authentication credentials (Basic or Digest)</a:t>
            </a:r>
          </a:p>
          <a:p>
            <a:r>
              <a:rPr lang="en-US" dirty="0" smtClean="0"/>
              <a:t>Authentication Method/Provider – Process by which a user is verified to be who they say they are</a:t>
            </a:r>
          </a:p>
          <a:p>
            <a:r>
              <a:rPr lang="en-US" dirty="0" smtClean="0"/>
              <a:t>Authorization – Process by which authenticated users are granted or denied access based on specific criteria</a:t>
            </a:r>
          </a:p>
          <a:p>
            <a:r>
              <a:rPr lang="en-US" dirty="0" smtClean="0"/>
              <a:t>Previous to Apache 2.2, every authentication module had to implement all three elements</a:t>
            </a:r>
          </a:p>
          <a:p>
            <a:pPr lvl="1"/>
            <a:r>
              <a:rPr lang="en-US" dirty="0" smtClean="0"/>
              <a:t>Choosing an </a:t>
            </a:r>
            <a:r>
              <a:rPr lang="en-US" dirty="0" err="1" smtClean="0"/>
              <a:t>AuthType</a:t>
            </a:r>
            <a:r>
              <a:rPr lang="en-US" dirty="0" smtClean="0"/>
              <a:t> limited which authentication and authorization methods could be used</a:t>
            </a:r>
          </a:p>
          <a:p>
            <a:pPr lvl="1"/>
            <a:r>
              <a:rPr lang="en-US" dirty="0" smtClean="0"/>
              <a:t>Potential for inconsistencies across authentication modules</a:t>
            </a:r>
          </a:p>
          <a:p>
            <a:r>
              <a:rPr lang="en-US" dirty="0" smtClean="0"/>
              <a:t>Note: Pay close attention to the words Authentication vs. Authorization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Modules - Introduction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The functionality of each Apache 2.0 authentication module has been split out into the three authentication elements for Apache 2.2</a:t>
            </a:r>
          </a:p>
          <a:p>
            <a:r>
              <a:rPr lang="en-US" smtClean="0"/>
              <a:t>Overlapping functionality among the modules was simply eliminated in favor of a base implementation</a:t>
            </a:r>
          </a:p>
          <a:p>
            <a:r>
              <a:rPr lang="en-US" smtClean="0"/>
              <a:t>The module name indicates which element of the authentication functionality it performs</a:t>
            </a:r>
          </a:p>
          <a:p>
            <a:pPr lvl="1"/>
            <a:r>
              <a:rPr lang="en-US" smtClean="0"/>
              <a:t>Mod_auth_xxx – Implements an Authentication Type</a:t>
            </a:r>
          </a:p>
          <a:p>
            <a:pPr lvl="1"/>
            <a:r>
              <a:rPr lang="en-US" smtClean="0"/>
              <a:t>Mod_authn_xxx – Implements an Authentication Method or Provider</a:t>
            </a:r>
          </a:p>
          <a:p>
            <a:pPr lvl="1"/>
            <a:r>
              <a:rPr lang="en-US" smtClean="0"/>
              <a:t>Mod_authz_xxx – Implements an Authorization Method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New Modules – Authentication Type</a:t>
            </a:r>
            <a:endParaRPr lang="en-US"/>
          </a:p>
        </p:txBody>
      </p:sp>
      <p:graphicFrame>
        <p:nvGraphicFramePr>
          <p:cNvPr id="53272" name="Group 24"/>
          <p:cNvGraphicFramePr>
            <a:graphicFrameLocks noGrp="1"/>
          </p:cNvGraphicFramePr>
          <p:nvPr>
            <p:ph type="tbl" idx="1"/>
          </p:nvPr>
        </p:nvGraphicFramePr>
        <p:xfrm>
          <a:off x="533400" y="1447800"/>
          <a:ext cx="8382000" cy="4742625"/>
        </p:xfrm>
        <a:graphic>
          <a:graphicData uri="http://schemas.openxmlformats.org/drawingml/2006/table">
            <a:tbl>
              <a:tblPr/>
              <a:tblGrid>
                <a:gridCol w="4191000"/>
                <a:gridCol w="4191000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Modules</a:t>
                      </a:r>
                    </a:p>
                  </a:txBody>
                  <a:tcPr marL="101429" marR="101429" marT="0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Directives</a:t>
                      </a:r>
                    </a:p>
                  </a:txBody>
                  <a:tcPr marL="101429" marR="101429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7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Mod_Auth_Basic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Basic authentication – User credentials are received by the server as unencrypted data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</a:txBody>
                  <a:tcPr marL="101429" marR="30428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AuthBasicAuthoritative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AuthBasicProvider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</a:txBody>
                  <a:tcPr marL="304288" marR="10142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Mod_Auth_Digest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MD5 Digest authentication – User credentials are received by the server in encrypted format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 </a:t>
                      </a:r>
                    </a:p>
                  </a:txBody>
                  <a:tcPr marL="101429" marR="30428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AuthDigestAlgorithm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AuthDigestDomain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AuthDigestNcCheck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AuthDigestNonceFormat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AuthDigestNonceLifetime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AuthDigestProvider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AuthDigestQop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AuthDigestShmemSize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</a:txBody>
                  <a:tcPr marL="304288" marR="10142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9934B6-3141-41C3-A3F2-4384D37F947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New Modules – Authentication Providers</a:t>
            </a:r>
            <a:endParaRPr lang="en-US"/>
          </a:p>
        </p:txBody>
      </p:sp>
      <p:graphicFrame>
        <p:nvGraphicFramePr>
          <p:cNvPr id="55300" name="Group 4"/>
          <p:cNvGraphicFramePr>
            <a:graphicFrameLocks noGrp="1"/>
          </p:cNvGraphicFramePr>
          <p:nvPr>
            <p:ph type="tbl" idx="1"/>
          </p:nvPr>
        </p:nvGraphicFramePr>
        <p:xfrm>
          <a:off x="533400" y="1447800"/>
          <a:ext cx="8382000" cy="4452938"/>
        </p:xfrm>
        <a:graphic>
          <a:graphicData uri="http://schemas.openxmlformats.org/drawingml/2006/table">
            <a:tbl>
              <a:tblPr/>
              <a:tblGrid>
                <a:gridCol w="4191000"/>
                <a:gridCol w="4191000"/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Modules</a:t>
                      </a:r>
                    </a:p>
                  </a:txBody>
                  <a:tcPr marL="101429" marR="101429" marT="0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Directives</a:t>
                      </a:r>
                    </a:p>
                  </a:txBody>
                  <a:tcPr marL="101429" marR="101429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Mod_Authn_Anon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Allows “anonymous” user access to authenticated areas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</a:txBody>
                  <a:tcPr marL="101429" marR="30428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Anonymous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Anonymous_LogEmail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Anonymous_MustGiveEmail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Anonymous_NoUserID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Anonymous_VerifyEmail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 </a:t>
                      </a:r>
                    </a:p>
                  </a:txBody>
                  <a:tcPr marL="304288" marR="10142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Mod_Authn_DBM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DBM file based user authentication</a:t>
                      </a:r>
                    </a:p>
                  </a:txBody>
                  <a:tcPr marL="101429" marR="30428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AuthDBMType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AuthDBMUserFile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 </a:t>
                      </a:r>
                    </a:p>
                  </a:txBody>
                  <a:tcPr marL="304288" marR="10142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Mod_Authn_Default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Authentication fallback module</a:t>
                      </a:r>
                    </a:p>
                  </a:txBody>
                  <a:tcPr marL="101429" marR="30428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AuthDefaultAuthoritative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</a:txBody>
                  <a:tcPr marL="304288" marR="10142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9934B6-3141-41C3-A3F2-4384D37F947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New Modules – Authentication Providers</a:t>
            </a:r>
            <a:endParaRPr lang="en-US"/>
          </a:p>
        </p:txBody>
      </p:sp>
      <p:graphicFrame>
        <p:nvGraphicFramePr>
          <p:cNvPr id="57348" name="Group 4"/>
          <p:cNvGraphicFramePr>
            <a:graphicFrameLocks noGrp="1"/>
          </p:cNvGraphicFramePr>
          <p:nvPr>
            <p:ph type="tbl" idx="1"/>
          </p:nvPr>
        </p:nvGraphicFramePr>
        <p:xfrm>
          <a:off x="533400" y="1447800"/>
          <a:ext cx="8382000" cy="4452938"/>
        </p:xfrm>
        <a:graphic>
          <a:graphicData uri="http://schemas.openxmlformats.org/drawingml/2006/table">
            <a:tbl>
              <a:tblPr/>
              <a:tblGrid>
                <a:gridCol w="4058931"/>
                <a:gridCol w="4323069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Modules</a:t>
                      </a:r>
                    </a:p>
                  </a:txBody>
                  <a:tcPr marL="101429" marR="101429" marT="0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Directives</a:t>
                      </a:r>
                    </a:p>
                  </a:txBody>
                  <a:tcPr marL="101429" marR="101429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Mod_Authn_File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File based user authentication</a:t>
                      </a:r>
                    </a:p>
                  </a:txBody>
                  <a:tcPr marL="101429" marR="30428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AuthUserFile</a:t>
                      </a:r>
                    </a:p>
                  </a:txBody>
                  <a:tcPr marL="304288" marR="10142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Mod_Authnz_LDAP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LDAP directory based authentication</a:t>
                      </a:r>
                    </a:p>
                  </a:txBody>
                  <a:tcPr marL="101429" marR="30428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AuthLDAPBindDN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AuthLDAPBindPassword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AuthLDAPCharsetConfig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AuthLDAPDereferenceAliases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AuthLDAPRemoteUserIsDN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AuthLDAPUrl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</a:txBody>
                  <a:tcPr marL="304288" marR="10142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9934B6-3141-41C3-A3F2-4384D37F9477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Modules - Authorization</a:t>
            </a:r>
            <a:endParaRPr lang="en-US"/>
          </a:p>
        </p:txBody>
      </p:sp>
      <p:graphicFrame>
        <p:nvGraphicFramePr>
          <p:cNvPr id="59414" name="Group 22"/>
          <p:cNvGraphicFramePr>
            <a:graphicFrameLocks noGrp="1"/>
          </p:cNvGraphicFramePr>
          <p:nvPr>
            <p:ph type="tbl" idx="1"/>
          </p:nvPr>
        </p:nvGraphicFramePr>
        <p:xfrm>
          <a:off x="533400" y="1447800"/>
          <a:ext cx="8382000" cy="4601909"/>
        </p:xfrm>
        <a:graphic>
          <a:graphicData uri="http://schemas.openxmlformats.org/drawingml/2006/table">
            <a:tbl>
              <a:tblPr/>
              <a:tblGrid>
                <a:gridCol w="3752530"/>
                <a:gridCol w="4629470"/>
              </a:tblGrid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Modules</a:t>
                      </a:r>
                    </a:p>
                  </a:txBody>
                  <a:tcPr marL="101429" marR="101429" marT="0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Directives</a:t>
                      </a:r>
                    </a:p>
                  </a:txBody>
                  <a:tcPr marL="101429" marR="101429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Mod_Authnz_LDAP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LDAP directory based authorization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</a:txBody>
                  <a:tcPr marL="101429" marR="30428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Require ldap-user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Require ldap-group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Require ldap-dn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Require ldap-attribute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Require ldap-filter 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AuthLDAPCompareDNOnServer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AuthLDAPGroupAttribute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AuthLDAPGroupAttributeIsDN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AuthzLDAPAuthoritative</a:t>
                      </a:r>
                    </a:p>
                  </a:txBody>
                  <a:tcPr marL="304288" marR="10142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Mod_Authz_Default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Authorization fallback module</a:t>
                      </a:r>
                    </a:p>
                  </a:txBody>
                  <a:tcPr marL="101429" marR="30428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AuthzDefaultAuthoritative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</a:txBody>
                  <a:tcPr marL="304288" marR="10142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9934B6-3141-41C3-A3F2-4384D37F9477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Apache Web Server Status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Shipping:</a:t>
            </a:r>
          </a:p>
          <a:p>
            <a:pPr lvl="1"/>
            <a:r>
              <a:rPr lang="en-US" dirty="0" smtClean="0"/>
              <a:t>Apache 1.3.37 – Maintenance mode, no new development</a:t>
            </a:r>
          </a:p>
          <a:p>
            <a:pPr lvl="1"/>
            <a:r>
              <a:rPr lang="en-US" dirty="0" smtClean="0"/>
              <a:t>Apache 2.0.59 – Maintenance mode, no new development</a:t>
            </a:r>
          </a:p>
          <a:p>
            <a:pPr lvl="1"/>
            <a:r>
              <a:rPr lang="en-US" dirty="0" smtClean="0"/>
              <a:t>Apache 2.2.9 – Current release</a:t>
            </a:r>
          </a:p>
          <a:p>
            <a:r>
              <a:rPr lang="en-US" dirty="0" smtClean="0"/>
              <a:t>Development:</a:t>
            </a:r>
          </a:p>
          <a:p>
            <a:pPr lvl="1"/>
            <a:r>
              <a:rPr lang="en-US" dirty="0" smtClean="0"/>
              <a:t>Apache 2.3.x-dev – Unstable, all new development happens here first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Modules - Authorization</a:t>
            </a:r>
            <a:endParaRPr lang="en-US"/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>
            <p:ph type="tbl" idx="1"/>
          </p:nvPr>
        </p:nvGraphicFramePr>
        <p:xfrm>
          <a:off x="533400" y="1447800"/>
          <a:ext cx="8382000" cy="4941761"/>
        </p:xfrm>
        <a:graphic>
          <a:graphicData uri="http://schemas.openxmlformats.org/drawingml/2006/table">
            <a:tbl>
              <a:tblPr/>
              <a:tblGrid>
                <a:gridCol w="4191000"/>
                <a:gridCol w="4191000"/>
              </a:tblGrid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Modules</a:t>
                      </a:r>
                    </a:p>
                  </a:txBody>
                  <a:tcPr marL="101429" marR="101429" marT="0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Directives</a:t>
                      </a:r>
                    </a:p>
                  </a:txBody>
                  <a:tcPr marL="101429" marR="101429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Mod_Authz_DBM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DBM file based group authorization</a:t>
                      </a:r>
                    </a:p>
                  </a:txBody>
                  <a:tcPr marL="101429" marR="30428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Require file-group*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Require group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AuthDBMGroupFile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AuthzDBMAuthoritative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AuthzDBMType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 </a:t>
                      </a:r>
                    </a:p>
                  </a:txBody>
                  <a:tcPr marL="304288" marR="10142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Mod_Authz_GroupFile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File based group authorization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</a:txBody>
                  <a:tcPr marL="101429" marR="30428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Require file-group*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Require group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AuthGroupFile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AuthzGroupFileAuthoritative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 </a:t>
                      </a:r>
                    </a:p>
                  </a:txBody>
                  <a:tcPr marL="304288" marR="10142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Mod_Authz_Host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Group authorization based on host (name or IP address)</a:t>
                      </a:r>
                    </a:p>
                  </a:txBody>
                  <a:tcPr marL="101429" marR="30428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Allow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Deny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Order </a:t>
                      </a:r>
                    </a:p>
                  </a:txBody>
                  <a:tcPr marL="304288" marR="10142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9934B6-3141-41C3-A3F2-4384D37F9477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Modules - Authorization</a:t>
            </a:r>
            <a:endParaRPr lang="en-US"/>
          </a:p>
        </p:txBody>
      </p:sp>
      <p:graphicFrame>
        <p:nvGraphicFramePr>
          <p:cNvPr id="63492" name="Group 4"/>
          <p:cNvGraphicFramePr>
            <a:graphicFrameLocks noGrp="1"/>
          </p:cNvGraphicFramePr>
          <p:nvPr>
            <p:ph type="tbl" idx="1"/>
          </p:nvPr>
        </p:nvGraphicFramePr>
        <p:xfrm>
          <a:off x="533400" y="1447800"/>
          <a:ext cx="8382000" cy="4452938"/>
        </p:xfrm>
        <a:graphic>
          <a:graphicData uri="http://schemas.openxmlformats.org/drawingml/2006/table">
            <a:tbl>
              <a:tblPr/>
              <a:tblGrid>
                <a:gridCol w="4191000"/>
                <a:gridCol w="4191000"/>
              </a:tblGrid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Modules</a:t>
                      </a:r>
                    </a:p>
                  </a:txBody>
                  <a:tcPr marL="101429" marR="101429" marT="0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Directives</a:t>
                      </a:r>
                    </a:p>
                  </a:txBody>
                  <a:tcPr marL="101429" marR="101429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Mod_Authz_Owner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Authorization based on file ownership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</a:txBody>
                  <a:tcPr marL="101429" marR="30428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Require file-owner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AuthzOwnerAuthoritative</a:t>
                      </a:r>
                    </a:p>
                  </a:txBody>
                  <a:tcPr marL="304288" marR="10142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Mod_Authz_User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rgbClr val="3C3C41"/>
                        </a:buClr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User authorization</a:t>
                      </a:r>
                    </a:p>
                  </a:txBody>
                  <a:tcPr marL="101429" marR="30428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Require valid-user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Require user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ts val="863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AuthzUserAuthoritative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</a:txBody>
                  <a:tcPr marL="304288" marR="10142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9934B6-3141-41C3-A3F2-4384D37F9477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Differences Between Apache 2.0 &amp; 2.2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New Directives</a:t>
            </a:r>
          </a:p>
          <a:p>
            <a:pPr lvl="1"/>
            <a:r>
              <a:rPr lang="en-US" dirty="0" err="1" smtClean="0"/>
              <a:t>AuthBasicProvider</a:t>
            </a:r>
            <a:r>
              <a:rPr lang="en-US" dirty="0" smtClean="0"/>
              <a:t> </a:t>
            </a:r>
            <a:r>
              <a:rPr lang="en-US" dirty="0" err="1" smtClean="0"/>
              <a:t>On|Off|provider</a:t>
            </a:r>
            <a:r>
              <a:rPr lang="en-US" dirty="0" smtClean="0"/>
              <a:t>-name [provider-name]…</a:t>
            </a:r>
          </a:p>
          <a:p>
            <a:pPr lvl="1"/>
            <a:r>
              <a:rPr lang="en-US" dirty="0" err="1" smtClean="0"/>
              <a:t>AuthDigestProvider</a:t>
            </a:r>
            <a:r>
              <a:rPr lang="en-US" dirty="0" smtClean="0"/>
              <a:t> </a:t>
            </a:r>
            <a:r>
              <a:rPr lang="en-US" dirty="0" err="1" smtClean="0"/>
              <a:t>On|Off|provider</a:t>
            </a:r>
            <a:r>
              <a:rPr lang="en-US" dirty="0" smtClean="0"/>
              <a:t>-name [provider-name]…</a:t>
            </a:r>
          </a:p>
          <a:p>
            <a:pPr lvl="1"/>
            <a:r>
              <a:rPr lang="en-US" dirty="0" err="1" smtClean="0"/>
              <a:t>AuthzXXXAuthoritative</a:t>
            </a:r>
            <a:r>
              <a:rPr lang="en-US" dirty="0" smtClean="0"/>
              <a:t> </a:t>
            </a:r>
            <a:r>
              <a:rPr lang="en-US" dirty="0" err="1" smtClean="0"/>
              <a:t>On|Off</a:t>
            </a:r>
            <a:endParaRPr lang="en-US" dirty="0" smtClean="0"/>
          </a:p>
          <a:p>
            <a:r>
              <a:rPr lang="en-US" dirty="0" smtClean="0"/>
              <a:t>Renamed Directives</a:t>
            </a:r>
          </a:p>
          <a:p>
            <a:pPr lvl="1"/>
            <a:r>
              <a:rPr lang="en-US" dirty="0" err="1" smtClean="0"/>
              <a:t>AuthBasicAuthoritative</a:t>
            </a:r>
            <a:r>
              <a:rPr lang="en-US" dirty="0" smtClean="0"/>
              <a:t> </a:t>
            </a:r>
            <a:r>
              <a:rPr lang="en-US" dirty="0" err="1" smtClean="0"/>
              <a:t>On|Off</a:t>
            </a:r>
            <a:endParaRPr lang="en-US" dirty="0" smtClean="0"/>
          </a:p>
          <a:p>
            <a:r>
              <a:rPr lang="en-US" dirty="0" smtClean="0"/>
              <a:t>Multiple modules must be loaded (auth, </a:t>
            </a:r>
            <a:r>
              <a:rPr lang="en-US" dirty="0" err="1" smtClean="0"/>
              <a:t>authn</a:t>
            </a:r>
            <a:r>
              <a:rPr lang="en-US" dirty="0" smtClean="0"/>
              <a:t>, </a:t>
            </a:r>
            <a:r>
              <a:rPr lang="en-US" dirty="0" err="1" smtClean="0"/>
              <a:t>authz</a:t>
            </a:r>
            <a:r>
              <a:rPr lang="en-US" dirty="0" smtClean="0"/>
              <a:t>) rather than a single </a:t>
            </a:r>
            <a:r>
              <a:rPr lang="en-US" dirty="0" err="1" smtClean="0"/>
              <a:t>mod_auth_xxx</a:t>
            </a:r>
            <a:r>
              <a:rPr lang="en-US" dirty="0" smtClean="0"/>
              <a:t> module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Differences – More Authorization Types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Apache 2.0</a:t>
            </a:r>
          </a:p>
          <a:p>
            <a:pPr lvl="1"/>
            <a:r>
              <a:rPr lang="en-US" smtClean="0"/>
              <a:t>Require Valid-User</a:t>
            </a:r>
          </a:p>
          <a:p>
            <a:pPr lvl="1"/>
            <a:r>
              <a:rPr lang="en-US" smtClean="0"/>
              <a:t>Require User user-id [user-id] …</a:t>
            </a:r>
          </a:p>
          <a:p>
            <a:pPr lvl="1"/>
            <a:r>
              <a:rPr lang="en-US" smtClean="0"/>
              <a:t>Require Group group-name [group-name] …</a:t>
            </a:r>
          </a:p>
          <a:p>
            <a:r>
              <a:rPr lang="en-US" smtClean="0"/>
              <a:t>Apache 2.2</a:t>
            </a:r>
          </a:p>
          <a:p>
            <a:pPr lvl="1"/>
            <a:r>
              <a:rPr lang="en-US" smtClean="0"/>
              <a:t>Same as Apache 2.0</a:t>
            </a:r>
          </a:p>
          <a:p>
            <a:pPr lvl="1"/>
            <a:r>
              <a:rPr lang="en-US" smtClean="0"/>
              <a:t>LDAP - ldap-user, ldap-group, ldap-dn, ldap-filter, ldap-attribute </a:t>
            </a:r>
          </a:p>
          <a:p>
            <a:pPr lvl="1"/>
            <a:r>
              <a:rPr lang="en-US" smtClean="0"/>
              <a:t>GroupFile – file-group*</a:t>
            </a:r>
          </a:p>
          <a:p>
            <a:pPr lvl="1"/>
            <a:r>
              <a:rPr lang="en-US" smtClean="0"/>
              <a:t>DBM – file-group*</a:t>
            </a:r>
          </a:p>
          <a:p>
            <a:pPr lvl="1"/>
            <a:r>
              <a:rPr lang="en-US" smtClean="0"/>
              <a:t>Owner – file-owner</a:t>
            </a:r>
          </a:p>
          <a:p>
            <a:r>
              <a:rPr lang="en-US" smtClean="0"/>
              <a:t>Since multiple authorization methods can be used, in most cases the type names should be unique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820738" y="1655763"/>
            <a:ext cx="7650162" cy="40703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LoadModule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</a:rPr>
              <a:t>auth_basic_module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modules/mod_auth_basic.so</a:t>
            </a: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LoadModule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</a:rPr>
              <a:t>authn_file_module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modules/mod_authn_file.so</a:t>
            </a: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LoadModule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</a:rPr>
              <a:t>authz_user_module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modules/mod_authz_user.so</a:t>
            </a: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LoadModule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</a:rPr>
              <a:t>authz_host_module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modules/mod_authz_host.so</a:t>
            </a: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&lt;Directory /www/docs&gt;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Order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deny,allow</a:t>
            </a: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Allow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from all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</a:rPr>
              <a:t>AuthType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Basic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</a:rPr>
              <a:t>AuthName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Authentication_Test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</a:rPr>
              <a:t>AuthBasicProvider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file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</a:rPr>
              <a:t>AuthUserFile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/www/users/users.dat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require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valid-user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&lt;/Directory&gt;</a:t>
            </a:r>
          </a:p>
          <a:p>
            <a:pPr>
              <a:spcBef>
                <a:spcPct val="5000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Configuring Simple Authentication</a:t>
            </a:r>
            <a:endParaRPr lang="en-US"/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6327775" y="2847975"/>
            <a:ext cx="2047875" cy="1987550"/>
          </a:xfrm>
          <a:prstGeom prst="wedgeRectCallout">
            <a:avLst>
              <a:gd name="adj1" fmla="val -121241"/>
              <a:gd name="adj2" fmla="val 23801"/>
            </a:avLst>
          </a:prstGeom>
          <a:solidFill>
            <a:srgbClr val="CCCCC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Trebuchet MS" pitchFamily="34" charset="0"/>
                <a:cs typeface="Lucida Sans Unicode" pitchFamily="34" charset="0"/>
              </a:rPr>
              <a:t>The authentication provider is file based and the authorization method is any valid-user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Multiple Authentication Providers</a:t>
            </a:r>
            <a:endParaRPr lang="en-US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709613" y="1493838"/>
            <a:ext cx="7694612" cy="4505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78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LoadModule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auth_basic_module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modules/mod_auth_basic.so</a:t>
            </a:r>
          </a:p>
          <a:p>
            <a:pPr>
              <a:lnSpc>
                <a:spcPct val="78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LoadModule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authn_file_module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modules/mod_authn_file.so</a:t>
            </a:r>
          </a:p>
          <a:p>
            <a:pPr>
              <a:lnSpc>
                <a:spcPct val="78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LoadModule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authz_user_module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modules/mod_authz_user.so</a:t>
            </a:r>
          </a:p>
          <a:p>
            <a:pPr>
              <a:lnSpc>
                <a:spcPct val="78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LoadModule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authz_host_module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modules/mod_authz_host.so</a:t>
            </a:r>
          </a:p>
          <a:p>
            <a:pPr>
              <a:lnSpc>
                <a:spcPct val="78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LoadModule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authnz_ldap_module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modules/mod_authnz_ldap.so</a:t>
            </a:r>
          </a:p>
          <a:p>
            <a:pPr>
              <a:lnSpc>
                <a:spcPct val="78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LoadModule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ldap_module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modules/mod_ldap.so</a:t>
            </a:r>
          </a:p>
          <a:p>
            <a:pPr>
              <a:lnSpc>
                <a:spcPct val="78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78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&lt;Directory /www/docs&gt;</a:t>
            </a:r>
          </a:p>
          <a:p>
            <a:pPr>
              <a:lnSpc>
                <a:spcPct val="78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Order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deny,allow</a:t>
            </a: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78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Allow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from all</a:t>
            </a:r>
          </a:p>
          <a:p>
            <a:pPr>
              <a:lnSpc>
                <a:spcPct val="78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</a:rPr>
              <a:t>AuthType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Basic</a:t>
            </a:r>
          </a:p>
          <a:p>
            <a:pPr>
              <a:lnSpc>
                <a:spcPct val="78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</a:rPr>
              <a:t>AuthName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Authentication_Test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78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</a:rPr>
              <a:t>AuthBasicProvider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file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ldap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78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</a:rPr>
              <a:t>AuthUserFile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/www/users/users.dat</a:t>
            </a:r>
          </a:p>
          <a:p>
            <a:pPr>
              <a:lnSpc>
                <a:spcPct val="78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</a:rPr>
              <a:t>AuthLDAPURL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ldap://ldap.server.com/o=my-context</a:t>
            </a:r>
          </a:p>
          <a:p>
            <a:pPr>
              <a:lnSpc>
                <a:spcPct val="78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</a:rPr>
              <a:t>AuthzLDAPAuthoritative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off</a:t>
            </a:r>
          </a:p>
          <a:p>
            <a:pPr>
              <a:lnSpc>
                <a:spcPct val="78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 require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valid-user</a:t>
            </a:r>
          </a:p>
          <a:p>
            <a:pPr>
              <a:lnSpc>
                <a:spcPct val="78000"/>
              </a:lnSpc>
              <a:spcBef>
                <a:spcPct val="0"/>
              </a:spcBef>
              <a:spcAft>
                <a:spcPts val="300"/>
              </a:spcAft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&lt;/Directory&gt;</a:t>
            </a:r>
          </a:p>
        </p:txBody>
      </p:sp>
      <p:sp>
        <p:nvSpPr>
          <p:cNvPr id="70660" name="AutoShape 4"/>
          <p:cNvSpPr>
            <a:spLocks noChangeArrowheads="1"/>
          </p:cNvSpPr>
          <p:nvPr/>
        </p:nvSpPr>
        <p:spPr bwMode="auto">
          <a:xfrm>
            <a:off x="6715125" y="2874963"/>
            <a:ext cx="2047875" cy="2660650"/>
          </a:xfrm>
          <a:prstGeom prst="wedgeRectCallout">
            <a:avLst>
              <a:gd name="adj1" fmla="val -123722"/>
              <a:gd name="adj2" fmla="val 15574"/>
            </a:avLst>
          </a:prstGeom>
          <a:solidFill>
            <a:srgbClr val="CCCCC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Trebuchet MS" pitchFamily="34" charset="0"/>
                <a:cs typeface="Lucida Sans Unicode" pitchFamily="34" charset="0"/>
              </a:rPr>
              <a:t>The authentication includes both file and LDAP providers with the file provider taking precedence followed by LDAP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New Features Already in Apache 2.3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Moving from hook-based to provider-based authorization</a:t>
            </a:r>
          </a:p>
          <a:p>
            <a:r>
              <a:rPr lang="en-US" smtClean="0"/>
              <a:t>“AND/OR/NOT” logic in authorization</a:t>
            </a:r>
          </a:p>
          <a:p>
            <a:r>
              <a:rPr lang="en-US" smtClean="0"/>
              <a:t>Host Access Control as an authorization type</a:t>
            </a:r>
          </a:p>
          <a:p>
            <a:pPr lvl="1"/>
            <a:r>
              <a:rPr lang="en-US" smtClean="0"/>
              <a:t>Require IP …, Require Host …, Require Env …</a:t>
            </a:r>
          </a:p>
          <a:p>
            <a:pPr lvl="1"/>
            <a:r>
              <a:rPr lang="en-US" smtClean="0"/>
              <a:t>Require All Granted, Require All Denied</a:t>
            </a:r>
          </a:p>
          <a:p>
            <a:pPr lvl="1"/>
            <a:r>
              <a:rPr lang="en-US" smtClean="0"/>
              <a:t>“Order Allow/Deny”, “Satisfy” where did they go?</a:t>
            </a:r>
          </a:p>
          <a:p>
            <a:pPr lvl="1"/>
            <a:r>
              <a:rPr lang="en-US" smtClean="0"/>
              <a:t>Backward compatibility with the 2.0/2.2 Host Access Control, use the Mod_Access_Compat module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Adding “AND/OR/NOT” Logic to Authorization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Allows authorization to be granted or denied based on a complex set of “Require…” statements</a:t>
            </a:r>
          </a:p>
          <a:p>
            <a:r>
              <a:rPr lang="en-US" smtClean="0"/>
              <a:t>New Directives</a:t>
            </a:r>
          </a:p>
          <a:p>
            <a:pPr lvl="1"/>
            <a:r>
              <a:rPr lang="en-US" smtClean="0"/>
              <a:t>&lt;SatisfyAll&gt; … &lt;/SatisfyAll&gt; - Must satisfy all of the encapsulated statements</a:t>
            </a:r>
          </a:p>
          <a:p>
            <a:pPr lvl="1"/>
            <a:r>
              <a:rPr lang="en-US" smtClean="0"/>
              <a:t>&lt;SatisfyOne&gt; … &lt;/SatisfyOne&gt; - Must satisfy at least one of the encapsulated statements</a:t>
            </a:r>
          </a:p>
          <a:p>
            <a:pPr lvl="1"/>
            <a:r>
              <a:rPr lang="en-US" smtClean="0"/>
              <a:t>&lt;RequireAlias&gt; … &lt;/RequireAlias&gt; - Defines a ‘Require’ alias</a:t>
            </a:r>
          </a:p>
          <a:p>
            <a:pPr lvl="1"/>
            <a:r>
              <a:rPr lang="en-US" smtClean="0"/>
              <a:t>Reject – Reject all matching elements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Compiling httpd-2.2.0</a:t>
            </a:r>
            <a:endParaRPr lang="en-US"/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Download httpd-2.2.0.tar.bz2 from </a:t>
            </a:r>
            <a:r>
              <a:rPr lang="en-US" dirty="0" smtClean="0">
                <a:hlinkClick r:id="rId2"/>
              </a:rPr>
              <a:t>http://www.apache.org/dist </a:t>
            </a:r>
            <a:r>
              <a:rPr lang="en-US" dirty="0" smtClean="0"/>
              <a:t>or closer mirror sites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$tar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xjf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httpd-2.2.0.tar.bz2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 ./configure --prefix=PREFIX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 make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 make install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 PREFIX/bin/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apachectl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start </a:t>
            </a:r>
            <a:endParaRPr lang="en-US" dirty="0" smtClean="0"/>
          </a:p>
          <a:p>
            <a:r>
              <a:rPr lang="en-US" dirty="0" smtClean="0"/>
              <a:t>Here PREFIX is the prefix of the directory containing the distribution, typically it is /</a:t>
            </a:r>
            <a:r>
              <a:rPr lang="en-US" dirty="0" err="1" smtClean="0"/>
              <a:t>usr</a:t>
            </a:r>
            <a:r>
              <a:rPr lang="en-US" dirty="0" smtClean="0"/>
              <a:t>/local/apache.</a:t>
            </a:r>
          </a:p>
          <a:p>
            <a:r>
              <a:rPr lang="en-US" dirty="0" smtClean="0"/>
              <a:t>For configuring the apache with specific features, we can specify the corresponding features as option to the configure command. You can find the list of features by “./configure –help”</a:t>
            </a:r>
          </a:p>
          <a:p>
            <a:r>
              <a:rPr lang="en-US" dirty="0" smtClean="0"/>
              <a:t>Here is </a:t>
            </a:r>
            <a:r>
              <a:rPr lang="en-US" dirty="0" smtClean="0">
                <a:hlinkClick r:id="rId3"/>
              </a:rPr>
              <a:t>a command </a:t>
            </a:r>
            <a:r>
              <a:rPr lang="en-US" dirty="0" smtClean="0"/>
              <a:t>used to compile the </a:t>
            </a:r>
            <a:r>
              <a:rPr lang="en-US" dirty="0" err="1" smtClean="0"/>
              <a:t>httpd</a:t>
            </a:r>
            <a:r>
              <a:rPr lang="en-US" dirty="0" smtClean="0"/>
              <a:t> with proxy and cache modules needed.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23AF-2B00-44F6-86DB-DB0098B4A86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Apache 2.2 on SuSE Linux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File Locations</a:t>
            </a:r>
          </a:p>
          <a:p>
            <a:pPr lvl="1"/>
            <a:r>
              <a:rPr lang="en-US" dirty="0" smtClean="0"/>
              <a:t>Modules - /</a:t>
            </a:r>
            <a:r>
              <a:rPr lang="en-US" dirty="0" err="1" smtClean="0"/>
              <a:t>usr</a:t>
            </a:r>
            <a:r>
              <a:rPr lang="en-US" dirty="0" smtClean="0"/>
              <a:t>/lib/apache2</a:t>
            </a:r>
          </a:p>
          <a:p>
            <a:pPr lvl="1"/>
            <a:r>
              <a:rPr lang="en-US" dirty="0" smtClean="0"/>
              <a:t>Configuration - /etc/apache2</a:t>
            </a:r>
          </a:p>
          <a:p>
            <a:pPr lvl="1"/>
            <a:r>
              <a:rPr lang="en-US" dirty="0" smtClean="0"/>
              <a:t>Logs - /</a:t>
            </a:r>
            <a:r>
              <a:rPr lang="en-US" dirty="0" err="1" smtClean="0"/>
              <a:t>var</a:t>
            </a:r>
            <a:r>
              <a:rPr lang="en-US" dirty="0" smtClean="0"/>
              <a:t>/log/apache2</a:t>
            </a:r>
          </a:p>
          <a:p>
            <a:pPr lvl="1"/>
            <a:r>
              <a:rPr lang="en-US" dirty="0" err="1" smtClean="0"/>
              <a:t>Cgi</a:t>
            </a:r>
            <a:r>
              <a:rPr lang="en-US" dirty="0" smtClean="0"/>
              <a:t>-bin - /</a:t>
            </a:r>
            <a:r>
              <a:rPr lang="en-US" dirty="0" err="1" smtClean="0"/>
              <a:t>srv</a:t>
            </a:r>
            <a:r>
              <a:rPr lang="en-US" dirty="0" smtClean="0"/>
              <a:t>/www/</a:t>
            </a:r>
            <a:r>
              <a:rPr lang="en-US" dirty="0" err="1" smtClean="0"/>
              <a:t>cgi</a:t>
            </a:r>
            <a:r>
              <a:rPr lang="en-US" dirty="0" smtClean="0"/>
              <a:t>-bin</a:t>
            </a:r>
          </a:p>
          <a:p>
            <a:pPr lvl="1"/>
            <a:r>
              <a:rPr lang="en-US" dirty="0" err="1" smtClean="0"/>
              <a:t>DocumentRoot</a:t>
            </a:r>
            <a:r>
              <a:rPr lang="en-US" dirty="0" smtClean="0"/>
              <a:t> - /</a:t>
            </a:r>
            <a:r>
              <a:rPr lang="en-US" dirty="0" err="1" smtClean="0"/>
              <a:t>srv</a:t>
            </a:r>
            <a:r>
              <a:rPr lang="en-US" dirty="0" smtClean="0"/>
              <a:t>/www/</a:t>
            </a:r>
            <a:r>
              <a:rPr lang="en-US" dirty="0" err="1" smtClean="0"/>
              <a:t>htdocs</a:t>
            </a:r>
            <a:endParaRPr lang="en-US" dirty="0" smtClean="0"/>
          </a:p>
          <a:p>
            <a:pPr lvl="1"/>
            <a:r>
              <a:rPr lang="en-US" dirty="0" smtClean="0"/>
              <a:t>Binary - 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sbin</a:t>
            </a:r>
            <a:r>
              <a:rPr lang="en-US" dirty="0" smtClean="0"/>
              <a:t>/httpd2 (</a:t>
            </a:r>
            <a:r>
              <a:rPr lang="en-US" dirty="0" err="1" smtClean="0"/>
              <a:t>symlink</a:t>
            </a:r>
            <a:r>
              <a:rPr lang="en-US" dirty="0" smtClean="0"/>
              <a:t> to actual binary)</a:t>
            </a:r>
          </a:p>
          <a:p>
            <a:pPr lvl="2"/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sbin</a:t>
            </a:r>
            <a:r>
              <a:rPr lang="en-US" dirty="0" smtClean="0"/>
              <a:t>/httpd2-worker</a:t>
            </a:r>
          </a:p>
          <a:p>
            <a:pPr lvl="2"/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sbin</a:t>
            </a:r>
            <a:r>
              <a:rPr lang="en-US" dirty="0" smtClean="0"/>
              <a:t>/httpd2-prefork</a:t>
            </a:r>
          </a:p>
          <a:p>
            <a:pPr lvl="1"/>
            <a:r>
              <a:rPr lang="en-US" dirty="0" smtClean="0"/>
              <a:t>Other support binaries - 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sbin</a:t>
            </a:r>
            <a:endParaRPr lang="en-US" dirty="0" smtClean="0"/>
          </a:p>
          <a:p>
            <a:pPr lvl="1"/>
            <a:r>
              <a:rPr lang="en-US" dirty="0" smtClean="0"/>
              <a:t>Startup script – 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sbin</a:t>
            </a:r>
            <a:r>
              <a:rPr lang="en-US" dirty="0" smtClean="0"/>
              <a:t>/rcapache2 </a:t>
            </a:r>
          </a:p>
          <a:p>
            <a:pPr lvl="2"/>
            <a:r>
              <a:rPr lang="en-US" dirty="0" err="1" smtClean="0"/>
              <a:t>Symlink</a:t>
            </a:r>
            <a:r>
              <a:rPr lang="en-US" dirty="0" smtClean="0"/>
              <a:t> to /etc/</a:t>
            </a:r>
            <a:r>
              <a:rPr lang="en-US" dirty="0" err="1" smtClean="0"/>
              <a:t>init.d</a:t>
            </a:r>
            <a:r>
              <a:rPr lang="en-US" dirty="0" smtClean="0"/>
              <a:t>/apache2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Multi-Processing Modules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Accommodate a wide variety of operating environments on different platforms</a:t>
            </a:r>
          </a:p>
          <a:p>
            <a:r>
              <a:rPr lang="en-US" smtClean="0"/>
              <a:t>Responsible for:</a:t>
            </a:r>
          </a:p>
          <a:p>
            <a:pPr lvl="1"/>
            <a:r>
              <a:rPr lang="en-US" smtClean="0"/>
              <a:t>Binding to network ports</a:t>
            </a:r>
          </a:p>
          <a:p>
            <a:pPr lvl="1"/>
            <a:r>
              <a:rPr lang="en-US" smtClean="0"/>
              <a:t>Accepting requests</a:t>
            </a:r>
          </a:p>
          <a:p>
            <a:pPr lvl="1"/>
            <a:r>
              <a:rPr lang="en-US" smtClean="0"/>
              <a:t>Dispatching worker threads to handle requests</a:t>
            </a:r>
          </a:p>
          <a:p>
            <a:r>
              <a:rPr lang="en-US" smtClean="0"/>
              <a:t>Allows customization for particular sites</a:t>
            </a:r>
          </a:p>
          <a:p>
            <a:pPr lvl="1"/>
            <a:r>
              <a:rPr lang="en-US" smtClean="0"/>
              <a:t>Scalability in a threaded environment – Worker MPM</a:t>
            </a:r>
          </a:p>
          <a:p>
            <a:pPr lvl="1"/>
            <a:r>
              <a:rPr lang="en-US" smtClean="0"/>
              <a:t>Compatibility with older modules – Prefork MPM</a:t>
            </a:r>
          </a:p>
          <a:p>
            <a:pPr lvl="1"/>
            <a:r>
              <a:rPr lang="en-US" smtClean="0"/>
              <a:t>Platform custom – NetWare MPM, WinNT MPM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Worker MPM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multi-process and multi-threaded models</a:t>
            </a:r>
          </a:p>
          <a:p>
            <a:pPr lvl="1"/>
            <a:r>
              <a:rPr lang="en-US" dirty="0" smtClean="0"/>
              <a:t>Variable number of processes (parents)</a:t>
            </a:r>
          </a:p>
          <a:p>
            <a:pPr lvl="1"/>
            <a:r>
              <a:rPr lang="en-US" dirty="0" smtClean="0"/>
              <a:t>Fixed number of threads</a:t>
            </a:r>
          </a:p>
          <a:p>
            <a:r>
              <a:rPr lang="en-US" dirty="0" smtClean="0"/>
              <a:t>Each child process handles many concurrent connections</a:t>
            </a:r>
          </a:p>
          <a:p>
            <a:r>
              <a:rPr lang="en-US" dirty="0" smtClean="0"/>
              <a:t>Stability of multiple processes</a:t>
            </a:r>
          </a:p>
          <a:p>
            <a:r>
              <a:rPr lang="en-US" dirty="0" smtClean="0"/>
              <a:t>Performance of multiple threads</a:t>
            </a:r>
          </a:p>
          <a:p>
            <a:r>
              <a:rPr lang="en-US" dirty="0" smtClean="0"/>
              <a:t>Reduces the memory footprint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Multi-Processing Modules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Worker MPM - Multi-Processing Module implementing a hybrid multi-threaded / multi-process web server</a:t>
            </a:r>
          </a:p>
          <a:p>
            <a:pPr lvl="1"/>
            <a:r>
              <a:rPr lang="en-US" dirty="0" err="1" smtClean="0"/>
              <a:t>StartServers</a:t>
            </a:r>
            <a:r>
              <a:rPr lang="en-US" dirty="0" smtClean="0"/>
              <a:t> - Number of child server processes created at startup</a:t>
            </a:r>
          </a:p>
          <a:p>
            <a:pPr lvl="1"/>
            <a:r>
              <a:rPr lang="en-US" dirty="0" err="1" smtClean="0"/>
              <a:t>MinSpareThreads</a:t>
            </a:r>
            <a:r>
              <a:rPr lang="en-US" dirty="0" smtClean="0"/>
              <a:t> - Minimum number of idle threads allowed before additional worker threads are created</a:t>
            </a:r>
          </a:p>
          <a:p>
            <a:pPr lvl="1"/>
            <a:r>
              <a:rPr lang="en-US" dirty="0" err="1" smtClean="0"/>
              <a:t>MaxSpareThreads</a:t>
            </a:r>
            <a:r>
              <a:rPr lang="en-US" dirty="0" smtClean="0"/>
              <a:t> - Maximum number of idle threads allowed before excess worker threads are destroyed</a:t>
            </a:r>
          </a:p>
          <a:p>
            <a:pPr lvl="1"/>
            <a:r>
              <a:rPr lang="en-US" dirty="0" err="1" smtClean="0"/>
              <a:t>MaxClients</a:t>
            </a:r>
            <a:r>
              <a:rPr lang="en-US" dirty="0" smtClean="0"/>
              <a:t> - Maximum number of worker threads allowed</a:t>
            </a:r>
          </a:p>
          <a:p>
            <a:pPr lvl="1"/>
            <a:r>
              <a:rPr lang="en-US" dirty="0" err="1" smtClean="0"/>
              <a:t>MaxMemFree</a:t>
            </a:r>
            <a:r>
              <a:rPr lang="en-US" dirty="0" smtClean="0"/>
              <a:t> - Maximum amount of memory that the main allocator is allowed to hold without calling free()</a:t>
            </a:r>
          </a:p>
          <a:p>
            <a:pPr lvl="1"/>
            <a:r>
              <a:rPr lang="en-US" dirty="0" err="1" smtClean="0"/>
              <a:t>ThreadsPerChild</a:t>
            </a:r>
            <a:r>
              <a:rPr lang="en-US" dirty="0" smtClean="0"/>
              <a:t> - Number of threads created by each child process</a:t>
            </a:r>
          </a:p>
          <a:p>
            <a:r>
              <a:rPr lang="en-US" dirty="0" smtClean="0"/>
              <a:t>http://httpd.apache.org/docs/2.2/mod/worker.html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0117F-E874-4334-8853-068FB203763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U River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</TotalTime>
  <Words>3126</Words>
  <PresentationFormat>On-screen Show (4:3)</PresentationFormat>
  <Paragraphs>512</Paragraphs>
  <Slides>47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7" baseType="lpstr">
      <vt:lpstr>Arial</vt:lpstr>
      <vt:lpstr>Lucida Sans Unicode</vt:lpstr>
      <vt:lpstr>Times New Roman</vt:lpstr>
      <vt:lpstr>StarSymbol</vt:lpstr>
      <vt:lpstr>Symbol</vt:lpstr>
      <vt:lpstr>Albany AMT</vt:lpstr>
      <vt:lpstr>Courier New</vt:lpstr>
      <vt:lpstr>Trebuchet MS</vt:lpstr>
      <vt:lpstr>SIU River</vt:lpstr>
      <vt:lpstr>Bitmap Image</vt:lpstr>
      <vt:lpstr>Understanding Apache 2.2 Configuration</vt:lpstr>
      <vt:lpstr>Apache Web Server</vt:lpstr>
      <vt:lpstr>Web Server Installation Statistics</vt:lpstr>
      <vt:lpstr>Apache Web Server Status</vt:lpstr>
      <vt:lpstr>Compiling httpd-2.2.0</vt:lpstr>
      <vt:lpstr>Apache 2.2 on SuSE Linux</vt:lpstr>
      <vt:lpstr>Multi-Processing Modules</vt:lpstr>
      <vt:lpstr>Worker MPM</vt:lpstr>
      <vt:lpstr>Multi-Processing Modules</vt:lpstr>
      <vt:lpstr>Prefork MPM</vt:lpstr>
      <vt:lpstr>Multi-Processing Modules</vt:lpstr>
      <vt:lpstr>Reading the Documentation</vt:lpstr>
      <vt:lpstr>Configuration File Syntax</vt:lpstr>
      <vt:lpstr>Block Directives</vt:lpstr>
      <vt:lpstr>Performance Related Directives</vt:lpstr>
      <vt:lpstr>HTTPD.conf Highlights</vt:lpstr>
      <vt:lpstr>HTTPD.conf Highlights</vt:lpstr>
      <vt:lpstr>HTTPD.conf Highlights</vt:lpstr>
      <vt:lpstr>HTTPD.conf Highlights</vt:lpstr>
      <vt:lpstr>HTTPD.conf Highlights</vt:lpstr>
      <vt:lpstr>HTTPD.conf Highlights</vt:lpstr>
      <vt:lpstr>HTTPD.conf Highlights</vt:lpstr>
      <vt:lpstr>Modularizing the Configuration</vt:lpstr>
      <vt:lpstr>Virtual Hosts</vt:lpstr>
      <vt:lpstr>Web Hosting</vt:lpstr>
      <vt:lpstr>Virtual Machine Based Virtual Hosting</vt:lpstr>
      <vt:lpstr>Name-Based Virtual Host</vt:lpstr>
      <vt:lpstr>IP/Port-Based Virtual Host</vt:lpstr>
      <vt:lpstr>Language Negotiation</vt:lpstr>
      <vt:lpstr>Language Negotiation</vt:lpstr>
      <vt:lpstr>How Language Negotiation Works</vt:lpstr>
      <vt:lpstr>&lt;Directory&gt; vs. &lt;Location&gt;</vt:lpstr>
      <vt:lpstr>SSL Encryption</vt:lpstr>
      <vt:lpstr>Modular Authentication Architecture</vt:lpstr>
      <vt:lpstr>New Modules - Introduction</vt:lpstr>
      <vt:lpstr>New Modules – Authentication Type</vt:lpstr>
      <vt:lpstr>New Modules – Authentication Providers</vt:lpstr>
      <vt:lpstr>New Modules – Authentication Providers</vt:lpstr>
      <vt:lpstr>New Modules - Authorization</vt:lpstr>
      <vt:lpstr>New Modules - Authorization</vt:lpstr>
      <vt:lpstr>New Modules - Authorization</vt:lpstr>
      <vt:lpstr>Differences Between Apache 2.0 &amp; 2.2</vt:lpstr>
      <vt:lpstr>Differences – More Authorization Types</vt:lpstr>
      <vt:lpstr>Configuring Simple Authentication</vt:lpstr>
      <vt:lpstr>Multiple Authentication Providers</vt:lpstr>
      <vt:lpstr>New Features Already in Apache 2.3</vt:lpstr>
      <vt:lpstr>Adding “AND/OR/NOT” Logic to Authorization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Novell Corporate Presentation Template 2007 - blue</dc:title>
  <dc:description>Revision 04:  2/28/07</dc:description>
  <cp:lastModifiedBy>Andrew Aken</cp:lastModifiedBy>
  <cp:revision>39</cp:revision>
  <dcterms:modified xsi:type="dcterms:W3CDTF">2008-09-02T05:54:52Z</dcterms:modified>
</cp:coreProperties>
</file>