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3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8" r:id="rId3"/>
    <p:sldId id="277" r:id="rId4"/>
    <p:sldId id="287" r:id="rId5"/>
    <p:sldId id="259" r:id="rId6"/>
    <p:sldId id="288" r:id="rId7"/>
    <p:sldId id="279" r:id="rId8"/>
    <p:sldId id="260" r:id="rId9"/>
    <p:sldId id="289" r:id="rId10"/>
    <p:sldId id="261" r:id="rId11"/>
    <p:sldId id="278" r:id="rId12"/>
    <p:sldId id="280" r:id="rId13"/>
    <p:sldId id="290" r:id="rId14"/>
    <p:sldId id="270" r:id="rId15"/>
    <p:sldId id="291" r:id="rId16"/>
    <p:sldId id="264" r:id="rId17"/>
    <p:sldId id="292" r:id="rId18"/>
    <p:sldId id="265" r:id="rId19"/>
    <p:sldId id="293" r:id="rId20"/>
    <p:sldId id="266" r:id="rId21"/>
    <p:sldId id="294" r:id="rId22"/>
    <p:sldId id="267" r:id="rId23"/>
    <p:sldId id="268" r:id="rId24"/>
    <p:sldId id="269" r:id="rId25"/>
    <p:sldId id="271" r:id="rId26"/>
    <p:sldId id="282" r:id="rId27"/>
    <p:sldId id="286" r:id="rId28"/>
    <p:sldId id="272" r:id="rId29"/>
    <p:sldId id="295" r:id="rId30"/>
    <p:sldId id="284" r:id="rId31"/>
    <p:sldId id="283" r:id="rId32"/>
    <p:sldId id="274" r:id="rId33"/>
    <p:sldId id="285" r:id="rId34"/>
    <p:sldId id="275" r:id="rId35"/>
  </p:sldIdLst>
  <p:sldSz cx="9144000" cy="6858000" type="letter"/>
  <p:notesSz cx="9210675" cy="6980238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chemeClr val="tx1"/>
    </p:penClr>
  </p:showPr>
  <p:clrMru>
    <a:srgbClr val="29498F"/>
    <a:srgbClr val="549CC8"/>
    <a:srgbClr val="5FB1E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 autoAdjust="0"/>
    <p:restoredTop sz="94693" autoAdjust="0"/>
  </p:normalViewPr>
  <p:slideViewPr>
    <p:cSldViewPr>
      <p:cViewPr varScale="1">
        <p:scale>
          <a:sx n="77" d="100"/>
          <a:sy n="77" d="100"/>
        </p:scale>
        <p:origin x="-108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281238" y="349250"/>
            <a:ext cx="4649787" cy="3489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3352800"/>
            <a:ext cx="6781800" cy="31242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800600" y="685800"/>
            <a:ext cx="38862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fld id="{B3D9B87A-ABD4-428F-A635-0E13EBFB5CB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800600" y="3962400"/>
            <a:ext cx="38862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9" name="Picture 6" descr="032148969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90600"/>
            <a:ext cx="4081051" cy="50292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6CE5390-E648-431F-BC47-8D19CECA2C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A20D31-CC17-4074-945B-6E18DA86C5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6863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9934B6-3141-41C3-A3F2-4384D37F9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solidFill>
                    <a:srgbClr val="808080">
                      <a:alpha val="57000"/>
                    </a:srgbClr>
                  </a:solidFill>
                </a:ln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495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799"/>
            <a:ext cx="2133600" cy="3270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0080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fld id="{07A0117F-E874-4334-8853-068FB2037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19400" y="6400800"/>
            <a:ext cx="3505200" cy="3238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239068-7B56-4371-8271-A9919F0DB4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03B479-6AC9-46EE-8BEE-52089329EEF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E22C0B-E0A1-4566-BD2B-ABB8B482B3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C0DA09-9DC5-4466-A301-A32ADA4868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D2B40B-B7F7-4E4E-B9D3-D24C8964C1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2EDE03-436F-4CA0-904E-1D05E718D3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4A42E6-2796-44E9-B934-FAF193E4FB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6999"/>
            <a:ext cx="2133600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5B9934B6-3141-41C3-A3F2-4384D37F94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477000"/>
            <a:ext cx="381000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4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mtClean="0"/>
              <a:t>Chapter 1</a:t>
            </a:r>
            <a:endParaRPr 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smtClean="0"/>
              <a:t>Fundamentals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1.3 Web Browsers</a:t>
            </a: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Browsers are clients - always initiate, servers react (although sometimes servers require responses)</a:t>
            </a:r>
          </a:p>
          <a:p>
            <a:r>
              <a:rPr lang="en-US" smtClean="0"/>
              <a:t>Mosaic - NCSA (Univ. of Illinois), in early 1993</a:t>
            </a:r>
          </a:p>
          <a:p>
            <a:pPr lvl="1"/>
            <a:r>
              <a:rPr lang="en-US" smtClean="0"/>
              <a:t>First to use a GUI, led to explosion of Web use</a:t>
            </a:r>
          </a:p>
          <a:p>
            <a:pPr lvl="1"/>
            <a:r>
              <a:rPr lang="en-US" smtClean="0"/>
              <a:t>Initially for X-Windows, under UNIX, but was ported to other platforms by late 1993</a:t>
            </a:r>
          </a:p>
          <a:p>
            <a:r>
              <a:rPr lang="en-US" smtClean="0"/>
              <a:t>Most requests are for existing documents, using HyperText Transfer Protocol (HTTP)</a:t>
            </a:r>
          </a:p>
          <a:p>
            <a:pPr lvl="1"/>
            <a:r>
              <a:rPr lang="en-US" smtClean="0"/>
              <a:t>But some requests are for program execution, with the output being returned as a document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1.4 Web Servers</a:t>
            </a:r>
            <a:endParaRPr lang="en-US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Provide responses to browser requests, either existing documents or dynamically built documents</a:t>
            </a:r>
          </a:p>
          <a:p>
            <a:r>
              <a:rPr lang="en-US" smtClean="0"/>
              <a:t>Browser-server connection is now maintained through more than one request-response cycle</a:t>
            </a:r>
          </a:p>
          <a:p>
            <a:r>
              <a:rPr lang="en-US" smtClean="0"/>
              <a:t>All communications between browsers and servers use Hypertext Transfer Protocol (HTTP)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1.4 Web Server Operation</a:t>
            </a:r>
            <a:endParaRPr lang="en-US"/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Web servers run as background processes in the operating system</a:t>
            </a:r>
          </a:p>
          <a:p>
            <a:pPr lvl="1"/>
            <a:r>
              <a:rPr lang="en-US" dirty="0" smtClean="0"/>
              <a:t>Monitor a communications port on the host, accepting HTTP messages when they appear</a:t>
            </a:r>
          </a:p>
          <a:p>
            <a:r>
              <a:rPr lang="en-US" dirty="0" smtClean="0"/>
              <a:t>All current Web servers came from either</a:t>
            </a:r>
          </a:p>
          <a:p>
            <a:pPr lvl="1"/>
            <a:r>
              <a:rPr lang="en-US" dirty="0" smtClean="0"/>
              <a:t>The original from CERN</a:t>
            </a:r>
          </a:p>
          <a:p>
            <a:pPr lvl="1"/>
            <a:r>
              <a:rPr lang="en-US" dirty="0" smtClean="0"/>
              <a:t>The second one, from NCSA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1.4 Web Server Operation Details</a:t>
            </a:r>
            <a:endParaRPr lang="en-US"/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Web servers have two main directories:</a:t>
            </a:r>
          </a:p>
          <a:p>
            <a:pPr lvl="1"/>
            <a:r>
              <a:rPr lang="en-US" dirty="0" smtClean="0"/>
              <a:t>Document root (servable documents)</a:t>
            </a:r>
          </a:p>
          <a:p>
            <a:pPr lvl="1"/>
            <a:r>
              <a:rPr lang="en-US" dirty="0" smtClean="0"/>
              <a:t>Server root (server system software)</a:t>
            </a:r>
          </a:p>
          <a:p>
            <a:r>
              <a:rPr lang="en-US" dirty="0" smtClean="0"/>
              <a:t>Document root is accessed indirectly by clients</a:t>
            </a:r>
          </a:p>
          <a:p>
            <a:pPr lvl="1"/>
            <a:r>
              <a:rPr lang="en-US" dirty="0" smtClean="0"/>
              <a:t>Its actual location is set by the server configuration file</a:t>
            </a:r>
          </a:p>
          <a:p>
            <a:pPr lvl="1"/>
            <a:r>
              <a:rPr lang="en-US" dirty="0" smtClean="0"/>
              <a:t>Requests are mapped to the actual location</a:t>
            </a:r>
          </a:p>
          <a:p>
            <a:r>
              <a:rPr lang="en-US" dirty="0" smtClean="0"/>
              <a:t>Virtual document trees </a:t>
            </a:r>
          </a:p>
          <a:p>
            <a:r>
              <a:rPr lang="en-US" dirty="0" smtClean="0"/>
              <a:t>Virtual hosts  </a:t>
            </a:r>
          </a:p>
          <a:p>
            <a:r>
              <a:rPr lang="en-US" dirty="0" smtClean="0"/>
              <a:t>Proxy servers</a:t>
            </a:r>
          </a:p>
          <a:p>
            <a:r>
              <a:rPr lang="en-US" dirty="0" smtClean="0"/>
              <a:t>Web servers now support other Internet protocols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1.4 Web Server Operation : Apache</a:t>
            </a: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Apache (open source, fast, reliable)</a:t>
            </a:r>
          </a:p>
          <a:p>
            <a:pPr lvl="1"/>
            <a:r>
              <a:rPr lang="en-US" smtClean="0"/>
              <a:t>Directives (operation control):</a:t>
            </a:r>
          </a:p>
          <a:p>
            <a:pPr lvl="2"/>
            <a:r>
              <a:rPr lang="en-US" smtClean="0"/>
              <a:t>ServerName</a:t>
            </a:r>
          </a:p>
          <a:p>
            <a:pPr lvl="2"/>
            <a:r>
              <a:rPr lang="en-US" smtClean="0"/>
              <a:t>ServerRoot</a:t>
            </a:r>
          </a:p>
          <a:p>
            <a:pPr lvl="2"/>
            <a:r>
              <a:rPr lang="en-US" smtClean="0"/>
              <a:t>ServerAdmin,</a:t>
            </a:r>
          </a:p>
          <a:p>
            <a:pPr lvl="2"/>
            <a:r>
              <a:rPr lang="en-US" smtClean="0"/>
              <a:t>DocumentRoot</a:t>
            </a:r>
          </a:p>
          <a:p>
            <a:pPr lvl="2"/>
            <a:r>
              <a:rPr lang="en-US" smtClean="0"/>
              <a:t>Alias</a:t>
            </a:r>
          </a:p>
          <a:p>
            <a:pPr lvl="2"/>
            <a:r>
              <a:rPr lang="en-US" smtClean="0"/>
              <a:t>Redirect</a:t>
            </a:r>
          </a:p>
          <a:p>
            <a:pPr lvl="2"/>
            <a:r>
              <a:rPr lang="en-US" smtClean="0"/>
              <a:t>DirectoryIndex</a:t>
            </a:r>
          </a:p>
          <a:p>
            <a:pPr lvl="2"/>
            <a:r>
              <a:rPr lang="en-US" smtClean="0"/>
              <a:t>UserDir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1.4 Web Server Operation : IIS</a:t>
            </a: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IIS</a:t>
            </a:r>
          </a:p>
          <a:p>
            <a:pPr lvl="1"/>
            <a:r>
              <a:rPr lang="en-US" smtClean="0"/>
              <a:t>Operation is maintained through a program with a GUI interface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1.5 URLs</a:t>
            </a: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General form:</a:t>
            </a:r>
          </a:p>
          <a:p>
            <a:pPr lvl="1"/>
            <a:r>
              <a:rPr lang="en-US" smtClean="0"/>
              <a:t>scheme:object-address</a:t>
            </a:r>
          </a:p>
          <a:p>
            <a:pPr lvl="1"/>
            <a:r>
              <a:rPr lang="en-US" smtClean="0"/>
              <a:t>The scheme is often a communications protocol, such as telnet or ftp</a:t>
            </a:r>
          </a:p>
          <a:p>
            <a:r>
              <a:rPr lang="en-US" smtClean="0"/>
              <a:t>For the http protocol, the object-address is: fully qualified domain name/doc path</a:t>
            </a:r>
          </a:p>
          <a:p>
            <a:r>
              <a:rPr lang="en-US" smtClean="0"/>
              <a:t>For the file protocol, only the doc path is needed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1.5 URLs</a:t>
            </a:r>
            <a:endParaRPr lang="en-US"/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Host name may include a port number, as in zeppo:80 (80 is the default, so this is silly)</a:t>
            </a:r>
          </a:p>
          <a:p>
            <a:r>
              <a:rPr lang="en-US" smtClean="0"/>
              <a:t>URLs cannot include spaces or any of a collection of other special characters (semicolons, colons, ...)</a:t>
            </a:r>
          </a:p>
          <a:p>
            <a:r>
              <a:rPr lang="en-US" smtClean="0"/>
              <a:t>The doc path may be abbreviated as a partial path</a:t>
            </a:r>
          </a:p>
          <a:p>
            <a:pPr lvl="1"/>
            <a:r>
              <a:rPr lang="en-US" smtClean="0"/>
              <a:t>The rest is furnished by the server configuration</a:t>
            </a:r>
          </a:p>
          <a:p>
            <a:r>
              <a:rPr lang="en-US" smtClean="0"/>
              <a:t>If the doc path ends with a slash, it means it is a directory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1.6 Multipurpose Internet Mail Extensions (MIME)</a:t>
            </a: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Originally developed for email</a:t>
            </a:r>
          </a:p>
          <a:p>
            <a:r>
              <a:rPr lang="en-US" smtClean="0"/>
              <a:t>Used to specify to the browser the form of a file returned by the server (attached by the server to the beginning of the document)</a:t>
            </a:r>
          </a:p>
          <a:p>
            <a:r>
              <a:rPr lang="en-US" smtClean="0"/>
              <a:t>Type specifications</a:t>
            </a:r>
          </a:p>
          <a:p>
            <a:pPr lvl="1"/>
            <a:r>
              <a:rPr lang="en-US" smtClean="0"/>
              <a:t>Form: </a:t>
            </a:r>
          </a:p>
          <a:p>
            <a:pPr lvl="2"/>
            <a:r>
              <a:rPr lang="en-US" smtClean="0"/>
              <a:t>type/subtype</a:t>
            </a:r>
          </a:p>
          <a:p>
            <a:pPr lvl="1"/>
            <a:r>
              <a:rPr lang="en-US" smtClean="0"/>
              <a:t>Examples: text/plain, text/html, image/gif, image/jpeg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1.6 Multipurpose Internet Mail Extensions (MIME)</a:t>
            </a: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Server gets type from the requested file name’s suffix (.html implies text/html)</a:t>
            </a:r>
          </a:p>
          <a:p>
            <a:r>
              <a:rPr lang="en-US" smtClean="0"/>
              <a:t>Browser gets the type explicitly from the server</a:t>
            </a:r>
          </a:p>
          <a:p>
            <a:r>
              <a:rPr lang="en-US" smtClean="0"/>
              <a:t>Experimental types</a:t>
            </a:r>
          </a:p>
          <a:p>
            <a:r>
              <a:rPr lang="en-US" smtClean="0"/>
              <a:t>Subtype begins with x-</a:t>
            </a:r>
          </a:p>
          <a:p>
            <a:pPr lvl="1"/>
            <a:r>
              <a:rPr lang="en-US" smtClean="0"/>
              <a:t>e.g., video/x-msvideo</a:t>
            </a:r>
          </a:p>
          <a:p>
            <a:r>
              <a:rPr lang="en-US" smtClean="0"/>
              <a:t>Experimental types require the server to send a helper application or plug-in so the browser can deal with the file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1.1 A Brief Intro to the Internet</a:t>
            </a: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Internet History</a:t>
            </a:r>
          </a:p>
          <a:p>
            <a:r>
              <a:rPr lang="en-US" smtClean="0"/>
              <a:t>Internet Protocols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1.7 The HyperText Transfer Protocol</a:t>
            </a: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The protocol used by ALL Web communications</a:t>
            </a:r>
          </a:p>
          <a:p>
            <a:r>
              <a:rPr lang="en-US" smtClean="0"/>
              <a:t>Request Phase</a:t>
            </a:r>
          </a:p>
          <a:p>
            <a:pPr lvl="1"/>
            <a:r>
              <a:rPr lang="en-US" smtClean="0"/>
              <a:t>Form:</a:t>
            </a:r>
          </a:p>
          <a:p>
            <a:pPr lvl="1"/>
            <a:r>
              <a:rPr lang="en-US" smtClean="0"/>
              <a:t>HTTP method domain part of URL HTTP ver.</a:t>
            </a:r>
          </a:p>
          <a:p>
            <a:pPr lvl="1"/>
            <a:r>
              <a:rPr lang="en-US" smtClean="0"/>
              <a:t>Header fields</a:t>
            </a:r>
          </a:p>
          <a:p>
            <a:pPr lvl="1"/>
            <a:r>
              <a:rPr lang="en-US" smtClean="0"/>
              <a:t>blank line</a:t>
            </a:r>
          </a:p>
          <a:p>
            <a:pPr lvl="1"/>
            <a:r>
              <a:rPr lang="en-US" smtClean="0"/>
              <a:t>Message body</a:t>
            </a:r>
          </a:p>
          <a:p>
            <a:pPr lvl="1"/>
            <a:r>
              <a:rPr lang="en-US" smtClean="0"/>
              <a:t>An example of the first line of a request:</a:t>
            </a:r>
          </a:p>
          <a:p>
            <a:pPr lvl="2"/>
            <a:r>
              <a:rPr lang="en-US" smtClean="0"/>
              <a:t>GET  /degrees.html  HTTP/1.1</a:t>
            </a:r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1.7 The HyperText Transfer Protocol: Methods</a:t>
            </a:r>
            <a:endParaRPr lang="en-US"/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GET - Fetch a document</a:t>
            </a:r>
          </a:p>
          <a:p>
            <a:r>
              <a:rPr lang="en-US" smtClean="0"/>
              <a:t>POST - Execute the document, using the data in body</a:t>
            </a:r>
          </a:p>
          <a:p>
            <a:r>
              <a:rPr lang="en-US" smtClean="0"/>
              <a:t>HEAD - Fetch just the header of the document</a:t>
            </a:r>
          </a:p>
          <a:p>
            <a:r>
              <a:rPr lang="en-US" smtClean="0"/>
              <a:t>PUT - Store a new document on the server</a:t>
            </a:r>
          </a:p>
          <a:p>
            <a:r>
              <a:rPr lang="en-US" smtClean="0"/>
              <a:t>DELETE - Remove a document from the server</a:t>
            </a:r>
            <a:endParaRPr lang="en-US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1.7 HTTP Headers</a:t>
            </a: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mtClean="0"/>
              <a:t>Four categories of header fields:</a:t>
            </a:r>
          </a:p>
          <a:p>
            <a:pPr lvl="1"/>
            <a:r>
              <a:rPr lang="en-US" smtClean="0"/>
              <a:t>General, request, response, &amp; entity</a:t>
            </a:r>
          </a:p>
          <a:p>
            <a:r>
              <a:rPr lang="en-US" smtClean="0"/>
              <a:t>Common request fields:</a:t>
            </a:r>
          </a:p>
          <a:p>
            <a:pPr lvl="1"/>
            <a:r>
              <a:rPr lang="en-US" smtClean="0"/>
              <a:t>Accept: text/plain</a:t>
            </a:r>
          </a:p>
          <a:p>
            <a:pPr lvl="1"/>
            <a:r>
              <a:rPr lang="en-US" smtClean="0"/>
              <a:t>Accept: text/*</a:t>
            </a:r>
          </a:p>
          <a:p>
            <a:pPr lvl="1"/>
            <a:r>
              <a:rPr lang="en-US" smtClean="0"/>
              <a:t>If-Modified_since: date</a:t>
            </a:r>
          </a:p>
          <a:p>
            <a:r>
              <a:rPr lang="en-US" smtClean="0"/>
              <a:t>Common response fields:</a:t>
            </a:r>
          </a:p>
          <a:p>
            <a:pPr lvl="1"/>
            <a:r>
              <a:rPr lang="en-US" smtClean="0"/>
              <a:t>Content-length: 488</a:t>
            </a:r>
          </a:p>
          <a:p>
            <a:pPr lvl="1"/>
            <a:r>
              <a:rPr lang="en-US" smtClean="0"/>
              <a:t>Content-type: text/html</a:t>
            </a:r>
          </a:p>
          <a:p>
            <a:r>
              <a:rPr lang="en-US" smtClean="0"/>
              <a:t>Can communicate with HTTP without a browser</a:t>
            </a:r>
          </a:p>
          <a:p>
            <a:pPr lvl="1"/>
            <a:r>
              <a:rPr lang="en-US" smtClean="0"/>
              <a:t>&gt; telnet blanca.uccs.edu http</a:t>
            </a:r>
          </a:p>
          <a:p>
            <a:pPr lvl="1"/>
            <a:r>
              <a:rPr lang="en-US" smtClean="0"/>
              <a:t>GET /respond.html HTTP/1.1</a:t>
            </a:r>
          </a:p>
          <a:p>
            <a:pPr lvl="1"/>
            <a:r>
              <a:rPr lang="en-US" smtClean="0"/>
              <a:t>Host: blanca.uccs.edu</a:t>
            </a:r>
            <a:endParaRPr 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1.7 HTTP Response</a:t>
            </a: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mtClean="0"/>
              <a:t>Form:</a:t>
            </a:r>
          </a:p>
          <a:p>
            <a:pPr lvl="1"/>
            <a:r>
              <a:rPr lang="en-US" smtClean="0"/>
              <a:t>Status line</a:t>
            </a:r>
          </a:p>
          <a:p>
            <a:pPr lvl="1"/>
            <a:r>
              <a:rPr lang="en-US" smtClean="0"/>
              <a:t>Response header fields</a:t>
            </a:r>
          </a:p>
          <a:p>
            <a:pPr lvl="1"/>
            <a:r>
              <a:rPr lang="en-US" smtClean="0"/>
              <a:t>blank line</a:t>
            </a:r>
          </a:p>
          <a:p>
            <a:pPr lvl="1"/>
            <a:r>
              <a:rPr lang="en-US" smtClean="0"/>
              <a:t>Response body</a:t>
            </a:r>
          </a:p>
          <a:p>
            <a:r>
              <a:rPr lang="en-US" smtClean="0"/>
              <a:t>Status line format:</a:t>
            </a:r>
          </a:p>
          <a:p>
            <a:pPr lvl="1"/>
            <a:r>
              <a:rPr lang="en-US" smtClean="0"/>
              <a:t>HTTP version   status code   explanation</a:t>
            </a:r>
          </a:p>
          <a:p>
            <a:r>
              <a:rPr lang="en-US" smtClean="0"/>
              <a:t>Example: HTTP/1.1  200  OK</a:t>
            </a:r>
          </a:p>
          <a:p>
            <a:pPr lvl="1"/>
            <a:r>
              <a:rPr lang="en-US" smtClean="0"/>
              <a:t>(Current version is 1.1)</a:t>
            </a:r>
          </a:p>
          <a:p>
            <a:r>
              <a:rPr lang="en-US" smtClean="0"/>
              <a:t>Status code is a three-digit number; first digit specifies the general status</a:t>
            </a:r>
          </a:p>
          <a:p>
            <a:pPr lvl="1"/>
            <a:r>
              <a:rPr lang="en-US" smtClean="0"/>
              <a:t>1 =&gt; Informational</a:t>
            </a:r>
          </a:p>
          <a:p>
            <a:pPr lvl="1"/>
            <a:r>
              <a:rPr lang="en-US" smtClean="0"/>
              <a:t>2 =&gt; Success</a:t>
            </a:r>
          </a:p>
          <a:p>
            <a:pPr lvl="1"/>
            <a:r>
              <a:rPr lang="en-US" smtClean="0"/>
              <a:t>3 =&gt; Redirection</a:t>
            </a:r>
          </a:p>
          <a:p>
            <a:pPr lvl="1"/>
            <a:r>
              <a:rPr lang="en-US" smtClean="0"/>
              <a:t>4 =&gt; Client error</a:t>
            </a:r>
          </a:p>
          <a:p>
            <a:pPr lvl="1"/>
            <a:r>
              <a:rPr lang="en-US" smtClean="0"/>
              <a:t>5 =&gt; Server error</a:t>
            </a:r>
          </a:p>
          <a:p>
            <a:r>
              <a:rPr lang="en-US" smtClean="0"/>
              <a:t>The header field, Content-type, is required    </a:t>
            </a:r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1.7 HTTP Response Example</a:t>
            </a: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HTTP/1.1  200  OK</a:t>
            </a:r>
          </a:p>
          <a:p>
            <a:r>
              <a:rPr lang="en-US" smtClean="0"/>
              <a:t>Date: Tues, 18 May 2004 16:45:13 GMT</a:t>
            </a:r>
          </a:p>
          <a:p>
            <a:r>
              <a:rPr lang="en-US" smtClean="0"/>
              <a:t>Server: Apache (Red-Hat/Linux)</a:t>
            </a:r>
          </a:p>
          <a:p>
            <a:r>
              <a:rPr lang="en-US" smtClean="0"/>
              <a:t>Last-modified: Tues, 18 May 2004 16:38:38 GMT</a:t>
            </a:r>
          </a:p>
          <a:p>
            <a:r>
              <a:rPr lang="en-US" smtClean="0"/>
              <a:t>Etag: "841fb-4b-3d1a0179"</a:t>
            </a:r>
          </a:p>
          <a:p>
            <a:r>
              <a:rPr lang="en-US" smtClean="0"/>
              <a:t>Accept-ranges: bytes</a:t>
            </a:r>
          </a:p>
          <a:p>
            <a:r>
              <a:rPr lang="en-US" smtClean="0"/>
              <a:t>Content-length: 364</a:t>
            </a:r>
          </a:p>
          <a:p>
            <a:r>
              <a:rPr lang="en-US" smtClean="0"/>
              <a:t>Connection: close</a:t>
            </a:r>
          </a:p>
          <a:p>
            <a:r>
              <a:rPr lang="en-US" smtClean="0"/>
              <a:t>Content-type: text/html, charset=ISO-8859-1</a:t>
            </a:r>
          </a:p>
          <a:p>
            <a:r>
              <a:rPr lang="en-US" smtClean="0"/>
              <a:t>Both request headers and response headers must be followed by a blank line </a:t>
            </a:r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1.8 The Web Programmer’s Toolbox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Document languages and programming languages that are the building blocks of the web and web programming</a:t>
            </a:r>
          </a:p>
          <a:p>
            <a:r>
              <a:rPr lang="en-US" smtClean="0"/>
              <a:t>XHTML</a:t>
            </a:r>
          </a:p>
          <a:p>
            <a:r>
              <a:rPr lang="en-US" smtClean="0"/>
              <a:t>Plug-ins</a:t>
            </a:r>
          </a:p>
          <a:p>
            <a:r>
              <a:rPr lang="en-US" smtClean="0"/>
              <a:t>Filters</a:t>
            </a:r>
          </a:p>
          <a:p>
            <a:r>
              <a:rPr lang="en-US" smtClean="0"/>
              <a:t>XML</a:t>
            </a:r>
          </a:p>
          <a:p>
            <a:r>
              <a:rPr lang="en-US" smtClean="0"/>
              <a:t>Javascript</a:t>
            </a:r>
          </a:p>
          <a:p>
            <a:r>
              <a:rPr lang="en-US" smtClean="0"/>
              <a:t>Java, Perl, Ruby, PHP</a:t>
            </a:r>
            <a:endParaRPr lang="en-US" dirty="0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1.8 XHTML</a:t>
            </a: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 describe the general form and layout of documents</a:t>
            </a:r>
          </a:p>
          <a:p>
            <a:r>
              <a:rPr lang="en-US" smtClean="0"/>
              <a:t>An XHTML document is a mix of content and controls</a:t>
            </a:r>
          </a:p>
          <a:p>
            <a:pPr lvl="1"/>
            <a:r>
              <a:rPr lang="en-US" smtClean="0"/>
              <a:t>Controls are tags and their attributes</a:t>
            </a:r>
          </a:p>
          <a:p>
            <a:pPr lvl="2"/>
            <a:r>
              <a:rPr lang="en-US" smtClean="0"/>
              <a:t>Tags often delimit content and specify something about how the content should be arranged in the document</a:t>
            </a:r>
          </a:p>
          <a:p>
            <a:pPr lvl="2"/>
            <a:r>
              <a:rPr lang="en-US" smtClean="0"/>
              <a:t>Attributes provide additional information about the content of a tag</a:t>
            </a:r>
            <a:endParaRPr lang="en-US" dirty="0" smtClean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Creating XHTML documents</a:t>
            </a:r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XHTML editors - make document creation easier </a:t>
            </a:r>
          </a:p>
          <a:p>
            <a:pPr lvl="1"/>
            <a:r>
              <a:rPr lang="en-US" smtClean="0"/>
              <a:t>Shortcuts to typing tag names, spell-checker,</a:t>
            </a:r>
          </a:p>
          <a:p>
            <a:r>
              <a:rPr lang="en-US" smtClean="0"/>
              <a:t>WYSIWYG XHTML editors</a:t>
            </a:r>
          </a:p>
          <a:p>
            <a:pPr lvl="1"/>
            <a:r>
              <a:rPr lang="en-US" smtClean="0"/>
              <a:t>Need not know XHTML to create XHTML documents          </a:t>
            </a:r>
            <a:endParaRPr lang="en-US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1.8 Plugins and Filters</a:t>
            </a: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Plug ins</a:t>
            </a:r>
          </a:p>
          <a:p>
            <a:pPr lvl="1"/>
            <a:r>
              <a:rPr lang="en-US" smtClean="0"/>
              <a:t>Integrated into tools like word processors, effectively converting them to WYSIWYG XHTML editors</a:t>
            </a:r>
          </a:p>
          <a:p>
            <a:r>
              <a:rPr lang="en-US" smtClean="0"/>
              <a:t>Filters</a:t>
            </a:r>
          </a:p>
          <a:p>
            <a:pPr lvl="1"/>
            <a:r>
              <a:rPr lang="en-US" smtClean="0"/>
              <a:t>Convert documents in other formats to XHTML</a:t>
            </a:r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1.8 Plugins and Filters: Advantages and Disadvantages</a:t>
            </a:r>
            <a:endParaRPr lang="en-US"/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Advantages of both filters and plug-ins:</a:t>
            </a:r>
          </a:p>
          <a:p>
            <a:pPr lvl="1"/>
            <a:r>
              <a:rPr lang="en-US" smtClean="0"/>
              <a:t>Existing documents produced with other tools can be converted to XHTML documents</a:t>
            </a:r>
          </a:p>
          <a:p>
            <a:pPr lvl="1"/>
            <a:r>
              <a:rPr lang="en-US" smtClean="0"/>
              <a:t>Use a tool you already know to produce XHTML</a:t>
            </a:r>
          </a:p>
          <a:p>
            <a:r>
              <a:rPr lang="en-US" smtClean="0"/>
              <a:t>Disadvantages of both filters and plug-ins:</a:t>
            </a:r>
          </a:p>
          <a:p>
            <a:pPr lvl="1"/>
            <a:r>
              <a:rPr lang="en-US" smtClean="0"/>
              <a:t>XHTML output of both is not perfect - must be fine tuned</a:t>
            </a:r>
          </a:p>
          <a:p>
            <a:pPr lvl="1"/>
            <a:r>
              <a:rPr lang="en-US" smtClean="0"/>
              <a:t>XHTML may be non-standard</a:t>
            </a:r>
          </a:p>
          <a:p>
            <a:pPr lvl="1"/>
            <a:r>
              <a:rPr lang="en-US" smtClean="0"/>
              <a:t>You have two versions of the document, which are difficult to synchronize</a:t>
            </a:r>
            <a:endParaRPr 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1.1 Internet History</a:t>
            </a:r>
            <a:endParaRPr lang="en-US"/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Origins</a:t>
            </a:r>
          </a:p>
          <a:p>
            <a:pPr lvl="1"/>
            <a:r>
              <a:rPr lang="en-US" smtClean="0"/>
              <a:t>ARPAnet - late 1960s and early 1970s</a:t>
            </a:r>
          </a:p>
          <a:p>
            <a:pPr lvl="2"/>
            <a:r>
              <a:rPr lang="en-US" smtClean="0"/>
              <a:t>Network reliability      </a:t>
            </a:r>
          </a:p>
          <a:p>
            <a:pPr lvl="2"/>
            <a:r>
              <a:rPr lang="en-US" smtClean="0"/>
              <a:t>For ARPA-funded research organizations </a:t>
            </a:r>
          </a:p>
          <a:p>
            <a:r>
              <a:rPr lang="en-US" smtClean="0"/>
              <a:t>BITnet, CSnet - late 1970s &amp; early 1980s</a:t>
            </a:r>
          </a:p>
          <a:p>
            <a:pPr lvl="2"/>
            <a:r>
              <a:rPr lang="en-US" smtClean="0"/>
              <a:t>email and file transfer for other institutions</a:t>
            </a:r>
          </a:p>
          <a:p>
            <a:pPr lvl="1"/>
            <a:r>
              <a:rPr lang="en-US" smtClean="0"/>
              <a:t>NSFnet - 1986 </a:t>
            </a:r>
          </a:p>
          <a:p>
            <a:pPr lvl="2"/>
            <a:r>
              <a:rPr lang="en-US" smtClean="0"/>
              <a:t>Originally for non-DOD funded places</a:t>
            </a:r>
          </a:p>
          <a:p>
            <a:pPr lvl="2"/>
            <a:r>
              <a:rPr lang="en-US" smtClean="0"/>
              <a:t>Initially connected five supercomputer centers</a:t>
            </a:r>
          </a:p>
          <a:p>
            <a:pPr lvl="2"/>
            <a:r>
              <a:rPr lang="en-US" smtClean="0"/>
              <a:t>By 1990, it had replaced ARPAnet for non-military uses</a:t>
            </a:r>
          </a:p>
          <a:p>
            <a:pPr lvl="2"/>
            <a:r>
              <a:rPr lang="en-US" smtClean="0"/>
              <a:t>Soon became the network for all (by the early 1990s)</a:t>
            </a:r>
          </a:p>
          <a:p>
            <a:pPr lvl="1"/>
            <a:r>
              <a:rPr lang="en-US" smtClean="0"/>
              <a:t>NSFnet eventually became known as the Internet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1.8 XML</a:t>
            </a:r>
            <a:endParaRPr lang="en-US"/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meta-markup language</a:t>
            </a:r>
          </a:p>
          <a:p>
            <a:r>
              <a:rPr lang="en-US" smtClean="0"/>
              <a:t>Used to create a new markup language for a particular purpose or area</a:t>
            </a:r>
          </a:p>
          <a:p>
            <a:r>
              <a:rPr lang="en-US" smtClean="0"/>
              <a:t>Because the tags are designed for a specific area, they can be meaningful</a:t>
            </a:r>
          </a:p>
          <a:p>
            <a:r>
              <a:rPr lang="en-US" smtClean="0"/>
              <a:t>No presentation details</a:t>
            </a:r>
          </a:p>
          <a:p>
            <a:r>
              <a:rPr lang="en-US" smtClean="0"/>
              <a:t>A simple and universal way of representing data of any textual kind</a:t>
            </a:r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1.8 JavaScript</a:t>
            </a:r>
            <a:endParaRPr lang="en-US"/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client-side HTML-embedded scripting language</a:t>
            </a:r>
          </a:p>
          <a:p>
            <a:r>
              <a:rPr lang="en-US" smtClean="0"/>
              <a:t>Only related to Java through syntax</a:t>
            </a:r>
          </a:p>
          <a:p>
            <a:r>
              <a:rPr lang="en-US" smtClean="0"/>
              <a:t>Dynamically typed and not object-oriented</a:t>
            </a:r>
          </a:p>
          <a:p>
            <a:r>
              <a:rPr lang="en-US" smtClean="0"/>
              <a:t>Provides a way to access elements of HTML documents and dynamically change them</a:t>
            </a:r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1.8 Java</a:t>
            </a: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General purpose object-oriented programming language</a:t>
            </a:r>
          </a:p>
          <a:p>
            <a:r>
              <a:rPr lang="en-US" smtClean="0"/>
              <a:t>Based on C++, but simpler and safer</a:t>
            </a:r>
          </a:p>
          <a:p>
            <a:r>
              <a:rPr lang="en-US" smtClean="0"/>
              <a:t>Our focus is on applets, servlets, and JSP </a:t>
            </a:r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1.8 Perl</a:t>
            </a:r>
            <a:endParaRPr lang="en-US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Provides server-side computation for HTML documents, through CGI </a:t>
            </a:r>
          </a:p>
          <a:p>
            <a:r>
              <a:rPr lang="en-US" smtClean="0"/>
              <a:t>Perl is good for CGI programming because:</a:t>
            </a:r>
          </a:p>
          <a:p>
            <a:pPr lvl="1"/>
            <a:r>
              <a:rPr lang="en-US" smtClean="0"/>
              <a:t>Direct access to operating systems functions</a:t>
            </a:r>
          </a:p>
          <a:p>
            <a:pPr lvl="1"/>
            <a:r>
              <a:rPr lang="en-US" smtClean="0"/>
              <a:t>Powerful character string pattern-matching operations</a:t>
            </a:r>
          </a:p>
          <a:p>
            <a:pPr lvl="1"/>
            <a:r>
              <a:rPr lang="en-US" smtClean="0"/>
              <a:t>Access to database systems</a:t>
            </a:r>
          </a:p>
          <a:p>
            <a:r>
              <a:rPr lang="en-US" smtClean="0"/>
              <a:t>Perl is highly platform independent, and has been ported to all common platforms</a:t>
            </a:r>
          </a:p>
          <a:p>
            <a:r>
              <a:rPr lang="en-US" smtClean="0"/>
              <a:t>Perl is not just for CGI</a:t>
            </a:r>
            <a:endParaRPr lang="en-US" dirty="0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1.8 PHP</a:t>
            </a:r>
            <a:endParaRPr lang="en-US" dirty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server-side scripting language</a:t>
            </a:r>
          </a:p>
          <a:p>
            <a:r>
              <a:rPr lang="en-US" smtClean="0"/>
              <a:t>An alternative to CGI</a:t>
            </a:r>
          </a:p>
          <a:p>
            <a:r>
              <a:rPr lang="en-US" smtClean="0"/>
              <a:t>Similar to JavaScript</a:t>
            </a:r>
          </a:p>
          <a:p>
            <a:r>
              <a:rPr lang="en-US" smtClean="0"/>
              <a:t>Great for form processing and database access through the Web</a:t>
            </a:r>
            <a:endParaRPr lang="en-US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1.1 Internet History</a:t>
            </a:r>
            <a:endParaRPr lang="en-US"/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the Internet is:</a:t>
            </a:r>
          </a:p>
          <a:p>
            <a:pPr lvl="2"/>
            <a:r>
              <a:rPr lang="en-US" smtClean="0"/>
              <a:t>A world-wide network of computer networks</a:t>
            </a:r>
          </a:p>
          <a:p>
            <a:pPr lvl="2"/>
            <a:r>
              <a:rPr lang="en-US" smtClean="0"/>
              <a:t>At the lowest level, since 1982, all connections use TCP/IP</a:t>
            </a:r>
          </a:p>
          <a:p>
            <a:pPr lvl="2"/>
            <a:r>
              <a:rPr lang="en-US" smtClean="0"/>
              <a:t>TCP/IP hides the differences among devices connected to the Internet  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1.1 Internet Protocols</a:t>
            </a: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Internet Protocol (IP) Addresses</a:t>
            </a:r>
          </a:p>
          <a:p>
            <a:pPr lvl="1"/>
            <a:r>
              <a:rPr lang="en-US" smtClean="0"/>
              <a:t>Every node has a unique numeric address</a:t>
            </a:r>
          </a:p>
          <a:p>
            <a:pPr lvl="1"/>
            <a:r>
              <a:rPr lang="en-US" smtClean="0"/>
              <a:t>Form: 32-bit binary number</a:t>
            </a:r>
          </a:p>
          <a:p>
            <a:pPr lvl="2"/>
            <a:r>
              <a:rPr lang="en-US" smtClean="0"/>
              <a:t>New standard, IPv6, has 128 bits (1998)</a:t>
            </a:r>
          </a:p>
          <a:p>
            <a:r>
              <a:rPr lang="en-US" smtClean="0"/>
              <a:t>Organizations are assigned groups of IPs for their computers</a:t>
            </a:r>
          </a:p>
          <a:p>
            <a:r>
              <a:rPr lang="en-US" smtClean="0"/>
              <a:t>Problem: By the mid-1980s, several different protocols had been invented and were being used on the Internet, all with different user interfaces (Telnet, FTP, Usenet, mailto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1.1 Internet Protocols</a:t>
            </a:r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Domain names</a:t>
            </a:r>
          </a:p>
          <a:p>
            <a:pPr lvl="1"/>
            <a:r>
              <a:rPr lang="en-US" smtClean="0"/>
              <a:t>Form: host-name.domain-names</a:t>
            </a:r>
          </a:p>
          <a:p>
            <a:pPr lvl="1"/>
            <a:r>
              <a:rPr lang="en-US" smtClean="0"/>
              <a:t>First domain is the smallest; last is the largest</a:t>
            </a:r>
          </a:p>
          <a:p>
            <a:pPr lvl="1"/>
            <a:r>
              <a:rPr lang="en-US" smtClean="0"/>
              <a:t>Last domain specifies the type of organization</a:t>
            </a:r>
          </a:p>
          <a:p>
            <a:pPr lvl="1"/>
            <a:r>
              <a:rPr lang="en-US" smtClean="0"/>
              <a:t>Fully qualified domain name - the host name and all of the domain names </a:t>
            </a:r>
          </a:p>
          <a:p>
            <a:pPr lvl="1"/>
            <a:r>
              <a:rPr lang="en-US" smtClean="0"/>
              <a:t>DNS servers - convert fully qualified domain names to IPs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Client and Server</a:t>
            </a: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Clients and Servers are programs that communicate with each other over the Internet</a:t>
            </a:r>
          </a:p>
          <a:p>
            <a:r>
              <a:rPr lang="en-US" smtClean="0"/>
              <a:t>A Server runs continuously, waiting to be contacted by a Client</a:t>
            </a:r>
          </a:p>
          <a:p>
            <a:pPr lvl="1"/>
            <a:r>
              <a:rPr lang="en-US" smtClean="0"/>
              <a:t>Each Server provides certain services</a:t>
            </a:r>
          </a:p>
          <a:p>
            <a:pPr lvl="1"/>
            <a:r>
              <a:rPr lang="en-US" smtClean="0"/>
              <a:t>Services include providing web pages</a:t>
            </a:r>
          </a:p>
          <a:p>
            <a:r>
              <a:rPr lang="en-US" smtClean="0"/>
              <a:t>A Client will send a message to a Server requesting the service provided by that server</a:t>
            </a:r>
          </a:p>
          <a:p>
            <a:pPr lvl="1"/>
            <a:r>
              <a:rPr lang="en-US" smtClean="0"/>
              <a:t>The client will usually provide some information, parameters, with the request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1.2 The World-Wide Web</a:t>
            </a: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mtClean="0"/>
              <a:t>A possible solution to the proliferation of different protocols being used on the Internet</a:t>
            </a:r>
          </a:p>
          <a:p>
            <a:r>
              <a:rPr lang="en-US" smtClean="0"/>
              <a:t>Origins</a:t>
            </a:r>
          </a:p>
          <a:p>
            <a:pPr lvl="1"/>
            <a:r>
              <a:rPr lang="en-US" smtClean="0"/>
              <a:t>Tim Berners-Lee at CERN proposed the Web in 1989</a:t>
            </a:r>
          </a:p>
          <a:p>
            <a:pPr lvl="2"/>
            <a:r>
              <a:rPr lang="en-US" smtClean="0"/>
              <a:t>Purpose: to allow scientists to have access to many databases of scientific work through their own computers</a:t>
            </a:r>
          </a:p>
          <a:p>
            <a:pPr lvl="1"/>
            <a:r>
              <a:rPr lang="en-US" smtClean="0"/>
              <a:t>Document form: hypertext</a:t>
            </a:r>
          </a:p>
          <a:p>
            <a:pPr lvl="1"/>
            <a:r>
              <a:rPr lang="en-US" smtClean="0"/>
              <a:t>Pages? Documents? Resources?</a:t>
            </a:r>
          </a:p>
          <a:p>
            <a:pPr lvl="2"/>
            <a:r>
              <a:rPr lang="en-US" smtClean="0"/>
              <a:t>We’ll call them documents</a:t>
            </a:r>
          </a:p>
          <a:p>
            <a:pPr lvl="1"/>
            <a:r>
              <a:rPr lang="en-US" smtClean="0"/>
              <a:t>Hypermedia – more than just text – images, sound, etc.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1.2 The World-Wide Web</a:t>
            </a: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Web or Internet?</a:t>
            </a:r>
          </a:p>
          <a:p>
            <a:pPr lvl="1"/>
            <a:r>
              <a:rPr lang="en-US" smtClean="0"/>
              <a:t>The Web uses one of the protocols, http, that runs on the Internet--there are several others (telnet, mailto, etc.)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Stream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 IS capable of Producing Organizational Change</Template>
  <TotalTime>230</TotalTime>
  <Pages>5</Pages>
  <Words>1622</Words>
  <Application>Microsoft PowerPoint 4.0</Application>
  <PresentationFormat>Letter Paper (8.5x11 in)</PresentationFormat>
  <Paragraphs>242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Times New Roman</vt:lpstr>
      <vt:lpstr>Arial</vt:lpstr>
      <vt:lpstr>ヒラギノ角ゴ Pro W3</vt:lpstr>
      <vt:lpstr>Times</vt:lpstr>
      <vt:lpstr>1_Stream</vt:lpstr>
      <vt:lpstr>Chapter 1</vt:lpstr>
      <vt:lpstr>1.1 A Brief Intro to the Internet</vt:lpstr>
      <vt:lpstr>1.1 Internet History</vt:lpstr>
      <vt:lpstr>1.1 Internet History</vt:lpstr>
      <vt:lpstr>1.1 Internet Protocols</vt:lpstr>
      <vt:lpstr>1.1 Internet Protocols</vt:lpstr>
      <vt:lpstr>Client and Server</vt:lpstr>
      <vt:lpstr>1.2 The World-Wide Web</vt:lpstr>
      <vt:lpstr>1.2 The World-Wide Web</vt:lpstr>
      <vt:lpstr>1.3 Web Browsers</vt:lpstr>
      <vt:lpstr>1.4 Web Servers</vt:lpstr>
      <vt:lpstr>1.4 Web Server Operation</vt:lpstr>
      <vt:lpstr>1.4 Web Server Operation Details</vt:lpstr>
      <vt:lpstr>1.4 Web Server Operation : Apache</vt:lpstr>
      <vt:lpstr>1.4 Web Server Operation : IIS</vt:lpstr>
      <vt:lpstr>1.5 URLs</vt:lpstr>
      <vt:lpstr>1.5 URLs</vt:lpstr>
      <vt:lpstr>1.6 Multipurpose Internet Mail Extensions (MIME)</vt:lpstr>
      <vt:lpstr>1.6 Multipurpose Internet Mail Extensions (MIME)</vt:lpstr>
      <vt:lpstr>1.7 The HyperText Transfer Protocol</vt:lpstr>
      <vt:lpstr>1.7 The HyperText Transfer Protocol: Methods</vt:lpstr>
      <vt:lpstr>1.7 HTTP Headers</vt:lpstr>
      <vt:lpstr>1.7 HTTP Response</vt:lpstr>
      <vt:lpstr>1.7 HTTP Response Example</vt:lpstr>
      <vt:lpstr>1.8 The Web Programmer’s Toolbox</vt:lpstr>
      <vt:lpstr>1.8 XHTML</vt:lpstr>
      <vt:lpstr>Creating XHTML documents</vt:lpstr>
      <vt:lpstr>1.8 Plugins and Filters</vt:lpstr>
      <vt:lpstr>1.8 Plugins and Filters: Advantages and Disadvantages</vt:lpstr>
      <vt:lpstr>1.8 XML</vt:lpstr>
      <vt:lpstr>1.8 JavaScript</vt:lpstr>
      <vt:lpstr>1.8 Java</vt:lpstr>
      <vt:lpstr>1.8 Perl</vt:lpstr>
      <vt:lpstr>1.8 PHP</vt:lpstr>
    </vt:vector>
  </TitlesOfParts>
  <Manager/>
  <Company>©2008 Pearson Addison-Wesley. All rights reserved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subject>Fundamentals</dc:subject>
  <dc:creator>Robert Sebesta</dc:creator>
  <cp:keywords/>
  <dc:description/>
  <cp:lastModifiedBy>Andrew Aken</cp:lastModifiedBy>
  <cp:revision>58</cp:revision>
  <cp:lastPrinted>2002-08-21T03:16:13Z</cp:lastPrinted>
  <dcterms:created xsi:type="dcterms:W3CDTF">2007-04-26T20:52:10Z</dcterms:created>
  <dcterms:modified xsi:type="dcterms:W3CDTF">2008-08-21T05:31:07Z</dcterms:modified>
  <cp:category/>
</cp:coreProperties>
</file>