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3" r:id="rId2"/>
  </p:sldMasterIdLst>
  <p:notesMasterIdLst>
    <p:notesMasterId r:id="rId45"/>
  </p:notesMasterIdLst>
  <p:handoutMasterIdLst>
    <p:handoutMasterId r:id="rId4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</p:sldIdLst>
  <p:sldSz cx="9144000" cy="6858000" type="letter"/>
  <p:notesSz cx="9210675" cy="6980238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  <p:clrMru>
    <a:srgbClr val="29498F"/>
    <a:srgbClr val="549CC8"/>
    <a:srgbClr val="5FB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94" d="100"/>
          <a:sy n="94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281238" y="349250"/>
            <a:ext cx="4649787" cy="348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352800"/>
            <a:ext cx="6781800" cy="3124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0"/>
            <a:ext cx="497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D9B87A-ABD4-428F-A635-0E13EBFB5C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990000">
                  <a:alpha val="89999"/>
                </a:srgbClr>
              </a:gs>
              <a:gs pos="100000">
                <a:srgbClr val="E3E3B6">
                  <a:alpha val="10001"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F8EEC8">
                  <a:alpha val="10001"/>
                </a:srgbClr>
              </a:gs>
              <a:gs pos="100000">
                <a:srgbClr val="990000">
                  <a:alpha val="89999"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rot="5400000">
            <a:off x="3962400" y="-3962400"/>
            <a:ext cx="1219200" cy="9144000"/>
          </a:xfrm>
          <a:prstGeom prst="rect">
            <a:avLst/>
          </a:prstGeom>
          <a:gradFill rotWithShape="0">
            <a:gsLst>
              <a:gs pos="0">
                <a:srgbClr val="990000">
                  <a:alpha val="89999"/>
                </a:srgbClr>
              </a:gs>
              <a:gs pos="100000">
                <a:srgbClr val="E3E3B6">
                  <a:alpha val="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rot="16200000">
            <a:off x="3962400" y="1676400"/>
            <a:ext cx="1219200" cy="9144000"/>
          </a:xfrm>
          <a:prstGeom prst="rect">
            <a:avLst/>
          </a:prstGeom>
          <a:gradFill rotWithShape="0">
            <a:gsLst>
              <a:gs pos="0">
                <a:srgbClr val="E3E3B6">
                  <a:alpha val="0"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810000"/>
            <a:ext cx="7772400" cy="2057400"/>
          </a:xfrm>
        </p:spPr>
        <p:txBody>
          <a:bodyPr lIns="91440" tIns="45720" rIns="91440" bIns="45720"/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762000"/>
            <a:ext cx="8229600" cy="2895600"/>
          </a:xfrm>
        </p:spPr>
        <p:txBody>
          <a:bodyPr lIns="91440" tIns="45720" rIns="91440" bIns="45720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6" grpId="0" animBg="1"/>
      <p:bldP spid="5137" grpId="0" animBg="1"/>
      <p:bldP spid="5138" grpId="0" animBg="1"/>
      <p:bldP spid="5139" grpId="0" build="p">
        <p:tmplLst>
          <p:tmpl lvl="1">
            <p:tnLst>
              <p:par>
                <p:cTn presetID="2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5139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514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CE5390-E648-431F-BC47-8D19CECA2C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A20D31-CC17-4074-945B-6E18DA86C5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1447800"/>
            <a:ext cx="8382000" cy="46863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ECAF91-66F5-4FBF-9FF7-0AF7919792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2128838"/>
            <a:ext cx="6392863" cy="4721225"/>
            <a:chOff x="1728" y="1341"/>
            <a:chExt cx="4027" cy="2974"/>
          </a:xfrm>
        </p:grpSpPr>
        <p:grpSp>
          <p:nvGrpSpPr>
            <p:cNvPr id="3" name="Group 22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303" name="Freeform 23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4" name="Freeform 24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5" name="Freeform 25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6" name="Freeform 26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7" name="Freeform 27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08" name="Freeform 28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2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800600" y="762000"/>
            <a:ext cx="3962400" cy="3124200"/>
          </a:xfrm>
        </p:spPr>
        <p:txBody>
          <a:bodyPr lIns="91440" tIns="45720" rIns="91440" bIns="45720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2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52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3D9B87A-ABD4-428F-A635-0E13EBFB5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990000">
                  <a:alpha val="89999"/>
                </a:srgbClr>
              </a:gs>
              <a:gs pos="100000">
                <a:srgbClr val="E3E3B6">
                  <a:alpha val="0"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F8EEC8">
                  <a:alpha val="0"/>
                </a:srgbClr>
              </a:gs>
              <a:gs pos="100000">
                <a:srgbClr val="990000">
                  <a:alpha val="89999"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 rot="5400000">
            <a:off x="3962400" y="-3962400"/>
            <a:ext cx="1219200" cy="9144000"/>
          </a:xfrm>
          <a:prstGeom prst="rect">
            <a:avLst/>
          </a:prstGeom>
          <a:gradFill rotWithShape="0">
            <a:gsLst>
              <a:gs pos="0">
                <a:srgbClr val="990000">
                  <a:alpha val="89999"/>
                </a:srgbClr>
              </a:gs>
              <a:gs pos="100000">
                <a:srgbClr val="E3E3B6">
                  <a:alpha val="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25299" name="Rectangle 19"/>
          <p:cNvSpPr>
            <a:spLocks noChangeArrowheads="1"/>
          </p:cNvSpPr>
          <p:nvPr/>
        </p:nvSpPr>
        <p:spPr bwMode="auto">
          <a:xfrm rot="16200000">
            <a:off x="3962400" y="1676400"/>
            <a:ext cx="1219200" cy="9144000"/>
          </a:xfrm>
          <a:prstGeom prst="rect">
            <a:avLst/>
          </a:prstGeom>
          <a:gradFill rotWithShape="0">
            <a:gsLst>
              <a:gs pos="0">
                <a:srgbClr val="E3E3B6">
                  <a:alpha val="0"/>
                </a:srgbClr>
              </a:gs>
              <a:gs pos="100000">
                <a:srgbClr val="990000">
                  <a:alpha val="8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25300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0600" y="3962400"/>
            <a:ext cx="3962400" cy="2209800"/>
          </a:xfrm>
        </p:spPr>
        <p:txBody>
          <a:bodyPr lIns="91440" tIns="45720" rIns="91440" bIns="45720"/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1" grpId="0"/>
      <p:bldP spid="225296" grpId="0" animBg="1"/>
      <p:bldP spid="225297" grpId="0" animBg="1"/>
      <p:bldP spid="225298" grpId="0" animBg="1"/>
      <p:bldP spid="225299" grpId="0" animBg="1"/>
      <p:bldP spid="225300" grpId="0" build="p">
        <p:tmplLst>
          <p:tmpl lvl="1">
            <p:tnLst>
              <p:par>
                <p:cTn presetID="2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to="" calcmode="lin" valueType="num">
                      <p:cBhvr>
                        <p:cTn dur="1" fill="hold"/>
                        <p:tgtEl>
                          <p:spTgt spid="225300"/>
                        </p:tgtEl>
                        <p:attrNameLst>
                          <p:attrName/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rgbClr val="808080">
                      <a:alpha val="57000"/>
                    </a:srgbClr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799"/>
            <a:ext cx="2133600" cy="327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fld id="{07A0117F-E874-4334-8853-068FB2037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819400" y="6400800"/>
            <a:ext cx="35052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239068-7B56-4371-8271-A9919F0DB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1148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3B479-6AC9-46EE-8BEE-52089329E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E22C0B-E0A1-4566-BD2B-ABB8B482B3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0DA09-9DC5-4466-A301-A32ADA486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D2B40B-B7F7-4E4E-B9D3-D24C8964C1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A0117F-E874-4334-8853-068FB20376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EDE03-436F-4CA0-904E-1D05E718D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4A42E6-2796-44E9-B934-FAF193E4F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CE5390-E648-431F-BC47-8D19CECA2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A20D31-CC17-4074-945B-6E18DA86C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382000" cy="46863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9934B6-3141-41C3-A3F2-4384D37F9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239068-7B56-4371-8271-A9919F0DB4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1148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3B479-6AC9-46EE-8BEE-52089329EE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E22C0B-E0A1-4566-BD2B-ABB8B482B3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0DA09-9DC5-4466-A301-A32ADA4868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D2B40B-B7F7-4E4E-B9D3-D24C8964C1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EDE03-436F-4CA0-904E-1D05E718D3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4A42E6-2796-44E9-B934-FAF193E4F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tint val="34902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8888" y="1219200"/>
            <a:ext cx="40909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B9934B6-3141-41C3-A3F2-4384D37F947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gradFill rotWithShape="0">
            <a:gsLst>
              <a:gs pos="0">
                <a:srgbClr val="990000">
                  <a:alpha val="89999"/>
                </a:srgbClr>
              </a:gs>
              <a:gs pos="100000">
                <a:srgbClr val="E3E3B6">
                  <a:alpha val="10001"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plaque">
            <a:avLst>
              <a:gd name="adj" fmla="val 16667"/>
            </a:avLst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52400" y="1295400"/>
            <a:ext cx="86868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 type="oval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152400" y="152400"/>
            <a:ext cx="8763000" cy="914400"/>
          </a:xfrm>
          <a:prstGeom prst="plaque">
            <a:avLst>
              <a:gd name="adj" fmla="val 16667"/>
            </a:avLst>
          </a:prstGeom>
          <a:blipFill dpi="0" rotWithShape="1">
            <a:blip r:embed="rId15"/>
            <a:srcRect/>
            <a:tile tx="0" ty="0" sx="100000" sy="100000" flip="none" algn="tl"/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33CC66"/>
              </a:clrFrom>
              <a:clrTo>
                <a:srgbClr val="33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2057400" cy="882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411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82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  <p:bldP spid="4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990000">
                  <a:alpha val="84000"/>
                </a:srgbClr>
              </a:gs>
              <a:gs pos="50000">
                <a:srgbClr val="990000">
                  <a:alpha val="27000"/>
                </a:srgbClr>
              </a:gs>
              <a:gs pos="100000">
                <a:srgbClr val="E3E3B6">
                  <a:alpha val="0"/>
                </a:srgbClr>
              </a:gs>
            </a:gsLst>
            <a:lin ang="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2128837"/>
            <a:ext cx="6392863" cy="4721225"/>
            <a:chOff x="1728" y="1341"/>
            <a:chExt cx="4027" cy="2974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4262" name="Freeform 6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3" name="Freeform 7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4" name="Freeform 8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5" name="Freeform 9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66" name="Freeform 10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4267" name="Freeform 11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2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B9934B6-3141-41C3-A3F2-4384D37F9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42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77000"/>
            <a:ext cx="3810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4273" name="AutoShape 17"/>
          <p:cNvSpPr>
            <a:spLocks noChangeArrowheads="1"/>
          </p:cNvSpPr>
          <p:nvPr/>
        </p:nvSpPr>
        <p:spPr bwMode="auto">
          <a:xfrm>
            <a:off x="152400" y="228600"/>
            <a:ext cx="8839200" cy="914400"/>
          </a:xfrm>
          <a:prstGeom prst="plaque">
            <a:avLst>
              <a:gd name="adj" fmla="val 16667"/>
            </a:avLst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>
            <a:off x="152400" y="1295400"/>
            <a:ext cx="8686800" cy="0"/>
          </a:xfrm>
          <a:prstGeom prst="line">
            <a:avLst/>
          </a:prstGeom>
          <a:noFill/>
          <a:ln w="76200" cmpd="tri">
            <a:solidFill>
              <a:srgbClr val="CC3300"/>
            </a:solidFill>
            <a:round/>
            <a:headEnd type="oval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5" name="AutoShape 19"/>
          <p:cNvSpPr>
            <a:spLocks noChangeArrowheads="1"/>
          </p:cNvSpPr>
          <p:nvPr/>
        </p:nvSpPr>
        <p:spPr bwMode="auto">
          <a:xfrm>
            <a:off x="152400" y="152400"/>
            <a:ext cx="8763000" cy="914400"/>
          </a:xfrm>
          <a:prstGeom prst="plaque">
            <a:avLst>
              <a:gd name="adj" fmla="val 16667"/>
            </a:avLst>
          </a:prstGeom>
          <a:blipFill dpi="0" rotWithShape="1">
            <a:blip r:embed="rId14"/>
            <a:srcRect/>
            <a:tile tx="0" ty="0" sx="100000" sy="100000" flip="none" algn="tl"/>
          </a:blipFill>
          <a:ln w="25400">
            <a:solidFill>
              <a:srgbClr val="80808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32" tIns="45716" rIns="91432" bIns="45716" anchor="ctr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427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24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B36600"/>
              </a:clrFrom>
              <a:clrTo>
                <a:srgbClr val="B3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4" grpId="0" animBg="1"/>
      <p:bldP spid="224276" grpId="0"/>
      <p:bldP spid="2242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242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3D3623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4.doc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Word_97_-_2003_Document10.doc"/><Relationship Id="rId4" Type="http://schemas.openxmlformats.org/officeDocument/2006/relationships/oleObject" Target="../embeddings/Microsoft_Office_Word_97_-_2003_Document9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Chapter 2</a:t>
            </a: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Introduction to</a:t>
            </a:r>
          </a:p>
          <a:p>
            <a:r>
              <a:rPr lang="en-US" dirty="0" smtClean="0"/>
              <a:t> XHTML</a:t>
            </a:r>
            <a:endParaRPr lang="en-US" dirty="0"/>
          </a:p>
        </p:txBody>
      </p:sp>
      <p:pic>
        <p:nvPicPr>
          <p:cNvPr id="5" name="Picture 6" descr="03214896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4081051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2.4 Basic Text Markup (continued)</a:t>
            </a: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mtClean="0"/>
              <a:t>The &lt;big&gt; sleet &lt;big&gt; in &lt;big&gt; &lt;i&gt; Crete </a:t>
            </a:r>
          </a:p>
          <a:p>
            <a:pPr lvl="1"/>
            <a:r>
              <a:rPr lang="en-US" smtClean="0"/>
              <a:t>&lt;/i&gt;&lt;br /&gt; lies &lt;/big&gt; completely &lt;/big&gt; </a:t>
            </a:r>
          </a:p>
          <a:p>
            <a:pPr lvl="1"/>
            <a:r>
              <a:rPr lang="en-US" smtClean="0"/>
              <a:t>in &lt;/big&gt; the street</a:t>
            </a:r>
          </a:p>
          <a:p>
            <a:pPr lvl="1"/>
            <a:r>
              <a:rPr lang="en-US" smtClean="0"/>
              <a:t>The sleet in Crete </a:t>
            </a:r>
          </a:p>
          <a:p>
            <a:pPr lvl="1"/>
            <a:r>
              <a:rPr lang="en-US" smtClean="0"/>
              <a:t>lies completely in the street</a:t>
            </a:r>
          </a:p>
          <a:p>
            <a:pPr lvl="2"/>
            <a:r>
              <a:rPr lang="en-US" smtClean="0"/>
              <a:t>These tags are not affected if they appear in the content of a &lt;blockquote&gt;, unless there is a conflict (e.g., italics)</a:t>
            </a:r>
          </a:p>
          <a:p>
            <a:pPr lvl="1"/>
            <a:r>
              <a:rPr lang="en-US" smtClean="0"/>
              <a:t>Superscripts and subscripts</a:t>
            </a:r>
          </a:p>
          <a:p>
            <a:pPr lvl="2"/>
            <a:r>
              <a:rPr lang="en-US" smtClean="0"/>
              <a:t>Subscripts with &lt;sub&gt;</a:t>
            </a:r>
          </a:p>
          <a:p>
            <a:pPr lvl="2"/>
            <a:r>
              <a:rPr lang="en-US" smtClean="0"/>
              <a:t>Superscripts with &lt;sup&gt;</a:t>
            </a:r>
          </a:p>
          <a:p>
            <a:pPr lvl="1"/>
            <a:r>
              <a:rPr lang="en-US" smtClean="0"/>
              <a:t>Example: x&lt;sub&gt;2&lt;/sub&gt;&lt;sup&gt;3&lt;/sup&gt;</a:t>
            </a:r>
          </a:p>
          <a:p>
            <a:pPr lvl="1"/>
            <a:r>
              <a:rPr lang="en-US" smtClean="0"/>
              <a:t>Display: x23   </a:t>
            </a:r>
          </a:p>
          <a:p>
            <a:r>
              <a:rPr lang="en-US" smtClean="0"/>
              <a:t>Inline versus block elements</a:t>
            </a:r>
          </a:p>
          <a:p>
            <a:pPr lvl="1"/>
            <a:r>
              <a:rPr lang="en-US" smtClean="0"/>
              <a:t>Block elements CANNOT be nested in inline elements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2.4 Basic Text Markup (continued)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All of this font size and font style stuff can be done with style sheets, but these tags are not yet deprecated </a:t>
            </a:r>
          </a:p>
          <a:p>
            <a:r>
              <a:rPr lang="en-US" smtClean="0"/>
              <a:t>Character Entities</a:t>
            </a:r>
          </a:p>
          <a:p>
            <a:r>
              <a:rPr lang="en-US" smtClean="0"/>
              <a:t>Char.	Entity	Meaning	</a:t>
            </a:r>
          </a:p>
          <a:p>
            <a:r>
              <a:rPr lang="en-US" smtClean="0"/>
              <a:t>&amp;		&amp;amp;	Ampersand	</a:t>
            </a:r>
          </a:p>
          <a:p>
            <a:r>
              <a:rPr lang="en-US" smtClean="0"/>
              <a:t>&lt;		&amp;lt;	Less than	</a:t>
            </a:r>
          </a:p>
          <a:p>
            <a:r>
              <a:rPr lang="en-US" smtClean="0"/>
              <a:t>&gt;		&amp;gt;	Greater than	</a:t>
            </a:r>
          </a:p>
          <a:p>
            <a:r>
              <a:rPr lang="en-US" smtClean="0"/>
              <a:t>”		&amp;quot;	Double quote	</a:t>
            </a:r>
          </a:p>
          <a:p>
            <a:r>
              <a:rPr lang="en-US" smtClean="0"/>
              <a:t>’		&amp;apos;	Single quote	</a:t>
            </a:r>
          </a:p>
          <a:p>
            <a:r>
              <a:rPr lang="en-US" smtClean="0"/>
              <a:t>¼		&amp;frac14;	One quarter	</a:t>
            </a:r>
          </a:p>
          <a:p>
            <a:r>
              <a:rPr lang="en-US" smtClean="0"/>
              <a:t>½		&amp;frac12;	One half	</a:t>
            </a:r>
          </a:p>
          <a:p>
            <a:r>
              <a:rPr lang="en-US" smtClean="0"/>
              <a:t>¾		&amp;frac34;	Three quarters	</a:t>
            </a:r>
          </a:p>
          <a:p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		&amp;deg;		Degree	</a:t>
            </a:r>
          </a:p>
          <a:p>
            <a:r>
              <a:rPr lang="en-US" smtClean="0"/>
              <a:t>(space)	&amp;nbsp;		Non-breaking space	</a:t>
            </a:r>
          </a:p>
          <a:p>
            <a:r>
              <a:rPr lang="en-US" smtClean="0"/>
              <a:t>Horizontal rules</a:t>
            </a:r>
          </a:p>
          <a:p>
            <a:pPr lvl="1"/>
            <a:r>
              <a:rPr lang="en-US" smtClean="0"/>
              <a:t>&lt;hr /&gt; draws a line across the display, after a line break</a:t>
            </a:r>
          </a:p>
          <a:p>
            <a:r>
              <a:rPr lang="en-US" smtClean="0"/>
              <a:t>The meta element (for search engines) Used to provide additional information about a document, with attributes, not content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2.5 Images</a:t>
            </a: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GIF (Graphic Interchange Format)</a:t>
            </a:r>
          </a:p>
          <a:p>
            <a:pPr lvl="1"/>
            <a:r>
              <a:rPr lang="en-US" smtClean="0"/>
              <a:t>8-bit color (256 different colors)</a:t>
            </a:r>
          </a:p>
          <a:p>
            <a:r>
              <a:rPr lang="en-US" smtClean="0"/>
              <a:t>JPEG (Joint Photographic Experts Group)</a:t>
            </a:r>
          </a:p>
          <a:p>
            <a:pPr lvl="1"/>
            <a:r>
              <a:rPr lang="en-US" smtClean="0"/>
              <a:t>24-bit color (16 million different colors)</a:t>
            </a:r>
          </a:p>
          <a:p>
            <a:r>
              <a:rPr lang="en-US" smtClean="0"/>
              <a:t>Both use compression, but JPEG compression is better</a:t>
            </a:r>
          </a:p>
          <a:p>
            <a:r>
              <a:rPr lang="en-US" smtClean="0"/>
              <a:t>Images are inserted into a document with the &lt;img /&gt; tag with the src attribute</a:t>
            </a:r>
          </a:p>
          <a:p>
            <a:pPr lvl="1"/>
            <a:r>
              <a:rPr lang="en-US" smtClean="0"/>
              <a:t>The alt attribute is required by XHTML</a:t>
            </a:r>
          </a:p>
          <a:p>
            <a:pPr lvl="2"/>
            <a:r>
              <a:rPr lang="en-US" smtClean="0"/>
              <a:t>Purposes:</a:t>
            </a:r>
          </a:p>
          <a:p>
            <a:pPr lvl="3"/>
            <a:r>
              <a:rPr lang="en-US" smtClean="0"/>
              <a:t>Non-graphical browsers</a:t>
            </a:r>
          </a:p>
          <a:p>
            <a:pPr lvl="3"/>
            <a:r>
              <a:rPr lang="en-US" smtClean="0"/>
              <a:t>Browsers with images turned off</a:t>
            </a:r>
          </a:p>
          <a:p>
            <a:pPr lvl="1"/>
            <a:r>
              <a:rPr lang="en-US" smtClean="0"/>
              <a:t>&lt;img src = "comets.jpg" </a:t>
            </a:r>
          </a:p>
          <a:p>
            <a:r>
              <a:rPr lang="en-US" smtClean="0"/>
              <a:t>        alt = "Picture of comets" /&gt;</a:t>
            </a:r>
          </a:p>
          <a:p>
            <a:r>
              <a:rPr lang="en-US" smtClean="0"/>
              <a:t>The &lt;img&gt; tag has 30 different attributes, including width and height (in pixels)</a:t>
            </a:r>
          </a:p>
          <a:p>
            <a:r>
              <a:rPr lang="en-US" smtClean="0"/>
              <a:t>Portable Network Graphics (PNG)</a:t>
            </a:r>
          </a:p>
          <a:p>
            <a:pPr lvl="1"/>
            <a:r>
              <a:rPr lang="en-US" smtClean="0"/>
              <a:t>Relatively new</a:t>
            </a:r>
          </a:p>
          <a:p>
            <a:pPr lvl="1"/>
            <a:r>
              <a:rPr lang="en-US" smtClean="0"/>
              <a:t>Should eventually replace both gif and jpeg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2.5 Images (continued)</a:t>
            </a: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mtClean="0"/>
              <a:t>&lt;!-- image.html</a:t>
            </a:r>
          </a:p>
          <a:p>
            <a:r>
              <a:rPr lang="en-US" smtClean="0"/>
              <a:t>     An example to illustrate an image</a:t>
            </a:r>
          </a:p>
          <a:p>
            <a:r>
              <a:rPr lang="en-US" smtClean="0"/>
              <a:t>     --&gt;</a:t>
            </a:r>
          </a:p>
          <a:p>
            <a:r>
              <a:rPr lang="en-US" smtClean="0"/>
              <a:t>&lt;html xmlns = ″http://www.w3.org/1999/xhtml″&gt;</a:t>
            </a:r>
          </a:p>
          <a:p>
            <a:r>
              <a:rPr lang="en-US" smtClean="0"/>
              <a:t>  &lt;head&gt; &lt;title&gt; Images &lt;/title&gt;</a:t>
            </a:r>
          </a:p>
          <a:p>
            <a:r>
              <a:rPr lang="en-US" smtClean="0"/>
              <a:t>  &lt;/head&gt;</a:t>
            </a:r>
          </a:p>
          <a:p>
            <a:r>
              <a:rPr lang="en-US" smtClean="0"/>
              <a:t>  &lt;body&gt;</a:t>
            </a:r>
          </a:p>
          <a:p>
            <a:r>
              <a:rPr lang="en-US" smtClean="0"/>
              <a:t>    &lt;h1&gt; Aidan's Airplanes &lt;/h1&gt;</a:t>
            </a:r>
          </a:p>
          <a:p>
            <a:r>
              <a:rPr lang="en-US" smtClean="0"/>
              <a:t>    &lt;h2&gt; The best in used airplanes &lt;/h2&gt;</a:t>
            </a:r>
          </a:p>
          <a:p>
            <a:r>
              <a:rPr lang="en-US" smtClean="0"/>
              <a:t>    &lt;h3&gt; "We've got them by the hangarful" </a:t>
            </a:r>
          </a:p>
          <a:p>
            <a:r>
              <a:rPr lang="en-US" smtClean="0"/>
              <a:t>    &lt;/h3&gt;</a:t>
            </a:r>
          </a:p>
          <a:p>
            <a:r>
              <a:rPr lang="en-US" smtClean="0"/>
              <a:t>    &lt;h2&gt; Special of the month &lt;/h2&gt;</a:t>
            </a:r>
          </a:p>
          <a:p>
            <a:r>
              <a:rPr lang="en-US" smtClean="0"/>
              <a:t>    &lt;p&gt;</a:t>
            </a:r>
          </a:p>
          <a:p>
            <a:r>
              <a:rPr lang="en-US" smtClean="0"/>
              <a:t>      1960 Cessna 210 &lt;br /&gt;</a:t>
            </a:r>
          </a:p>
          <a:p>
            <a:r>
              <a:rPr lang="en-US" smtClean="0"/>
              <a:t>      577 hours since major engine overhaul</a:t>
            </a:r>
          </a:p>
          <a:p>
            <a:r>
              <a:rPr lang="en-US" smtClean="0"/>
              <a:t>      &lt;br /&gt;</a:t>
            </a:r>
          </a:p>
          <a:p>
            <a:r>
              <a:rPr lang="en-US" smtClean="0"/>
              <a:t>      1022 hours since prop overhaul </a:t>
            </a:r>
          </a:p>
          <a:p>
            <a:r>
              <a:rPr lang="en-US" smtClean="0"/>
              <a:t>      &lt;br /&gt;&lt;br /&gt;</a:t>
            </a:r>
          </a:p>
          <a:p>
            <a:r>
              <a:rPr lang="en-US" smtClean="0"/>
              <a:t>      &lt;img src = "c210new.jpg" </a:t>
            </a:r>
          </a:p>
          <a:p>
            <a:r>
              <a:rPr lang="en-US" smtClean="0"/>
              <a:t>           alt = "Picture of a Cessna 210"/&gt; </a:t>
            </a:r>
          </a:p>
          <a:p>
            <a:r>
              <a:rPr lang="en-US" smtClean="0"/>
              <a:t>      &lt;br /&gt;</a:t>
            </a:r>
          </a:p>
          <a:p>
            <a:r>
              <a:rPr lang="en-US" smtClean="0"/>
              <a:t>      Buy this fine airplane today at a </a:t>
            </a:r>
          </a:p>
          <a:p>
            <a:r>
              <a:rPr lang="en-US" smtClean="0"/>
              <a:t>      remarkably low price &lt;br /&gt;</a:t>
            </a:r>
          </a:p>
          <a:p>
            <a:r>
              <a:rPr lang="en-US" smtClean="0"/>
              <a:t>      Call 999-555-1111 today!</a:t>
            </a:r>
          </a:p>
          <a:p>
            <a:r>
              <a:rPr lang="en-US" smtClean="0"/>
              <a:t>    &lt;/p&gt;</a:t>
            </a:r>
          </a:p>
          <a:p>
            <a:r>
              <a:rPr lang="en-US" smtClean="0"/>
              <a:t>  &lt;/body&gt;</a:t>
            </a:r>
          </a:p>
          <a:p>
            <a:r>
              <a:rPr lang="en-US" smtClean="0"/>
              <a:t>&lt;/html&gt;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2.5 Images (continued)</a:t>
            </a:r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ph idx="1"/>
          </p:nvPr>
        </p:nvGraphicFramePr>
        <p:xfrm>
          <a:off x="2047199" y="1371600"/>
          <a:ext cx="5049601" cy="4953000"/>
        </p:xfrm>
        <a:graphic>
          <a:graphicData uri="http://schemas.openxmlformats.org/presentationml/2006/ole">
            <p:oleObj spid="_x0000_s116740" name="Document" r:id="rId3" imgW="5477400" imgH="53719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2.6 Hypertext Links</a:t>
            </a: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Hypertext is the essence of the Web!</a:t>
            </a:r>
          </a:p>
          <a:p>
            <a:r>
              <a:rPr lang="en-US" smtClean="0"/>
              <a:t>A link is specified with the href (hypertext reference) attribute of &lt;a&gt; (the anchor tag)</a:t>
            </a:r>
          </a:p>
          <a:p>
            <a:pPr lvl="1"/>
            <a:r>
              <a:rPr lang="en-US" smtClean="0"/>
              <a:t>The content of &lt;a&gt; is the visual link in the document</a:t>
            </a:r>
          </a:p>
          <a:p>
            <a:pPr lvl="1"/>
            <a:r>
              <a:rPr lang="en-US" smtClean="0"/>
              <a:t>If the target is a whole document (not the one in which the link appears), the target need not be specified in the target document as being the target</a:t>
            </a:r>
          </a:p>
          <a:p>
            <a:r>
              <a:rPr lang="en-US" smtClean="0"/>
              <a:t>Note: Relative addressing of targets is easier to maintain and more portable than absolute addressing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2.6 Hypertext Links (continued)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&lt;!-- link.html</a:t>
            </a:r>
          </a:p>
          <a:p>
            <a:r>
              <a:rPr lang="en-US" smtClean="0"/>
              <a:t>     An example to illustrate a link</a:t>
            </a:r>
          </a:p>
          <a:p>
            <a:r>
              <a:rPr lang="en-US" smtClean="0"/>
              <a:t>     --&gt;</a:t>
            </a:r>
          </a:p>
          <a:p>
            <a:r>
              <a:rPr lang="en-US" smtClean="0"/>
              <a:t>&lt;html xmlns = ″http://www.w3.org/1999/xhtml″&gt;</a:t>
            </a:r>
          </a:p>
          <a:p>
            <a:r>
              <a:rPr lang="en-US" smtClean="0"/>
              <a:t>  &lt;head&gt; &lt;title&gt; Links &lt;/title&gt;</a:t>
            </a:r>
          </a:p>
          <a:p>
            <a:r>
              <a:rPr lang="en-US" smtClean="0"/>
              <a:t>  &lt;/head&gt;</a:t>
            </a:r>
          </a:p>
          <a:p>
            <a:r>
              <a:rPr lang="en-US" smtClean="0"/>
              <a:t>  &lt;body&gt;</a:t>
            </a:r>
          </a:p>
          <a:p>
            <a:r>
              <a:rPr lang="en-US" smtClean="0"/>
              <a:t>    &lt;h1&gt; Aidan's Airplanes &lt;/h1&gt;</a:t>
            </a:r>
          </a:p>
          <a:p>
            <a:r>
              <a:rPr lang="en-US" smtClean="0"/>
              <a:t>    &lt;h2&gt; The best in used airplanes &lt;/h2&gt;</a:t>
            </a:r>
          </a:p>
          <a:p>
            <a:r>
              <a:rPr lang="en-US" smtClean="0"/>
              <a:t>    &lt;h3&gt; "We've got them by the hangarful" </a:t>
            </a:r>
          </a:p>
          <a:p>
            <a:r>
              <a:rPr lang="en-US" smtClean="0"/>
              <a:t>    &lt;/h3&gt;</a:t>
            </a:r>
          </a:p>
          <a:p>
            <a:r>
              <a:rPr lang="en-US" smtClean="0"/>
              <a:t>    &lt;h2&gt; Special of the month &lt;/h2&gt;</a:t>
            </a:r>
          </a:p>
          <a:p>
            <a:r>
              <a:rPr lang="en-US" smtClean="0"/>
              <a:t>    &lt;p&gt;</a:t>
            </a:r>
          </a:p>
          <a:p>
            <a:r>
              <a:rPr lang="en-US" smtClean="0"/>
              <a:t>      1960 Cessna 210 &lt;br /&gt;</a:t>
            </a:r>
          </a:p>
          <a:p>
            <a:r>
              <a:rPr lang="en-US" smtClean="0"/>
              <a:t>      &lt;a href = "C210data.html"&gt; </a:t>
            </a:r>
          </a:p>
          <a:p>
            <a:r>
              <a:rPr lang="en-US" smtClean="0"/>
              <a:t>        Information on the Cessna 210 &lt;/a&gt;</a:t>
            </a:r>
          </a:p>
          <a:p>
            <a:r>
              <a:rPr lang="en-US" smtClean="0"/>
              <a:t>    &lt;/p&gt;</a:t>
            </a:r>
          </a:p>
          <a:p>
            <a:r>
              <a:rPr lang="en-US" smtClean="0"/>
              <a:t>  &lt;/body&gt;</a:t>
            </a:r>
          </a:p>
          <a:p>
            <a:r>
              <a:rPr lang="en-US" smtClean="0"/>
              <a:t>&lt;/html&gt;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2.6 Hypertext Links (continued)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5105400" y="1752600"/>
          <a:ext cx="3886200" cy="2579688"/>
        </p:xfrm>
        <a:graphic>
          <a:graphicData uri="http://schemas.openxmlformats.org/presentationml/2006/ole">
            <p:oleObj spid="_x0000_s119813" name="Document" r:id="rId3" imgW="5248800" imgH="3482640" progId="Word.Document.8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381000" y="1905000"/>
          <a:ext cx="4724400" cy="2166938"/>
        </p:xfrm>
        <a:graphic>
          <a:graphicData uri="http://schemas.openxmlformats.org/presentationml/2006/ole">
            <p:oleObj spid="_x0000_s119814" name="Document" r:id="rId4" imgW="5477400" imgH="2429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2.6 Hypertext Links (continued)</a:t>
            </a: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If the target is not at the beginning of the document, the target spot must be marked  </a:t>
            </a:r>
          </a:p>
          <a:p>
            <a:r>
              <a:rPr lang="en-US" smtClean="0"/>
              <a:t>Target labels can be defined in many different tags with the id attribute, as in</a:t>
            </a:r>
          </a:p>
          <a:p>
            <a:pPr lvl="1"/>
            <a:r>
              <a:rPr lang="en-US" smtClean="0"/>
              <a:t>&lt;h1 id = "baskets"&gt; Baskets &lt;/h1&gt;</a:t>
            </a:r>
          </a:p>
          <a:p>
            <a:r>
              <a:rPr lang="en-US" smtClean="0"/>
              <a:t>The link to an id must be preceded by a pound sign (#); If the id is in the same document, this target could be</a:t>
            </a:r>
          </a:p>
          <a:p>
            <a:pPr lvl="1"/>
            <a:r>
              <a:rPr lang="en-US" smtClean="0"/>
              <a:t>&lt;a href = "#baskets"&gt; </a:t>
            </a:r>
          </a:p>
          <a:p>
            <a:r>
              <a:rPr lang="en-US" smtClean="0"/>
              <a:t>                    What about baskets? &lt;/a&gt;</a:t>
            </a:r>
          </a:p>
          <a:p>
            <a:r>
              <a:rPr lang="en-US" smtClean="0"/>
              <a:t>If the target is in a different document, the document reference must be included</a:t>
            </a:r>
          </a:p>
          <a:p>
            <a:pPr lvl="1"/>
            <a:r>
              <a:rPr lang="en-US" smtClean="0"/>
              <a:t>&lt;a href = "myAd.html#baskets”&gt; Baskets &lt;/a&gt;</a:t>
            </a:r>
          </a:p>
          <a:p>
            <a:r>
              <a:rPr lang="en-US" smtClean="0"/>
              <a:t>Style note: a link should blend in with the surrounding text, so reading it without taking the link should not be made less pleasant</a:t>
            </a:r>
          </a:p>
          <a:p>
            <a:r>
              <a:rPr lang="en-US" smtClean="0"/>
              <a:t>Links can have images:</a:t>
            </a:r>
          </a:p>
          <a:p>
            <a:r>
              <a:rPr lang="en-US" smtClean="0"/>
              <a:t>    &lt;a href = "c210data.html“&gt; </a:t>
            </a:r>
          </a:p>
          <a:p>
            <a:r>
              <a:rPr lang="en-US" smtClean="0"/>
              <a:t>    &lt;img src = "smallplane.jpg" </a:t>
            </a:r>
          </a:p>
          <a:p>
            <a:r>
              <a:rPr lang="en-US" smtClean="0"/>
              <a:t>      alt = "Small picture of an airplane " /&gt; </a:t>
            </a:r>
          </a:p>
          <a:p>
            <a:r>
              <a:rPr lang="en-US" smtClean="0"/>
              <a:t>        Info on C210 &lt;/a&gt;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2.7 Lists</a:t>
            </a: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Unordered lists</a:t>
            </a:r>
          </a:p>
          <a:p>
            <a:r>
              <a:rPr lang="en-US" smtClean="0"/>
              <a:t>The list is the content of the &lt;ul&gt; tag</a:t>
            </a:r>
          </a:p>
          <a:p>
            <a:r>
              <a:rPr lang="en-US" smtClean="0"/>
              <a:t>List elements are the content of the &lt;li&gt; tag</a:t>
            </a:r>
          </a:p>
          <a:p>
            <a:r>
              <a:rPr lang="en-US" smtClean="0"/>
              <a:t>&lt;h3&gt; Some Common Single-Engine Aircraft &lt;/h3&gt;</a:t>
            </a:r>
          </a:p>
          <a:p>
            <a:r>
              <a:rPr lang="en-US" smtClean="0"/>
              <a:t> &lt;ul&gt; </a:t>
            </a:r>
          </a:p>
          <a:p>
            <a:r>
              <a:rPr lang="en-US" smtClean="0"/>
              <a:t>   &lt;li&gt; Cessna Skyhawk &lt;/li&gt;</a:t>
            </a:r>
          </a:p>
          <a:p>
            <a:r>
              <a:rPr lang="en-US" smtClean="0"/>
              <a:t>   &lt;li&gt; Beechcraft Bonanza &lt;/li&gt;</a:t>
            </a:r>
          </a:p>
          <a:p>
            <a:r>
              <a:rPr lang="en-US" smtClean="0"/>
              <a:t>   &lt;li&gt; Piper Cherokee &lt;/li&gt;</a:t>
            </a:r>
          </a:p>
          <a:p>
            <a:r>
              <a:rPr lang="en-US" smtClean="0"/>
              <a:t> &lt;/ul&gt;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Ordered lists</a:t>
            </a:r>
          </a:p>
          <a:p>
            <a:pPr lvl="1"/>
            <a:r>
              <a:rPr lang="en-US" smtClean="0"/>
              <a:t>The list is the content of the &lt;ol&gt; tag</a:t>
            </a:r>
          </a:p>
          <a:p>
            <a:pPr lvl="1"/>
            <a:r>
              <a:rPr lang="en-US" smtClean="0"/>
              <a:t>Each item in the display is preceded by a sequence value</a:t>
            </a:r>
            <a:endParaRPr lang="en-US"/>
          </a:p>
        </p:txBody>
      </p:sp>
      <p:pic>
        <p:nvPicPr>
          <p:cNvPr id="121860" name="Picture 4" descr="ch2_7"/>
          <p:cNvPicPr>
            <a:picLocks noChangeAspect="1" noChangeArrowheads="1"/>
          </p:cNvPicPr>
          <p:nvPr/>
        </p:nvPicPr>
        <p:blipFill>
          <a:blip r:embed="rId2"/>
          <a:srcRect t="47682"/>
          <a:stretch>
            <a:fillRect/>
          </a:stretch>
        </p:blipFill>
        <p:spPr bwMode="auto">
          <a:xfrm>
            <a:off x="2514600" y="3581400"/>
            <a:ext cx="59436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2.1 Origins and Evolution of HTML</a:t>
            </a: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HTML was defined with SGML</a:t>
            </a:r>
          </a:p>
          <a:p>
            <a:r>
              <a:rPr lang="en-US" smtClean="0"/>
              <a:t>Original intent of HTML: General layout of documents that could be displayed by a wide variety of computers</a:t>
            </a:r>
          </a:p>
          <a:p>
            <a:r>
              <a:rPr lang="en-US" smtClean="0"/>
              <a:t>Recent versions:</a:t>
            </a:r>
          </a:p>
          <a:p>
            <a:pPr lvl="1"/>
            <a:r>
              <a:rPr lang="en-US" smtClean="0"/>
              <a:t>HTML 4.0 – 1997</a:t>
            </a:r>
          </a:p>
          <a:p>
            <a:pPr lvl="2"/>
            <a:r>
              <a:rPr lang="en-US" smtClean="0"/>
              <a:t>Introduced many new features and deprecated many older features</a:t>
            </a:r>
          </a:p>
          <a:p>
            <a:pPr lvl="1"/>
            <a:r>
              <a:rPr lang="en-US" smtClean="0"/>
              <a:t>HTML 4.01 - 1999 - A cleanup of 4.0</a:t>
            </a:r>
          </a:p>
          <a:p>
            <a:pPr lvl="1"/>
            <a:r>
              <a:rPr lang="en-US" smtClean="0"/>
              <a:t>XHTML 1.0 - 2000</a:t>
            </a:r>
          </a:p>
          <a:p>
            <a:pPr lvl="2"/>
            <a:r>
              <a:rPr lang="en-US" smtClean="0"/>
              <a:t>Just 4.01 defined using XML, instead of SGML</a:t>
            </a:r>
          </a:p>
          <a:p>
            <a:pPr lvl="1"/>
            <a:r>
              <a:rPr lang="en-US" smtClean="0"/>
              <a:t>XHTML 1.1 – 2001</a:t>
            </a:r>
          </a:p>
          <a:p>
            <a:pPr lvl="2"/>
            <a:r>
              <a:rPr lang="en-US" smtClean="0"/>
              <a:t>Modularized 1.0, and drops frames</a:t>
            </a:r>
          </a:p>
          <a:p>
            <a:pPr lvl="2"/>
            <a:r>
              <a:rPr lang="en-US" smtClean="0"/>
              <a:t>We’ll stick to 1.1, except for frames 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2.7 Lists (continued)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mtClean="0"/>
              <a:t>&lt;h3&gt; Cessna 210 Engine Starting Instructions</a:t>
            </a:r>
          </a:p>
          <a:p>
            <a:r>
              <a:rPr lang="en-US" smtClean="0"/>
              <a:t>&lt;/h3&gt;</a:t>
            </a:r>
          </a:p>
          <a:p>
            <a:r>
              <a:rPr lang="en-US" smtClean="0"/>
              <a:t>&lt;ol&gt;</a:t>
            </a:r>
          </a:p>
          <a:p>
            <a:r>
              <a:rPr lang="en-US" smtClean="0"/>
              <a:t>  &lt;li&gt; Set mixture to rich &lt;/li&gt;</a:t>
            </a:r>
          </a:p>
          <a:p>
            <a:r>
              <a:rPr lang="en-US" smtClean="0"/>
              <a:t>  &lt;li&gt; Set propeller to high RPM &lt;/li&gt;</a:t>
            </a:r>
          </a:p>
          <a:p>
            <a:r>
              <a:rPr lang="en-US" smtClean="0"/>
              <a:t>  &lt;li&gt; Set ignition switch to "BOTH" &lt;/li&gt;</a:t>
            </a:r>
          </a:p>
          <a:p>
            <a:r>
              <a:rPr lang="en-US" smtClean="0"/>
              <a:t>  &lt;li&gt; Set auxiliary fuel pump switch to </a:t>
            </a:r>
          </a:p>
          <a:p>
            <a:r>
              <a:rPr lang="en-US" smtClean="0"/>
              <a:t>       "LOW PRIME" &lt;/li&gt;</a:t>
            </a:r>
          </a:p>
          <a:p>
            <a:r>
              <a:rPr lang="en-US" smtClean="0"/>
              <a:t>  &lt;li&gt; When fuel pressure reaches 2 to 2.5 </a:t>
            </a:r>
          </a:p>
          <a:p>
            <a:r>
              <a:rPr lang="en-US" smtClean="0"/>
              <a:t>       PSI, push starter button &lt;/li&gt;</a:t>
            </a:r>
          </a:p>
          <a:p>
            <a:r>
              <a:rPr lang="en-US" smtClean="0"/>
              <a:t>&lt;/ol&gt;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Nested lists</a:t>
            </a:r>
          </a:p>
          <a:p>
            <a:pPr lvl="1"/>
            <a:r>
              <a:rPr lang="en-US" smtClean="0"/>
              <a:t>Any type list can be nested inside any type list</a:t>
            </a:r>
          </a:p>
          <a:p>
            <a:pPr lvl="1"/>
            <a:r>
              <a:rPr lang="en-US" smtClean="0"/>
              <a:t>The nested list must be in a list item</a:t>
            </a:r>
            <a:endParaRPr lang="en-US"/>
          </a:p>
        </p:txBody>
      </p:sp>
      <p:pic>
        <p:nvPicPr>
          <p:cNvPr id="122884" name="Picture 4" descr="ch2_8"/>
          <p:cNvPicPr>
            <a:picLocks noChangeAspect="1" noChangeArrowheads="1"/>
          </p:cNvPicPr>
          <p:nvPr/>
        </p:nvPicPr>
        <p:blipFill>
          <a:blip r:embed="rId2"/>
          <a:srcRect t="41261"/>
          <a:stretch>
            <a:fillRect/>
          </a:stretch>
        </p:blipFill>
        <p:spPr bwMode="auto">
          <a:xfrm>
            <a:off x="2971800" y="3733800"/>
            <a:ext cx="55626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2.7 Lists (continued)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Definition lists (for glossaries, etc.)</a:t>
            </a:r>
          </a:p>
          <a:p>
            <a:pPr lvl="1"/>
            <a:r>
              <a:rPr lang="en-US" smtClean="0"/>
              <a:t>List is the content of the &lt;dl&gt; tag</a:t>
            </a:r>
          </a:p>
          <a:p>
            <a:pPr lvl="1"/>
            <a:r>
              <a:rPr lang="en-US" smtClean="0"/>
              <a:t>Terms being defined are the content of the &lt;dt&gt; tag</a:t>
            </a:r>
          </a:p>
          <a:p>
            <a:pPr lvl="1"/>
            <a:r>
              <a:rPr lang="en-US" smtClean="0"/>
              <a:t>The definitions themselves are the content of the &lt;dd&gt; tag</a:t>
            </a:r>
          </a:p>
          <a:p>
            <a:r>
              <a:rPr lang="en-US" smtClean="0"/>
              <a:t>&lt;h3&gt; Single-Engine Cessna Airplanes &lt;/h3&gt;</a:t>
            </a:r>
          </a:p>
          <a:p>
            <a:r>
              <a:rPr lang="en-US" smtClean="0"/>
              <a:t>&lt;dl &gt;</a:t>
            </a:r>
          </a:p>
          <a:p>
            <a:r>
              <a:rPr lang="en-US" smtClean="0"/>
              <a:t>  &lt;dt&gt; 152 &lt;/dt&gt;</a:t>
            </a:r>
          </a:p>
          <a:p>
            <a:r>
              <a:rPr lang="en-US" smtClean="0"/>
              <a:t>  &lt;dd&gt; Two-place trainer &lt;/dd&gt;</a:t>
            </a:r>
          </a:p>
          <a:p>
            <a:r>
              <a:rPr lang="en-US" smtClean="0"/>
              <a:t>  &lt;dt&gt; 172 &lt;/dt&gt;</a:t>
            </a:r>
          </a:p>
          <a:p>
            <a:r>
              <a:rPr lang="en-US" smtClean="0"/>
              <a:t>  &lt;dd&gt; Smaller four-place airplane &lt;/dd&gt;</a:t>
            </a:r>
          </a:p>
          <a:p>
            <a:r>
              <a:rPr lang="en-US" smtClean="0"/>
              <a:t>  &lt;dt&gt; 182 &lt;/dt&gt;</a:t>
            </a:r>
          </a:p>
          <a:p>
            <a:r>
              <a:rPr lang="en-US" smtClean="0"/>
              <a:t>  &lt;dd&gt; Larger four-place airplane &lt;/dd&gt;</a:t>
            </a:r>
          </a:p>
          <a:p>
            <a:r>
              <a:rPr lang="en-US" smtClean="0"/>
              <a:t>  &lt;dt&gt; 210 &lt;/dt&gt;</a:t>
            </a:r>
          </a:p>
          <a:p>
            <a:r>
              <a:rPr lang="en-US" smtClean="0"/>
              <a:t>  &lt;dd&gt; Six-place airplane - high performance</a:t>
            </a:r>
          </a:p>
          <a:p>
            <a:r>
              <a:rPr lang="en-US" smtClean="0"/>
              <a:t>  &lt;/dd&gt;</a:t>
            </a:r>
          </a:p>
          <a:p>
            <a:r>
              <a:rPr lang="en-US" smtClean="0"/>
              <a:t>&lt;/dl&gt;</a:t>
            </a:r>
            <a:endParaRPr lang="en-US"/>
          </a:p>
        </p:txBody>
      </p:sp>
      <p:pic>
        <p:nvPicPr>
          <p:cNvPr id="123908" name="Picture 4" descr="ch2_10"/>
          <p:cNvPicPr>
            <a:picLocks noChangeAspect="1" noChangeArrowheads="1"/>
          </p:cNvPicPr>
          <p:nvPr/>
        </p:nvPicPr>
        <p:blipFill>
          <a:blip r:embed="rId2"/>
          <a:srcRect t="36182"/>
          <a:stretch>
            <a:fillRect/>
          </a:stretch>
        </p:blipFill>
        <p:spPr bwMode="auto">
          <a:xfrm>
            <a:off x="5105400" y="4572000"/>
            <a:ext cx="3810000" cy="157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 table is a matrix of cells, each possibly having content</a:t>
            </a:r>
          </a:p>
          <a:p>
            <a:r>
              <a:rPr lang="en-US" smtClean="0"/>
              <a:t>The cells can include almost any element</a:t>
            </a:r>
          </a:p>
          <a:p>
            <a:r>
              <a:rPr lang="en-US" smtClean="0"/>
              <a:t>Some cells have row or column labels and some have data</a:t>
            </a:r>
          </a:p>
          <a:p>
            <a:r>
              <a:rPr lang="en-US" smtClean="0"/>
              <a:t>A table is specified as the content of a &lt;table&gt; tag</a:t>
            </a:r>
          </a:p>
          <a:p>
            <a:r>
              <a:rPr lang="en-US" smtClean="0"/>
              <a:t>A border attribute in the &lt;table&gt; tag specifies a border between the cells</a:t>
            </a:r>
          </a:p>
          <a:p>
            <a:r>
              <a:rPr lang="en-US" smtClean="0"/>
              <a:t>If border is set to "border", the browser’s default width border is used</a:t>
            </a:r>
          </a:p>
          <a:p>
            <a:r>
              <a:rPr lang="en-US" smtClean="0"/>
              <a:t>The border attribute can be set to a number, which will be the border width</a:t>
            </a:r>
          </a:p>
          <a:p>
            <a:r>
              <a:rPr lang="en-US" smtClean="0"/>
              <a:t>Without the border attribute, the table will have no lines!</a:t>
            </a:r>
          </a:p>
          <a:p>
            <a:r>
              <a:rPr lang="en-US" smtClean="0"/>
              <a:t>Tables are given titles with the &lt;caption&gt; tag, which can immediately follow &lt;table&gt;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 (continued)</a:t>
            </a: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mtClean="0"/>
              <a:t>Each row of a table is specified as the content of a &lt;tr&gt; tag</a:t>
            </a:r>
          </a:p>
          <a:p>
            <a:r>
              <a:rPr lang="en-US" smtClean="0"/>
              <a:t>The row headings are specified as the content of a &lt;th&gt; tag</a:t>
            </a:r>
          </a:p>
          <a:p>
            <a:r>
              <a:rPr lang="en-US" smtClean="0"/>
              <a:t>The contents of a data cell is specified as the content of a &lt;td&gt; tag</a:t>
            </a:r>
          </a:p>
          <a:p>
            <a:endParaRPr lang="en-US" smtClean="0"/>
          </a:p>
          <a:p>
            <a:r>
              <a:rPr lang="en-US" smtClean="0"/>
              <a:t>&lt;table border = "border"&gt;</a:t>
            </a:r>
          </a:p>
          <a:p>
            <a:r>
              <a:rPr lang="en-US" smtClean="0"/>
              <a:t>   &lt;caption&gt; Fruit Juice Drinks &lt;/caption&gt;</a:t>
            </a:r>
          </a:p>
          <a:p>
            <a:r>
              <a:rPr lang="en-US" smtClean="0"/>
              <a:t>     &lt;tr&gt;</a:t>
            </a:r>
          </a:p>
          <a:p>
            <a:r>
              <a:rPr lang="en-US" smtClean="0"/>
              <a:t>       &lt;th&gt; &lt;/th&gt;</a:t>
            </a:r>
          </a:p>
          <a:p>
            <a:r>
              <a:rPr lang="en-US" smtClean="0"/>
              <a:t>       &lt;th&gt; Apple &lt;/th&gt;</a:t>
            </a:r>
          </a:p>
          <a:p>
            <a:r>
              <a:rPr lang="en-US" smtClean="0"/>
              <a:t>       &lt;th&gt; Orange &lt;/th&gt;</a:t>
            </a:r>
          </a:p>
          <a:p>
            <a:r>
              <a:rPr lang="en-US" smtClean="0"/>
              <a:t>       &lt;th&gt; Screwdriver &lt;/th&gt;</a:t>
            </a:r>
          </a:p>
          <a:p>
            <a:r>
              <a:rPr lang="en-US" smtClean="0"/>
              <a:t>     &lt;/tr&gt;</a:t>
            </a:r>
          </a:p>
          <a:p>
            <a:r>
              <a:rPr lang="en-US" smtClean="0"/>
              <a:t>     &lt;tr&gt;</a:t>
            </a:r>
          </a:p>
          <a:p>
            <a:r>
              <a:rPr lang="en-US" smtClean="0"/>
              <a:t>       &lt;th&gt; Breakfast &lt;/th&gt;</a:t>
            </a:r>
          </a:p>
          <a:p>
            <a:r>
              <a:rPr lang="en-US" smtClean="0"/>
              <a:t>       &lt;td&gt; 0 &lt;/td&gt;</a:t>
            </a:r>
          </a:p>
          <a:p>
            <a:r>
              <a:rPr lang="en-US" smtClean="0"/>
              <a:t>       &lt;td&gt; 1 &lt;/td&gt;</a:t>
            </a:r>
          </a:p>
          <a:p>
            <a:r>
              <a:rPr lang="en-US" smtClean="0"/>
              <a:t>       &lt;td&gt; 0 &lt;/td&gt;</a:t>
            </a:r>
          </a:p>
          <a:p>
            <a:r>
              <a:rPr lang="en-US" smtClean="0"/>
              <a:t>     &lt;/tr&gt;</a:t>
            </a:r>
          </a:p>
          <a:p>
            <a:r>
              <a:rPr lang="en-US" smtClean="0"/>
              <a:t>     &lt;tr&gt;</a:t>
            </a:r>
          </a:p>
          <a:p>
            <a:r>
              <a:rPr lang="en-US" smtClean="0"/>
              <a:t>       &lt;th&gt; Lunch &lt;/th&gt;</a:t>
            </a:r>
          </a:p>
          <a:p>
            <a:r>
              <a:rPr lang="en-US" smtClean="0"/>
              <a:t>       &lt;td&gt; 1 &lt;/td&gt;</a:t>
            </a:r>
          </a:p>
          <a:p>
            <a:r>
              <a:rPr lang="en-US" smtClean="0"/>
              <a:t>       &lt;td&gt; 0 &lt;/td&gt;</a:t>
            </a:r>
          </a:p>
          <a:p>
            <a:r>
              <a:rPr lang="en-US" smtClean="0"/>
              <a:t>       &lt;td&gt; 0 &lt;/td&gt;</a:t>
            </a:r>
          </a:p>
          <a:p>
            <a:r>
              <a:rPr lang="en-US" smtClean="0"/>
              <a:t>     &lt;/tr&gt;</a:t>
            </a:r>
          </a:p>
          <a:p>
            <a:r>
              <a:rPr lang="en-US" smtClean="0"/>
              <a:t>   &lt;/table&gt;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 (continued)</a:t>
            </a: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 table can have two levels of column labels</a:t>
            </a:r>
          </a:p>
          <a:p>
            <a:pPr lvl="1"/>
            <a:r>
              <a:rPr lang="en-US" smtClean="0"/>
              <a:t>If so, the colspan attribute must be set in the &lt;th&gt; tag to specify that the label must span some number of columns</a:t>
            </a:r>
          </a:p>
          <a:p>
            <a:r>
              <a:rPr lang="en-US" smtClean="0"/>
              <a:t>&lt;tr&gt;</a:t>
            </a:r>
          </a:p>
          <a:p>
            <a:r>
              <a:rPr lang="en-US" smtClean="0"/>
              <a:t>  &lt;th colspan = "3"&gt; Fruit Juice Drinks &lt;/th&gt;</a:t>
            </a:r>
          </a:p>
          <a:p>
            <a:r>
              <a:rPr lang="en-US" smtClean="0"/>
              <a:t>&lt;/tr&gt;</a:t>
            </a:r>
          </a:p>
          <a:p>
            <a:r>
              <a:rPr lang="en-US" smtClean="0"/>
              <a:t>&lt;tr&gt;</a:t>
            </a:r>
          </a:p>
          <a:p>
            <a:r>
              <a:rPr lang="en-US" smtClean="0"/>
              <a:t>  &lt;th&gt; Orange &lt;/th&gt;</a:t>
            </a:r>
          </a:p>
          <a:p>
            <a:r>
              <a:rPr lang="en-US" smtClean="0"/>
              <a:t>  &lt;th&gt; Apple &lt;/th&gt;</a:t>
            </a:r>
          </a:p>
          <a:p>
            <a:r>
              <a:rPr lang="en-US" smtClean="0"/>
              <a:t>  &lt;th&gt; Screwdriver &lt;/th&gt;</a:t>
            </a:r>
          </a:p>
          <a:p>
            <a:r>
              <a:rPr lang="en-US" smtClean="0"/>
              <a:t>&lt;/tr&gt;</a:t>
            </a:r>
            <a:endParaRPr lang="en-US"/>
          </a:p>
        </p:txBody>
      </p:sp>
      <p:pic>
        <p:nvPicPr>
          <p:cNvPr id="125956" name="Picture 4" descr="ch2_11"/>
          <p:cNvPicPr>
            <a:picLocks noChangeAspect="1" noChangeArrowheads="1"/>
          </p:cNvPicPr>
          <p:nvPr/>
        </p:nvPicPr>
        <p:blipFill>
          <a:blip r:embed="rId2"/>
          <a:srcRect t="41739"/>
          <a:stretch>
            <a:fillRect/>
          </a:stretch>
        </p:blipFill>
        <p:spPr bwMode="auto">
          <a:xfrm>
            <a:off x="381000" y="1447800"/>
            <a:ext cx="3810000" cy="1247775"/>
          </a:xfrm>
          <a:prstGeom prst="rect">
            <a:avLst/>
          </a:prstGeom>
          <a:noFill/>
        </p:spPr>
      </p:pic>
      <p:pic>
        <p:nvPicPr>
          <p:cNvPr id="125957" name="Picture 5" descr="ch2_12"/>
          <p:cNvPicPr>
            <a:picLocks noChangeAspect="1" noChangeArrowheads="1"/>
          </p:cNvPicPr>
          <p:nvPr/>
        </p:nvPicPr>
        <p:blipFill>
          <a:blip r:embed="rId3"/>
          <a:srcRect t="54753"/>
          <a:stretch>
            <a:fillRect/>
          </a:stretch>
        </p:blipFill>
        <p:spPr bwMode="auto">
          <a:xfrm>
            <a:off x="304800" y="5257800"/>
            <a:ext cx="6019800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 (continued)</a:t>
            </a: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If the rows have labels and there is a spanning column label, the upper left corner must be made larger, using rowspan</a:t>
            </a:r>
          </a:p>
          <a:p>
            <a:endParaRPr lang="en-US" smtClean="0"/>
          </a:p>
          <a:p>
            <a:r>
              <a:rPr lang="en-US" smtClean="0"/>
              <a:t>&lt;table border = "border"&gt;</a:t>
            </a:r>
          </a:p>
          <a:p>
            <a:r>
              <a:rPr lang="en-US" smtClean="0"/>
              <a:t>  &lt;tr&gt;</a:t>
            </a:r>
          </a:p>
          <a:p>
            <a:r>
              <a:rPr lang="en-US" smtClean="0"/>
              <a:t>    &lt;td rowspan = "2"&gt; &lt;/td&gt;</a:t>
            </a:r>
          </a:p>
          <a:p>
            <a:r>
              <a:rPr lang="en-US" smtClean="0"/>
              <a:t>    &lt;th colspan = "3"&gt; Fruit Juice Drinks</a:t>
            </a:r>
          </a:p>
          <a:p>
            <a:r>
              <a:rPr lang="en-US" smtClean="0"/>
              <a:t>    &lt;/th&gt;</a:t>
            </a:r>
          </a:p>
          <a:p>
            <a:r>
              <a:rPr lang="en-US" smtClean="0"/>
              <a:t>  &lt;/tr&gt;</a:t>
            </a:r>
          </a:p>
          <a:p>
            <a:r>
              <a:rPr lang="en-US" smtClean="0"/>
              <a:t>  &lt;tr&gt;</a:t>
            </a:r>
          </a:p>
          <a:p>
            <a:r>
              <a:rPr lang="en-US" smtClean="0"/>
              <a:t>    &lt;th&gt; Apple &lt;/th&gt;</a:t>
            </a:r>
          </a:p>
          <a:p>
            <a:r>
              <a:rPr lang="en-US" smtClean="0"/>
              <a:t>    &lt;th&gt; Orange &lt;/th&gt;</a:t>
            </a:r>
          </a:p>
          <a:p>
            <a:r>
              <a:rPr lang="en-US" smtClean="0"/>
              <a:t>    &lt;th&gt; Screwdriver &lt;/th&gt;</a:t>
            </a:r>
          </a:p>
          <a:p>
            <a:r>
              <a:rPr lang="en-US" smtClean="0"/>
              <a:t>  &lt;/tr&gt;</a:t>
            </a:r>
          </a:p>
          <a:p>
            <a:r>
              <a:rPr lang="en-US" smtClean="0"/>
              <a:t>        …</a:t>
            </a:r>
          </a:p>
          <a:p>
            <a:r>
              <a:rPr lang="en-US" smtClean="0"/>
              <a:t>&lt;/table&gt;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 (continued)</a:t>
            </a: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The align attribute controls the horizontal placement of the contents in a table cell</a:t>
            </a:r>
          </a:p>
          <a:p>
            <a:pPr lvl="1"/>
            <a:r>
              <a:rPr lang="en-US" smtClean="0"/>
              <a:t>Values are left, right, and center (default)</a:t>
            </a:r>
          </a:p>
          <a:p>
            <a:pPr lvl="1"/>
            <a:r>
              <a:rPr lang="en-US" smtClean="0"/>
              <a:t>align is an attribute of &lt;tr&gt;, &lt;th&gt;, and &lt;td&gt; elements</a:t>
            </a:r>
          </a:p>
          <a:p>
            <a:r>
              <a:rPr lang="en-US" smtClean="0"/>
              <a:t>The valign attribute controls the vertical placement of the contents of a table cell</a:t>
            </a:r>
          </a:p>
          <a:p>
            <a:pPr lvl="1"/>
            <a:r>
              <a:rPr lang="en-US" smtClean="0"/>
              <a:t>Values are top, bottom, and center (default)</a:t>
            </a:r>
          </a:p>
          <a:p>
            <a:pPr lvl="1"/>
            <a:r>
              <a:rPr lang="en-US" smtClean="0"/>
              <a:t>valign is an attribute of &lt;th&gt; and &lt;td&gt; elements</a:t>
            </a:r>
          </a:p>
          <a:p>
            <a:pPr lvl="1"/>
            <a:r>
              <a:rPr lang="en-US" smtClean="0">
                <a:sym typeface="Wingdings" pitchFamily="2" charset="2"/>
              </a:rPr>
              <a:t> SHOW cell_align.html and display it</a:t>
            </a:r>
          </a:p>
          <a:p>
            <a:r>
              <a:rPr lang="en-US" smtClean="0"/>
              <a:t>The cellspacing attribute of &lt;table&gt; is used to specify the distance between cells in a table</a:t>
            </a:r>
          </a:p>
          <a:p>
            <a:r>
              <a:rPr lang="en-US" smtClean="0"/>
              <a:t>The cellpadding attribute of &lt;table&gt; is used to specify the spacing between the content of a cell and the inner walls of the cell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2.8 Tables (continued)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mtClean="0"/>
              <a:t>&lt;table cellspacing = "50"&gt;</a:t>
            </a:r>
          </a:p>
          <a:p>
            <a:r>
              <a:rPr lang="en-US" smtClean="0"/>
              <a:t>     &lt;tr&gt;</a:t>
            </a:r>
          </a:p>
          <a:p>
            <a:r>
              <a:rPr lang="en-US" smtClean="0"/>
              <a:t>        &lt;td&gt; Colorado is a state of …</a:t>
            </a:r>
          </a:p>
          <a:p>
            <a:r>
              <a:rPr lang="en-US" smtClean="0"/>
              <a:t>        &lt;/td&gt;</a:t>
            </a:r>
          </a:p>
          <a:p>
            <a:r>
              <a:rPr lang="en-US" smtClean="0"/>
              <a:t>        &lt;td&gt; South Dakota is somewhat…</a:t>
            </a:r>
          </a:p>
          <a:p>
            <a:r>
              <a:rPr lang="en-US" smtClean="0"/>
              <a:t>        &lt;/td&gt;</a:t>
            </a:r>
          </a:p>
          <a:p>
            <a:r>
              <a:rPr lang="en-US" smtClean="0"/>
              <a:t>     &lt;/tr&gt;</a:t>
            </a:r>
          </a:p>
          <a:p>
            <a:r>
              <a:rPr lang="en-US" smtClean="0"/>
              <a:t>  &lt;/table&gt;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Table Sections</a:t>
            </a:r>
          </a:p>
          <a:p>
            <a:pPr lvl="1"/>
            <a:r>
              <a:rPr lang="en-US" smtClean="0"/>
              <a:t>Header, body, and footer, which are the elements: thead, tbody, and tfoot</a:t>
            </a:r>
          </a:p>
          <a:p>
            <a:pPr lvl="1"/>
            <a:r>
              <a:rPr lang="en-US" smtClean="0"/>
              <a:t>If a document has multiple tbody elements, they are separated by thicker horizontal lines</a:t>
            </a:r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581400" y="2819400"/>
          <a:ext cx="4868863" cy="2709863"/>
        </p:xfrm>
        <a:graphic>
          <a:graphicData uri="http://schemas.openxmlformats.org/presentationml/2006/ole">
            <p:oleObj spid="_x0000_s129028" name="Document" r:id="rId3" imgW="5477400" imgH="35352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</a:t>
            </a: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A form is the usual way information is gotten from a browser to a server</a:t>
            </a:r>
          </a:p>
          <a:p>
            <a:r>
              <a:rPr lang="en-US" smtClean="0"/>
              <a:t>HTML has tags to create a collection of objects that implement this information gathering</a:t>
            </a:r>
          </a:p>
          <a:p>
            <a:pPr lvl="1"/>
            <a:r>
              <a:rPr lang="en-US" smtClean="0"/>
              <a:t>The objects are called widgets (e.g., radio buttons and checkboxes)</a:t>
            </a:r>
          </a:p>
          <a:p>
            <a:r>
              <a:rPr lang="en-US" smtClean="0"/>
              <a:t>When the Submit button of a form is clicked, the form’s values are sent to the server</a:t>
            </a:r>
          </a:p>
          <a:p>
            <a:r>
              <a:rPr lang="en-US" smtClean="0"/>
              <a:t>All of the widgets, or components of a form are defined in the content of a &lt;form&gt; tag</a:t>
            </a:r>
          </a:p>
          <a:p>
            <a:pPr lvl="1"/>
            <a:r>
              <a:rPr lang="en-US" smtClean="0"/>
              <a:t>The only required attribute of &lt;form&gt; is action, which specifies the URL of the application that is to be called when the Submit button is clicked</a:t>
            </a:r>
          </a:p>
          <a:p>
            <a:pPr lvl="1"/>
            <a:r>
              <a:rPr lang="en-US" smtClean="0"/>
              <a:t>action = </a:t>
            </a:r>
          </a:p>
          <a:p>
            <a:pPr lvl="1"/>
            <a:r>
              <a:rPr lang="en-US" smtClean="0"/>
              <a:t>  "http://www.cs.ucp.edu/cgi-bin/survey.pl"</a:t>
            </a:r>
          </a:p>
          <a:p>
            <a:pPr lvl="2"/>
            <a:r>
              <a:rPr lang="en-US" smtClean="0"/>
              <a:t>If the form has no action, the value of action is the empty string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method attribute of &lt;form&gt; specifies one of the two possible techniques of transferring the form data to the server, get and post</a:t>
            </a:r>
          </a:p>
          <a:p>
            <a:pPr lvl="1"/>
            <a:r>
              <a:rPr lang="en-US" smtClean="0"/>
              <a:t>get and post are discussed in Chapter 10</a:t>
            </a:r>
          </a:p>
          <a:p>
            <a:r>
              <a:rPr lang="en-US" smtClean="0"/>
              <a:t>Widgets</a:t>
            </a:r>
          </a:p>
          <a:p>
            <a:pPr lvl="1"/>
            <a:r>
              <a:rPr lang="en-US" smtClean="0"/>
              <a:t>Many are created with the &lt;input&gt; tag</a:t>
            </a:r>
          </a:p>
          <a:p>
            <a:pPr lvl="2"/>
            <a:r>
              <a:rPr lang="en-US" smtClean="0"/>
              <a:t>The type attribute of &lt;input&gt; specifies the kind of widget being created</a:t>
            </a:r>
          </a:p>
          <a:p>
            <a:pPr lvl="2"/>
            <a:r>
              <a:rPr lang="en-US" smtClean="0"/>
              <a:t>Text</a:t>
            </a:r>
          </a:p>
          <a:p>
            <a:pPr lvl="3"/>
            <a:r>
              <a:rPr lang="en-US" smtClean="0"/>
              <a:t>Creates a horizontal box for text input</a:t>
            </a:r>
          </a:p>
          <a:p>
            <a:pPr lvl="3"/>
            <a:r>
              <a:rPr lang="en-US" smtClean="0"/>
              <a:t>Default size is 20; it can be changed with the size attribute</a:t>
            </a:r>
          </a:p>
          <a:p>
            <a:pPr lvl="3"/>
            <a:r>
              <a:rPr lang="en-US" smtClean="0"/>
              <a:t>If more characters are entered than will fit, the box is scrolled (shifted) left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2.1 Origins and Evolution of HTML (continued)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Reasons to use XHTML, rather than HTML:</a:t>
            </a:r>
          </a:p>
          <a:p>
            <a:pPr lvl="1"/>
            <a:r>
              <a:rPr lang="en-US" smtClean="0"/>
              <a:t>HTML has lax syntax rules, leading to sloppy and sometime ambiguous documents</a:t>
            </a:r>
            <a:br>
              <a:rPr lang="en-US" smtClean="0"/>
            </a:br>
            <a:r>
              <a:rPr lang="en-US" smtClean="0"/>
              <a:t>– XHTML syntax is much more strict, leading to clean and clear documents in a standard form</a:t>
            </a:r>
          </a:p>
          <a:p>
            <a:pPr lvl="1"/>
            <a:r>
              <a:rPr lang="en-US" smtClean="0"/>
              <a:t>HTML processors do not even enforce the few syntax rule that do exist in HTML</a:t>
            </a:r>
          </a:p>
          <a:p>
            <a:pPr lvl="1"/>
            <a:r>
              <a:rPr lang="en-US" smtClean="0"/>
              <a:t>The syntactic correctness of XHTML documents can be validated</a:t>
            </a:r>
          </a:p>
          <a:p>
            <a:r>
              <a:rPr lang="en-US" smtClean="0"/>
              <a:t>2.2 Basic Syntax</a:t>
            </a:r>
          </a:p>
          <a:p>
            <a:r>
              <a:rPr lang="en-US" smtClean="0"/>
              <a:t>Elements are defined by tags (markers)</a:t>
            </a:r>
          </a:p>
          <a:p>
            <a:pPr lvl="1"/>
            <a:r>
              <a:rPr lang="en-US" smtClean="0"/>
              <a:t>Tag format:</a:t>
            </a:r>
          </a:p>
          <a:p>
            <a:pPr lvl="2"/>
            <a:r>
              <a:rPr lang="en-US" smtClean="0"/>
              <a:t>Opening tag: &lt;name&gt;</a:t>
            </a:r>
          </a:p>
          <a:p>
            <a:pPr lvl="2"/>
            <a:r>
              <a:rPr lang="en-US" smtClean="0"/>
              <a:t>Closing tag: &lt;/name&gt;</a:t>
            </a:r>
          </a:p>
          <a:p>
            <a:pPr lvl="1"/>
            <a:r>
              <a:rPr lang="en-US" smtClean="0"/>
              <a:t>The opening tag and its closing tag together specify a container for the content they enclose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mtClean="0"/>
              <a:t>If you don’t want to allow the user to type more characters than will fit, set maxlength, which causes excess input to be ignored</a:t>
            </a:r>
          </a:p>
          <a:p>
            <a:pPr lvl="2"/>
            <a:r>
              <a:rPr lang="en-US" smtClean="0"/>
              <a:t>&lt;input type = "text" name = "Phone" </a:t>
            </a:r>
          </a:p>
          <a:p>
            <a:pPr lvl="2"/>
            <a:r>
              <a:rPr lang="en-US" smtClean="0"/>
              <a:t>       size = "12" &gt;</a:t>
            </a:r>
          </a:p>
          <a:p>
            <a:r>
              <a:rPr lang="en-US" smtClean="0"/>
              <a:t>2. Checkboxes - to collect multiple choice input</a:t>
            </a:r>
          </a:p>
          <a:p>
            <a:pPr lvl="1"/>
            <a:r>
              <a:rPr lang="en-US" smtClean="0"/>
              <a:t>Every checkbox requires a value attribute, which is the widget’s value in the form data when the checkbox is ‘checked’</a:t>
            </a:r>
          </a:p>
          <a:p>
            <a:pPr lvl="2"/>
            <a:r>
              <a:rPr lang="en-US" smtClean="0"/>
              <a:t>A checkbox that is not ‘checked’ contributes no value to the form data</a:t>
            </a:r>
          </a:p>
          <a:p>
            <a:pPr lvl="1"/>
            <a:r>
              <a:rPr lang="en-US" smtClean="0"/>
              <a:t>By default, no checkbox is initially ‘checked’</a:t>
            </a:r>
          </a:p>
          <a:p>
            <a:pPr lvl="1"/>
            <a:r>
              <a:rPr lang="en-US" smtClean="0"/>
              <a:t>To initialize a checkbox to ‘checked’, the checked attribute must be set to "checked"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mtClean="0"/>
              <a:t>Widgets (continued)</a:t>
            </a:r>
          </a:p>
          <a:p>
            <a:r>
              <a:rPr lang="en-US" smtClean="0"/>
              <a:t>Grocery Checklist</a:t>
            </a:r>
          </a:p>
          <a:p>
            <a:r>
              <a:rPr lang="en-US" smtClean="0"/>
              <a:t>&lt;form action = ""&gt;</a:t>
            </a:r>
          </a:p>
          <a:p>
            <a:r>
              <a:rPr lang="en-US" smtClean="0"/>
              <a:t>  &lt;p&gt;</a:t>
            </a:r>
          </a:p>
          <a:p>
            <a:r>
              <a:rPr lang="en-US" smtClean="0"/>
              <a:t>  &lt;input type = "checkbox"  name ="groceries"</a:t>
            </a:r>
          </a:p>
          <a:p>
            <a:r>
              <a:rPr lang="en-US" smtClean="0"/>
              <a:t>         value = "milk"  checked = "checked"&gt;</a:t>
            </a:r>
          </a:p>
          <a:p>
            <a:r>
              <a:rPr lang="en-US" smtClean="0"/>
              <a:t>   Milk</a:t>
            </a:r>
          </a:p>
          <a:p>
            <a:r>
              <a:rPr lang="en-US" smtClean="0"/>
              <a:t>  &lt;input type = "checkbox"  name ="groceries"</a:t>
            </a:r>
          </a:p>
          <a:p>
            <a:r>
              <a:rPr lang="en-US" smtClean="0"/>
              <a:t>         value = "bread"&gt;</a:t>
            </a:r>
          </a:p>
          <a:p>
            <a:r>
              <a:rPr lang="en-US" smtClean="0"/>
              <a:t>   Bread</a:t>
            </a:r>
          </a:p>
          <a:p>
            <a:r>
              <a:rPr lang="en-US" smtClean="0"/>
              <a:t>  &lt;input type = "checkbox"  name = "groceries"</a:t>
            </a:r>
          </a:p>
          <a:p>
            <a:r>
              <a:rPr lang="en-US" smtClean="0"/>
              <a:t>         value= "eggs"&gt; </a:t>
            </a:r>
          </a:p>
          <a:p>
            <a:r>
              <a:rPr lang="en-US" smtClean="0"/>
              <a:t>   Eggs</a:t>
            </a:r>
          </a:p>
          <a:p>
            <a:r>
              <a:rPr lang="en-US" smtClean="0"/>
              <a:t>  &lt;/p&gt;</a:t>
            </a:r>
          </a:p>
          <a:p>
            <a:r>
              <a:rPr lang="en-US" smtClean="0"/>
              <a:t>&lt;/form&gt;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3. Radio Buttons - collections of checkboxes in which only one button can be ‘checked’ at a time</a:t>
            </a:r>
          </a:p>
          <a:p>
            <a:pPr lvl="2"/>
            <a:r>
              <a:rPr lang="en-US" smtClean="0"/>
              <a:t>Every button in a radio button group MUST have the same name</a:t>
            </a:r>
            <a:endParaRPr lang="en-US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895600" y="4114800"/>
          <a:ext cx="5867400" cy="1143000"/>
        </p:xfrm>
        <a:graphic>
          <a:graphicData uri="http://schemas.openxmlformats.org/presentationml/2006/ole">
            <p:oleObj spid="_x0000_s133124" name="Document" r:id="rId3" imgW="4543746" imgH="8397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mtClean="0"/>
              <a:t>Widgets (continued)</a:t>
            </a:r>
          </a:p>
          <a:p>
            <a:r>
              <a:rPr lang="en-US" smtClean="0"/>
              <a:t>3. Radio Buttons (continued)</a:t>
            </a:r>
          </a:p>
          <a:p>
            <a:pPr lvl="1"/>
            <a:r>
              <a:rPr lang="en-US" smtClean="0"/>
              <a:t>If no button in a radio button group is ‘pressed’, the browser often ‘presses’ the first one</a:t>
            </a:r>
          </a:p>
          <a:p>
            <a:r>
              <a:rPr lang="en-US" smtClean="0"/>
              <a:t>Age Category</a:t>
            </a:r>
          </a:p>
          <a:p>
            <a:r>
              <a:rPr lang="en-US" smtClean="0"/>
              <a:t>&lt;form action = ""&gt;</a:t>
            </a:r>
          </a:p>
          <a:p>
            <a:r>
              <a:rPr lang="en-US" smtClean="0"/>
              <a:t>  &lt;p&gt;</a:t>
            </a:r>
          </a:p>
          <a:p>
            <a:r>
              <a:rPr lang="en-US" smtClean="0"/>
              <a:t>  &lt;input type = "radio"  name = "age"  </a:t>
            </a:r>
          </a:p>
          <a:p>
            <a:r>
              <a:rPr lang="en-US" smtClean="0"/>
              <a:t>   value = "under20" checked = "checked"&gt; 0-19</a:t>
            </a:r>
          </a:p>
          <a:p>
            <a:r>
              <a:rPr lang="en-US" smtClean="0"/>
              <a:t>  &lt;input type = "radio"  name = "age"  </a:t>
            </a:r>
          </a:p>
          <a:p>
            <a:r>
              <a:rPr lang="en-US" smtClean="0"/>
              <a:t>         value = "20-35"&gt; 20-35</a:t>
            </a:r>
          </a:p>
          <a:p>
            <a:r>
              <a:rPr lang="en-US" smtClean="0"/>
              <a:t>  &lt;input type = "radio"  name = "age"  </a:t>
            </a:r>
          </a:p>
          <a:p>
            <a:r>
              <a:rPr lang="en-US" smtClean="0"/>
              <a:t>         value = "36-50"&gt; 36-50</a:t>
            </a:r>
          </a:p>
          <a:p>
            <a:r>
              <a:rPr lang="en-US" smtClean="0"/>
              <a:t>  &lt;input type = "radio"  name = "age"  </a:t>
            </a:r>
          </a:p>
          <a:p>
            <a:r>
              <a:rPr lang="en-US" smtClean="0"/>
              <a:t>         value = "over50"&gt; Over 50</a:t>
            </a:r>
          </a:p>
          <a:p>
            <a:r>
              <a:rPr lang="en-US" smtClean="0"/>
              <a:t>  &lt;/p&gt;</a:t>
            </a:r>
          </a:p>
          <a:p>
            <a:r>
              <a:rPr lang="en-US" smtClean="0"/>
              <a:t>&lt;/form&gt;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3. Menus - created with &lt;select&gt; tags</a:t>
            </a:r>
          </a:p>
          <a:p>
            <a:r>
              <a:rPr lang="en-US" smtClean="0"/>
              <a:t>There are two kinds of menus, those that behave like checkboxes and those that behave like radio buttons (the default)</a:t>
            </a:r>
          </a:p>
          <a:p>
            <a:pPr lvl="1"/>
            <a:r>
              <a:rPr lang="en-US" smtClean="0"/>
              <a:t>Menus that behave like checkboxes are specified by including the multiple attribute, which must be set to "multiple"</a:t>
            </a:r>
          </a:p>
          <a:p>
            <a:r>
              <a:rPr lang="en-US" smtClean="0"/>
              <a:t>The name attribute of &lt;select&gt; is required</a:t>
            </a:r>
          </a:p>
          <a:p>
            <a:r>
              <a:rPr lang="en-US" smtClean="0"/>
              <a:t>The size attribute of &lt;select&gt; can be included to specify the number of menu items to be displayed (the default is 1)</a:t>
            </a:r>
          </a:p>
          <a:p>
            <a:pPr lvl="1"/>
            <a:r>
              <a:rPr lang="en-US" smtClean="0"/>
              <a:t>If size is set to &gt; 1 or if multiple is specified, the menu is displayed as a pop-up menu</a:t>
            </a:r>
            <a:endParaRPr lang="en-US"/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57200" y="1600200"/>
          <a:ext cx="5715000" cy="925513"/>
        </p:xfrm>
        <a:graphic>
          <a:graphicData uri="http://schemas.openxmlformats.org/presentationml/2006/ole">
            <p:oleObj spid="_x0000_s135173" name="Document" r:id="rId3" imgW="5477400" imgH="9259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Widgets (continued)</a:t>
            </a:r>
          </a:p>
          <a:p>
            <a:r>
              <a:rPr lang="en-US" smtClean="0"/>
              <a:t>3. Menus (continued)</a:t>
            </a:r>
          </a:p>
          <a:p>
            <a:pPr lvl="1"/>
            <a:r>
              <a:rPr lang="en-US" smtClean="0"/>
              <a:t>Each item of a menu is specified with an &lt;option&gt; tag, whose pure text content (no tags) is the value of the item</a:t>
            </a:r>
          </a:p>
          <a:p>
            <a:pPr lvl="1"/>
            <a:r>
              <a:rPr lang="en-US" smtClean="0"/>
              <a:t>An &lt;option&gt; tag can include the selected attribute, which when assigned "selected” specifies that the item is preselected</a:t>
            </a:r>
          </a:p>
          <a:p>
            <a:r>
              <a:rPr lang="en-US" smtClean="0"/>
              <a:t>Grocery Menu - milk, bread, eggs, cheese</a:t>
            </a:r>
          </a:p>
          <a:p>
            <a:r>
              <a:rPr lang="en-US" smtClean="0"/>
              <a:t>&lt;form action = ""&gt;</a:t>
            </a:r>
          </a:p>
          <a:p>
            <a:r>
              <a:rPr lang="en-US" smtClean="0"/>
              <a:t>  &lt;p&gt;</a:t>
            </a:r>
          </a:p>
          <a:p>
            <a:r>
              <a:rPr lang="en-US" smtClean="0"/>
              <a:t>    With size = 1 (the default)</a:t>
            </a:r>
          </a:p>
          <a:p>
            <a:r>
              <a:rPr lang="en-US" smtClean="0"/>
              <a:t>    &lt;select name = "groceries"&gt; </a:t>
            </a:r>
          </a:p>
          <a:p>
            <a:r>
              <a:rPr lang="en-US" smtClean="0"/>
              <a:t>      &lt;option&gt; milk &lt;/option&gt;</a:t>
            </a:r>
          </a:p>
          <a:p>
            <a:r>
              <a:rPr lang="en-US" smtClean="0"/>
              <a:t>      &lt;option&gt; bread &lt;/option&gt;</a:t>
            </a:r>
          </a:p>
          <a:p>
            <a:r>
              <a:rPr lang="en-US" smtClean="0"/>
              <a:t>      &lt;option&gt; eggs &lt;/option&gt;</a:t>
            </a:r>
          </a:p>
          <a:p>
            <a:r>
              <a:rPr lang="en-US" smtClean="0"/>
              <a:t>      &lt;option&gt; cheese &lt;/option&gt;</a:t>
            </a:r>
          </a:p>
          <a:p>
            <a:r>
              <a:rPr lang="en-US" smtClean="0"/>
              <a:t>    &lt;/select&gt;</a:t>
            </a:r>
          </a:p>
          <a:p>
            <a:r>
              <a:rPr lang="en-US" smtClean="0"/>
              <a:t>  &lt;/p&gt;</a:t>
            </a:r>
          </a:p>
          <a:p>
            <a:r>
              <a:rPr lang="en-US" smtClean="0"/>
              <a:t>&lt;/form&gt;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Widgets (continued)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clicking the menu: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changing size to 2: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2971800" y="1295400"/>
          <a:ext cx="5867400" cy="1371600"/>
        </p:xfrm>
        <a:graphic>
          <a:graphicData uri="http://schemas.openxmlformats.org/presentationml/2006/ole">
            <p:oleObj spid="_x0000_s137220" name="Document" r:id="rId3" imgW="5153040" imgH="1287360" progId="Word.Document.8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048000" y="2819400"/>
          <a:ext cx="5791200" cy="1676400"/>
        </p:xfrm>
        <a:graphic>
          <a:graphicData uri="http://schemas.openxmlformats.org/presentationml/2006/ole">
            <p:oleObj spid="_x0000_s137221" name="Document" r:id="rId4" imgW="5153760" imgH="1656360" progId="Word.Document.8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3124200" y="4762500"/>
          <a:ext cx="5715000" cy="1409700"/>
        </p:xfrm>
        <a:graphic>
          <a:graphicData uri="http://schemas.openxmlformats.org/presentationml/2006/ole">
            <p:oleObj spid="_x0000_s137222" name="Document" r:id="rId5" imgW="5153760" imgH="12632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Widgets (continued)</a:t>
            </a:r>
          </a:p>
          <a:p>
            <a:r>
              <a:rPr lang="en-US" smtClean="0"/>
              <a:t>5. Text areas - created with &lt;textarea&gt;</a:t>
            </a:r>
          </a:p>
          <a:p>
            <a:pPr lvl="1"/>
            <a:r>
              <a:rPr lang="en-US" smtClean="0"/>
              <a:t>Usually include the rows and cols attributes to specify the size of the text area</a:t>
            </a:r>
          </a:p>
          <a:p>
            <a:pPr lvl="1"/>
            <a:r>
              <a:rPr lang="en-US" smtClean="0"/>
              <a:t>Default text can be included as the content of &lt;textarea&gt;</a:t>
            </a:r>
          </a:p>
          <a:p>
            <a:pPr lvl="1"/>
            <a:r>
              <a:rPr lang="en-US" smtClean="0"/>
              <a:t>Scrolling is implicit if the area is overfilled</a:t>
            </a:r>
          </a:p>
          <a:p>
            <a:r>
              <a:rPr lang="en-US" smtClean="0"/>
              <a:t>Please provide your employment aspirations</a:t>
            </a:r>
          </a:p>
          <a:p>
            <a:r>
              <a:rPr lang="en-US" smtClean="0"/>
              <a:t>&lt;form action = ""&gt;</a:t>
            </a:r>
          </a:p>
          <a:p>
            <a:r>
              <a:rPr lang="en-US" smtClean="0"/>
              <a:t>   &lt;p&gt;</a:t>
            </a:r>
          </a:p>
          <a:p>
            <a:r>
              <a:rPr lang="en-US" smtClean="0"/>
              <a:t>   &lt;textarea name = "aspirations"  rows = "3”</a:t>
            </a:r>
          </a:p>
          <a:p>
            <a:r>
              <a:rPr lang="en-US" smtClean="0"/>
              <a:t>             cols = "40"&gt;</a:t>
            </a:r>
          </a:p>
          <a:p>
            <a:r>
              <a:rPr lang="en-US" smtClean="0"/>
              <a:t>   (Be brief and concise) </a:t>
            </a:r>
          </a:p>
          <a:p>
            <a:r>
              <a:rPr lang="en-US" smtClean="0"/>
              <a:t>   &lt;/textarea&gt;</a:t>
            </a:r>
          </a:p>
          <a:p>
            <a:r>
              <a:rPr lang="en-US" smtClean="0"/>
              <a:t>   &lt;/p&gt;</a:t>
            </a:r>
          </a:p>
          <a:p>
            <a:r>
              <a:rPr lang="en-US" smtClean="0"/>
              <a:t>&lt;/form&gt;</a:t>
            </a:r>
            <a:endParaRPr lang="en-US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3429000" y="5153025"/>
          <a:ext cx="5324475" cy="1247775"/>
        </p:xfrm>
        <a:graphic>
          <a:graphicData uri="http://schemas.openxmlformats.org/presentationml/2006/ole">
            <p:oleObj spid="_x0000_s138244" name="Document" r:id="rId3" imgW="5477400" imgH="12830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2.9 Forms (continued)</a:t>
            </a: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Widgets (continued)</a:t>
            </a:r>
          </a:p>
          <a:p>
            <a:r>
              <a:rPr lang="en-US" smtClean="0"/>
              <a:t>6. Reset and Submit buttons</a:t>
            </a:r>
          </a:p>
          <a:p>
            <a:pPr lvl="1"/>
            <a:r>
              <a:rPr lang="en-US" smtClean="0"/>
              <a:t>Both are created with &lt;input&gt;</a:t>
            </a:r>
          </a:p>
          <a:p>
            <a:r>
              <a:rPr lang="en-US" smtClean="0"/>
              <a:t>&lt;input type = "reset"  value = "Reset Form"&gt;</a:t>
            </a:r>
          </a:p>
          <a:p>
            <a:r>
              <a:rPr lang="en-US" smtClean="0"/>
              <a:t>&lt;input type = "submit”  value = "Submit Form"&gt;</a:t>
            </a:r>
          </a:p>
          <a:p>
            <a:r>
              <a:rPr lang="en-US" smtClean="0"/>
              <a:t>Submit has two actions:</a:t>
            </a:r>
          </a:p>
          <a:p>
            <a:pPr lvl="1"/>
            <a:r>
              <a:rPr lang="en-US" smtClean="0"/>
              <a:t>Encode the data of the form</a:t>
            </a:r>
          </a:p>
          <a:p>
            <a:pPr lvl="1"/>
            <a:r>
              <a:rPr lang="en-US" smtClean="0"/>
              <a:t>Request that the server execute the server-resident program specified as the value of the action attribute of &lt;form&gt;</a:t>
            </a:r>
          </a:p>
          <a:p>
            <a:pPr lvl="1"/>
            <a:r>
              <a:rPr lang="en-US" smtClean="0"/>
              <a:t>A Submit button is required in every form</a:t>
            </a:r>
          </a:p>
          <a:p>
            <a:r>
              <a:rPr lang="en-US" smtClean="0"/>
              <a:t>--&gt; SHOW popcorn.html and display it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2.10 Frames</a:t>
            </a: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Frames are rectangular sections of the display window, each of which can display a different document</a:t>
            </a:r>
          </a:p>
          <a:p>
            <a:r>
              <a:rPr lang="en-US" smtClean="0"/>
              <a:t>Because frames are no longer part of XHTML, you cannot validate a document that includes frames</a:t>
            </a:r>
          </a:p>
          <a:p>
            <a:r>
              <a:rPr lang="en-US" smtClean="0"/>
              <a:t>The &lt;frameset&gt; tag specifies the number of frames and their layout in the window</a:t>
            </a:r>
          </a:p>
          <a:p>
            <a:pPr lvl="1"/>
            <a:r>
              <a:rPr lang="en-US" smtClean="0"/>
              <a:t>&lt;frameset&gt; takes the place of &lt;body&gt;</a:t>
            </a:r>
          </a:p>
          <a:p>
            <a:pPr lvl="1"/>
            <a:r>
              <a:rPr lang="en-US" smtClean="0"/>
              <a:t>Cannot have both!</a:t>
            </a:r>
          </a:p>
          <a:p>
            <a:pPr lvl="1"/>
            <a:r>
              <a:rPr lang="en-US" smtClean="0"/>
              <a:t>&lt;frameset&gt; must have either a rows attribute or a cols attribute, or both (usually the case)</a:t>
            </a:r>
          </a:p>
          <a:p>
            <a:pPr lvl="1"/>
            <a:r>
              <a:rPr lang="en-US" smtClean="0"/>
              <a:t>Default is 1</a:t>
            </a:r>
          </a:p>
          <a:p>
            <a:pPr lvl="1"/>
            <a:r>
              <a:rPr lang="en-US" smtClean="0"/>
              <a:t>The possible values for rows and cols are numbers, percentages, and asterisks</a:t>
            </a:r>
          </a:p>
          <a:p>
            <a:pPr lvl="2"/>
            <a:r>
              <a:rPr lang="en-US" smtClean="0"/>
              <a:t>A number value specifies the row height in pixels - Not terribly useful!</a:t>
            </a:r>
          </a:p>
          <a:p>
            <a:pPr lvl="2"/>
            <a:r>
              <a:rPr lang="en-US" smtClean="0"/>
              <a:t>A percentage specifies the percentage of total window height for the row - Very useful!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2.10 Frames (continued)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mtClean="0"/>
              <a:t>An asterisk after some other specification gives the remainder of the height of the window</a:t>
            </a:r>
          </a:p>
          <a:p>
            <a:pPr lvl="1"/>
            <a:r>
              <a:rPr lang="en-US" smtClean="0"/>
              <a:t>Examples: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&lt;frameset rows = "150, 200, 300"&gt;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&lt;frameset rows = "25%, 50%, 25%"&gt;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&lt;frameset rows = "50%, 20%, *" &gt;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&lt;frameset rows = "50%, 25%, 25%"</a:t>
            </a:r>
          </a:p>
          <a:p>
            <a:pPr lvl="1"/>
            <a:r>
              <a:rPr lang="en-US" smtClean="0"/>
              <a:t>          cols = "40%, *"&gt;</a:t>
            </a:r>
          </a:p>
          <a:p>
            <a:r>
              <a:rPr lang="en-US" smtClean="0"/>
              <a:t>The &lt;frame&gt; tag specifies the content of a frame</a:t>
            </a:r>
          </a:p>
          <a:p>
            <a:r>
              <a:rPr lang="en-US" smtClean="0"/>
              <a:t>The first &lt;frame&gt; tag in a &lt;frameset&gt; specifies the content of the first frame, etc.</a:t>
            </a:r>
          </a:p>
          <a:p>
            <a:pPr lvl="1"/>
            <a:r>
              <a:rPr lang="en-US" smtClean="0"/>
              <a:t>Row-major order is used</a:t>
            </a:r>
          </a:p>
          <a:p>
            <a:pPr lvl="1"/>
            <a:r>
              <a:rPr lang="en-US" smtClean="0"/>
              <a:t>Frame content is specified with the src attribute   </a:t>
            </a:r>
          </a:p>
          <a:p>
            <a:pPr lvl="1"/>
            <a:r>
              <a:rPr lang="en-US" smtClean="0"/>
              <a:t>Without a src attribute, the frame will be empty (such a frame CANNOT be filled later)</a:t>
            </a:r>
          </a:p>
          <a:p>
            <a:r>
              <a:rPr lang="en-US" smtClean="0"/>
              <a:t>If &lt;frameset&gt; has fewer &lt;frame&gt; tags than frames, the extra frames are empty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2.2 Basic Syntax (continued)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Not all tags have content</a:t>
            </a:r>
          </a:p>
          <a:p>
            <a:pPr lvl="1"/>
            <a:r>
              <a:rPr lang="en-US" smtClean="0"/>
              <a:t>If a tag has no content, its form is &lt;name /&gt;</a:t>
            </a:r>
          </a:p>
          <a:p>
            <a:r>
              <a:rPr lang="en-US" smtClean="0"/>
              <a:t>The container and its content together are called an element</a:t>
            </a:r>
          </a:p>
          <a:p>
            <a:r>
              <a:rPr lang="en-US" smtClean="0"/>
              <a:t>If a tag has attributes, they appear between its name and the right bracket of the opening tag</a:t>
            </a:r>
          </a:p>
          <a:p>
            <a:r>
              <a:rPr lang="en-US" smtClean="0"/>
              <a:t>Comment form: &lt;!-- … --&gt;</a:t>
            </a:r>
          </a:p>
          <a:p>
            <a:r>
              <a:rPr lang="en-US" smtClean="0"/>
              <a:t>Browsers ignore comments, unrecognizable tags, line breaks, multiple spaces, and tabs</a:t>
            </a:r>
          </a:p>
          <a:p>
            <a:r>
              <a:rPr lang="en-US" smtClean="0"/>
              <a:t>Tags are suggestions to the browser, even if they are recognized by the browser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2.10 Frames (continued)</a:t>
            </a: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Scrollbars are implicitly included if needed (they are needed if the specified document will not fit)</a:t>
            </a:r>
          </a:p>
          <a:p>
            <a:r>
              <a:rPr lang="en-US" smtClean="0"/>
              <a:t>If a name attribute is included, the content of the frame can be changed later (by selection of a link in some other frame)</a:t>
            </a:r>
          </a:p>
          <a:p>
            <a:r>
              <a:rPr lang="en-US" smtClean="0">
                <a:sym typeface="Wingdings" pitchFamily="2" charset="2"/>
              </a:rPr>
              <a:t>SHOW </a:t>
            </a:r>
            <a:r>
              <a:rPr lang="en-US" smtClean="0"/>
              <a:t>frames.html</a:t>
            </a:r>
          </a:p>
          <a:p>
            <a:r>
              <a:rPr lang="en-US" smtClean="0"/>
              <a:t>Note: the Frameset standard must be specified in the DOCTYPE declaration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2.10 Frames (continued)</a:t>
            </a: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mtClean="0"/>
              <a:t>&lt;!-- contents.html</a:t>
            </a:r>
          </a:p>
          <a:p>
            <a:r>
              <a:rPr lang="en-US" smtClean="0"/>
              <a:t>     The contents of the first frame of </a:t>
            </a:r>
          </a:p>
          <a:p>
            <a:r>
              <a:rPr lang="en-US" smtClean="0"/>
              <a:t>     frames.html, which is the table of </a:t>
            </a:r>
          </a:p>
          <a:p>
            <a:r>
              <a:rPr lang="en-US" smtClean="0"/>
              <a:t>     contents for the second frame</a:t>
            </a:r>
          </a:p>
          <a:p>
            <a:r>
              <a:rPr lang="en-US" smtClean="0"/>
              <a:t>     --&gt;</a:t>
            </a:r>
          </a:p>
          <a:p>
            <a:r>
              <a:rPr lang="en-US" smtClean="0"/>
              <a:t>&lt;html xmlns = ″http://www.w3.org/1999/xhtml″&gt;</a:t>
            </a:r>
          </a:p>
          <a:p>
            <a:r>
              <a:rPr lang="en-US" smtClean="0"/>
              <a:t>  &lt;head&gt; &lt;title&gt; Table of Contents Frame </a:t>
            </a:r>
          </a:p>
          <a:p>
            <a:r>
              <a:rPr lang="en-US" smtClean="0"/>
              <a:t>    &lt;/title&gt;</a:t>
            </a:r>
          </a:p>
          <a:p>
            <a:r>
              <a:rPr lang="en-US" smtClean="0"/>
              <a:t>  &lt;/head&gt;</a:t>
            </a:r>
          </a:p>
          <a:p>
            <a:r>
              <a:rPr lang="en-US" smtClean="0"/>
              <a:t>  &lt;body&gt;</a:t>
            </a:r>
          </a:p>
          <a:p>
            <a:r>
              <a:rPr lang="en-US" smtClean="0"/>
              <a:t>    &lt;h4&gt; Fruits &lt;/h4&gt;</a:t>
            </a:r>
          </a:p>
          <a:p>
            <a:r>
              <a:rPr lang="en-US" smtClean="0"/>
              <a:t>    &lt;ul&gt;</a:t>
            </a:r>
          </a:p>
          <a:p>
            <a:r>
              <a:rPr lang="en-US" smtClean="0"/>
              <a:t>      &lt;li&gt; &lt;a href = "apples.html"  </a:t>
            </a:r>
          </a:p>
          <a:p>
            <a:r>
              <a:rPr lang="en-US" smtClean="0"/>
              <a:t>              target = "descriptions"&gt; </a:t>
            </a:r>
          </a:p>
          <a:p>
            <a:r>
              <a:rPr lang="en-US" smtClean="0"/>
              <a:t>              apples &lt;/a&gt;</a:t>
            </a:r>
          </a:p>
          <a:p>
            <a:r>
              <a:rPr lang="en-US" smtClean="0"/>
              <a:t>      &lt;li&gt; &lt;a href = "bananas.html"  </a:t>
            </a:r>
          </a:p>
          <a:p>
            <a:r>
              <a:rPr lang="en-US" smtClean="0"/>
              <a:t>              target = "descriptions"&gt;</a:t>
            </a:r>
          </a:p>
          <a:p>
            <a:r>
              <a:rPr lang="en-US" smtClean="0"/>
              <a:t>              bananas &lt;/a&gt;</a:t>
            </a:r>
          </a:p>
          <a:p>
            <a:r>
              <a:rPr lang="en-US" smtClean="0"/>
              <a:t>      &lt;li&gt; &lt;a href = "oranges.html"  </a:t>
            </a:r>
          </a:p>
          <a:p>
            <a:r>
              <a:rPr lang="en-US" smtClean="0"/>
              <a:t>              target = "descriptions"&gt;</a:t>
            </a:r>
          </a:p>
          <a:p>
            <a:r>
              <a:rPr lang="en-US" smtClean="0"/>
              <a:t>              oranges &lt;/a&gt;</a:t>
            </a:r>
          </a:p>
          <a:p>
            <a:r>
              <a:rPr lang="en-US" smtClean="0"/>
              <a:t>    &lt;/ul&gt;</a:t>
            </a:r>
          </a:p>
          <a:p>
            <a:r>
              <a:rPr lang="en-US" smtClean="0"/>
              <a:t>  &lt;/body&gt;</a:t>
            </a:r>
          </a:p>
          <a:p>
            <a:r>
              <a:rPr lang="en-US" smtClean="0"/>
              <a:t>&lt;/html&gt;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2.10 Frames (continued)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Nested frames - to divide the screen in more interesting ways</a:t>
            </a:r>
          </a:p>
          <a:p>
            <a:r>
              <a:rPr lang="en-US" smtClean="0">
                <a:sym typeface="Wingdings" pitchFamily="2" charset="2"/>
              </a:rPr>
              <a:t> SHOW </a:t>
            </a:r>
            <a:r>
              <a:rPr lang="en-US" smtClean="0"/>
              <a:t>nested_frames.html</a:t>
            </a:r>
          </a:p>
          <a:p>
            <a:r>
              <a:rPr lang="en-US" smtClean="0"/>
              <a:t>    </a:t>
            </a:r>
          </a:p>
          <a:p>
            <a:endParaRPr lang="en-US" smtClean="0"/>
          </a:p>
          <a:p>
            <a:r>
              <a:rPr lang="en-US" smtClean="0"/>
              <a:t>2.11 Syntactic Differences between HTML &amp; XHTML</a:t>
            </a:r>
          </a:p>
          <a:p>
            <a:r>
              <a:rPr lang="en-US" smtClean="0"/>
              <a:t>Case sensitivity</a:t>
            </a:r>
          </a:p>
          <a:p>
            <a:r>
              <a:rPr lang="en-US" smtClean="0"/>
              <a:t>Closing tags</a:t>
            </a:r>
          </a:p>
          <a:p>
            <a:r>
              <a:rPr lang="en-US" smtClean="0"/>
              <a:t>Quoted attribute values</a:t>
            </a:r>
          </a:p>
          <a:p>
            <a:r>
              <a:rPr lang="en-US" smtClean="0"/>
              <a:t>Explicit attribute values</a:t>
            </a:r>
          </a:p>
          <a:p>
            <a:r>
              <a:rPr lang="en-US" smtClean="0"/>
              <a:t>id and name attributes</a:t>
            </a:r>
          </a:p>
          <a:p>
            <a:r>
              <a:rPr lang="en-US" smtClean="0"/>
              <a:t>Element nesting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2.3 HTML Document Structure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Every XHTML document must begin with:</a:t>
            </a:r>
          </a:p>
          <a:p>
            <a:pPr lvl="1"/>
            <a:r>
              <a:rPr lang="en-US" smtClean="0"/>
              <a:t>&lt;?xml version = ″1.0″?&gt;</a:t>
            </a:r>
          </a:p>
          <a:p>
            <a:pPr lvl="1"/>
            <a:r>
              <a:rPr lang="en-US" smtClean="0"/>
              <a:t>&lt;!DOCTYPE html PUBLIC ″-//w3c//DTD XHTML 1.1//EN″</a:t>
            </a:r>
          </a:p>
          <a:p>
            <a:pPr lvl="1"/>
            <a:r>
              <a:rPr lang="en-US" smtClean="0"/>
              <a:t>  http://www.w3.org/TR/xhtml11/DTD/xhtml11.dtd&gt;</a:t>
            </a:r>
          </a:p>
          <a:p>
            <a:r>
              <a:rPr lang="en-US" smtClean="0"/>
              <a:t>&lt;html&gt;, &lt;head&gt;, &lt;title&gt;, and &lt;body&gt; are required in every document  </a:t>
            </a:r>
          </a:p>
          <a:p>
            <a:r>
              <a:rPr lang="en-US" smtClean="0"/>
              <a:t>The whole document must have &lt;html&gt; as its root</a:t>
            </a:r>
          </a:p>
          <a:p>
            <a:r>
              <a:rPr lang="en-US" smtClean="0"/>
              <a:t>html must have the xmlns attribute:</a:t>
            </a:r>
          </a:p>
          <a:p>
            <a:r>
              <a:rPr lang="en-US" smtClean="0"/>
              <a:t>   &lt;html xmlns = ″http://www.w3.org/1999/xhtml″</a:t>
            </a:r>
          </a:p>
          <a:p>
            <a:r>
              <a:rPr lang="en-US" smtClean="0"/>
              <a:t>A document consists of a head and a body </a:t>
            </a:r>
          </a:p>
          <a:p>
            <a:r>
              <a:rPr lang="en-US" smtClean="0"/>
              <a:t>The &lt;title&gt; tag is used to give the document a title, which is normally displayed in the browser’s window title bar (at the top of the display)</a:t>
            </a:r>
          </a:p>
          <a:p>
            <a:r>
              <a:rPr lang="en-US" smtClean="0"/>
              <a:t>Prior to XHTML 1.1, a document could have either a body or a frameset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2.4 Basic Text Markup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Text is normally placed in paragraph elements</a:t>
            </a:r>
          </a:p>
          <a:p>
            <a:r>
              <a:rPr lang="en-US" dirty="0" smtClean="0"/>
              <a:t>Paragraph Elements</a:t>
            </a:r>
          </a:p>
          <a:p>
            <a:pPr lvl="1"/>
            <a:r>
              <a:rPr lang="en-US" dirty="0" smtClean="0"/>
              <a:t>The &lt;p&gt; tag breaks the current line and inserts a blank line - the new line gets the beginning of the content of the paragraph</a:t>
            </a:r>
          </a:p>
          <a:p>
            <a:pPr lvl="1"/>
            <a:r>
              <a:rPr lang="en-US" dirty="0" smtClean="0"/>
              <a:t>The browser puts as many words of the paragraph’s content as will fit in each line</a:t>
            </a:r>
          </a:p>
          <a:p>
            <a:pPr lvl="2">
              <a:buNone/>
            </a:pPr>
            <a:r>
              <a:rPr lang="en-US" dirty="0" smtClean="0"/>
              <a:t>&lt;?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xml version = ″1.0″?&gt;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&lt;!DOCTYPE html PUBLIC ″-//w3c//DTD XHTML 1.1//EN″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http://www.w3.org/TR/xhtml11/DTD/xhtml11.dtd&gt;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greet.hmtl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A trivial document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--&gt;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&lt;html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″http://www.w3.org/1999/xhtml″&gt;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&lt;head&gt; &lt;title&gt; Our first document &lt;/title&gt;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&lt;/head&gt;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&lt;body&gt;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&lt;p&gt;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Greetings from your Webmaster! 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&lt;/p&gt;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&lt;/body&gt;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&lt;/html&gt;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2.4 Basic Text Markup (continued)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W3C HTML Validation Service </a:t>
            </a:r>
          </a:p>
          <a:p>
            <a:pPr lvl="1"/>
            <a:r>
              <a:rPr lang="en-US" dirty="0" smtClean="0"/>
              <a:t>http://validator.w3.org/file-upload.html</a:t>
            </a:r>
          </a:p>
          <a:p>
            <a:r>
              <a:rPr lang="en-US" dirty="0" smtClean="0"/>
              <a:t>Line breaks</a:t>
            </a:r>
          </a:p>
          <a:p>
            <a:pPr lvl="1"/>
            <a:r>
              <a:rPr lang="en-US" dirty="0" smtClean="0"/>
              <a:t>The effect of the &lt;</a:t>
            </a:r>
            <a:r>
              <a:rPr lang="en-US" dirty="0" err="1" smtClean="0"/>
              <a:t>br</a:t>
            </a:r>
            <a:r>
              <a:rPr lang="en-US" dirty="0" smtClean="0"/>
              <a:t> /&gt; tag is the same as that of &lt;p&gt;, except for the blank line</a:t>
            </a:r>
          </a:p>
          <a:p>
            <a:pPr lvl="2"/>
            <a:r>
              <a:rPr lang="en-US" dirty="0" smtClean="0"/>
              <a:t>No closing tag!</a:t>
            </a:r>
          </a:p>
          <a:p>
            <a:r>
              <a:rPr lang="en-US" dirty="0" smtClean="0"/>
              <a:t>Example of paragraphs and line breaks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On the plains of hesitation &lt;p&gt; bleach the 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bones of countless millions &lt;/p&gt;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/&gt;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who, at the dawn of victory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/&gt; sat down 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to wait, and waiting, died.</a:t>
            </a:r>
          </a:p>
          <a:p>
            <a:r>
              <a:rPr lang="en-US" dirty="0" smtClean="0"/>
              <a:t>Typical display of this text:</a:t>
            </a:r>
          </a:p>
          <a:p>
            <a:pPr lvl="1">
              <a:buNone/>
            </a:pPr>
            <a:r>
              <a:rPr lang="en-US" dirty="0" smtClean="0"/>
              <a:t>On the plains of hesitation</a:t>
            </a:r>
          </a:p>
          <a:p>
            <a:pPr lvl="1">
              <a:buNone/>
            </a:pPr>
            <a:r>
              <a:rPr lang="en-US" dirty="0" smtClean="0"/>
              <a:t>bleach the bones of countless millions</a:t>
            </a:r>
          </a:p>
          <a:p>
            <a:pPr lvl="1">
              <a:buNone/>
            </a:pPr>
            <a:r>
              <a:rPr lang="en-US" dirty="0" smtClean="0"/>
              <a:t>who, at the dawn of victory</a:t>
            </a:r>
          </a:p>
          <a:p>
            <a:pPr lvl="1">
              <a:buNone/>
            </a:pPr>
            <a:r>
              <a:rPr lang="en-US" dirty="0" smtClean="0"/>
              <a:t>sat down to wait, and waiting, died.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2.4 Basic Text Markup (continued)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Six sizes, 1 - 6, specified with &lt;h1&gt; to &lt;h6&gt;</a:t>
            </a:r>
          </a:p>
          <a:p>
            <a:pPr lvl="1"/>
            <a:r>
              <a:rPr lang="en-US" dirty="0" smtClean="0"/>
              <a:t>1, 2, and 3 use font sizes that are larger than the default font size</a:t>
            </a:r>
          </a:p>
          <a:p>
            <a:pPr lvl="1"/>
            <a:r>
              <a:rPr lang="en-US" dirty="0" smtClean="0"/>
              <a:t>4 uses the default size</a:t>
            </a:r>
          </a:p>
          <a:p>
            <a:pPr lvl="1"/>
            <a:r>
              <a:rPr lang="en-US" dirty="0" smtClean="0"/>
              <a:t>5 and 6 use smaller font sizes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&lt;!-- headings.html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An example to illustrate headings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--&gt;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&lt;html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″http://www.w3.org/1999/xhtml″&gt;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&lt;head&gt; &lt;title&gt; Headings &lt;/title&gt;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&lt;/head&gt;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&lt;body&gt;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&lt;h1&gt; Aidan’s Airplanes (h1) &lt;/h1&gt;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&lt;h2&gt; The best in used airplanes (h2) &lt;/h2&gt;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&lt;h3&gt; "We’ve got them by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hangarful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 (h3)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&lt;/h3&gt;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&lt;h4&gt; We’re the guys to see for a good used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airplane (h4) &lt;/h4&gt;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&lt;h5&gt; We offer great prices on great planes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(h5) &lt;/h5&gt;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&lt;h6&gt; No returns, no guarantees, no refunds,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all sales are final (h6) &lt;/h6&gt;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&lt;/body&gt;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&lt;/html&gt;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2.4 Basic Text Markup (continued)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Blockquotes</a:t>
            </a:r>
          </a:p>
          <a:p>
            <a:pPr lvl="1"/>
            <a:r>
              <a:rPr lang="en-US" smtClean="0"/>
              <a:t>Content of &lt;blockquote&gt;</a:t>
            </a:r>
          </a:p>
          <a:p>
            <a:pPr lvl="1"/>
            <a:r>
              <a:rPr lang="en-US" smtClean="0"/>
              <a:t>To set a block of text off from the normal flow and appearance of text</a:t>
            </a:r>
          </a:p>
          <a:p>
            <a:pPr lvl="1"/>
            <a:r>
              <a:rPr lang="en-US" smtClean="0"/>
              <a:t>Browsers often indent, and sometimes italicize</a:t>
            </a:r>
          </a:p>
          <a:p>
            <a:r>
              <a:rPr lang="en-US" smtClean="0"/>
              <a:t>Font Styles and Sizes (can be nested)</a:t>
            </a:r>
          </a:p>
          <a:p>
            <a:pPr lvl="1"/>
            <a:r>
              <a:rPr lang="en-US" smtClean="0"/>
              <a:t>Boldface - &lt;b&gt;</a:t>
            </a:r>
          </a:p>
          <a:p>
            <a:pPr lvl="1"/>
            <a:r>
              <a:rPr lang="en-US" smtClean="0"/>
              <a:t>Italics - &lt;i&gt;</a:t>
            </a:r>
          </a:p>
          <a:p>
            <a:pPr lvl="1"/>
            <a:r>
              <a:rPr lang="en-US" smtClean="0"/>
              <a:t>Larger - &lt;big&gt;</a:t>
            </a:r>
          </a:p>
          <a:p>
            <a:pPr lvl="1"/>
            <a:r>
              <a:rPr lang="en-US" smtClean="0"/>
              <a:t>Smaller - &lt;small&gt;</a:t>
            </a:r>
          </a:p>
          <a:p>
            <a:pPr lvl="1"/>
            <a:r>
              <a:rPr lang="en-US" smtClean="0"/>
              <a:t>Monospace - &lt;tt&gt;</a:t>
            </a:r>
            <a:endParaRPr lang="en-US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276600" y="3733800"/>
          <a:ext cx="5410200" cy="2482850"/>
        </p:xfrm>
        <a:graphic>
          <a:graphicData uri="http://schemas.openxmlformats.org/presentationml/2006/ole">
            <p:oleObj spid="_x0000_s111620" name="Document" r:id="rId3" imgW="5477400" imgH="2514600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U River">
  <a:themeElements>
    <a:clrScheme name="Stream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Blip>
            <a:blip xmlns:r="http://schemas.openxmlformats.org/officeDocument/2006/relationships" r:embed="rId2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Blip>
            <a:blip xmlns:r="http://schemas.openxmlformats.org/officeDocument/2006/relationships" r:embed="rId2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Custom 2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F3E2AA"/>
      </a:hlink>
      <a:folHlink>
        <a:srgbClr val="FFFFB2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Blip>
            <a:blip xmlns:r="http://schemas.openxmlformats.org/officeDocument/2006/relationships" r:embed="rId2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Blip>
            <a:blip xmlns:r="http://schemas.openxmlformats.org/officeDocument/2006/relationships" r:embed="rId2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SIU River</Template>
  <TotalTime>299</TotalTime>
  <Pages>5</Pages>
  <Words>4488</Words>
  <Application>Microsoft PowerPoint 4.0</Application>
  <PresentationFormat>Letter Paper (8.5x11 in)</PresentationFormat>
  <Paragraphs>599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Times New Roman</vt:lpstr>
      <vt:lpstr>Arial</vt:lpstr>
      <vt:lpstr>ヒラギノ角ゴ Pro W3</vt:lpstr>
      <vt:lpstr>Courier New</vt:lpstr>
      <vt:lpstr>New York</vt:lpstr>
      <vt:lpstr>Courier</vt:lpstr>
      <vt:lpstr>Symbol</vt:lpstr>
      <vt:lpstr>Times</vt:lpstr>
      <vt:lpstr>Wingdings</vt:lpstr>
      <vt:lpstr>SIU River</vt:lpstr>
      <vt:lpstr>1_Stream</vt:lpstr>
      <vt:lpstr>Microsoft Word Document</vt:lpstr>
      <vt:lpstr>Chapter 2</vt:lpstr>
      <vt:lpstr>2.1 Origins and Evolution of HTML</vt:lpstr>
      <vt:lpstr>2.1 Origins and Evolution of HTML (continued)</vt:lpstr>
      <vt:lpstr>2.2 Basic Syntax (continued)</vt:lpstr>
      <vt:lpstr>2.3 HTML Document Structure</vt:lpstr>
      <vt:lpstr>2.4 Basic Text Markup</vt:lpstr>
      <vt:lpstr>2.4 Basic Text Markup (continued)</vt:lpstr>
      <vt:lpstr>2.4 Basic Text Markup (continued)</vt:lpstr>
      <vt:lpstr>2.4 Basic Text Markup (continued)</vt:lpstr>
      <vt:lpstr>2.4 Basic Text Markup (continued)</vt:lpstr>
      <vt:lpstr>2.4 Basic Text Markup (continued)</vt:lpstr>
      <vt:lpstr>2.5 Images</vt:lpstr>
      <vt:lpstr>2.5 Images (continued)</vt:lpstr>
      <vt:lpstr>2.5 Images (continued)</vt:lpstr>
      <vt:lpstr>2.6 Hypertext Links</vt:lpstr>
      <vt:lpstr>2.6 Hypertext Links (continued)</vt:lpstr>
      <vt:lpstr>2.6 Hypertext Links (continued)</vt:lpstr>
      <vt:lpstr>2.6 Hypertext Links (continued)</vt:lpstr>
      <vt:lpstr>2.7 Lists</vt:lpstr>
      <vt:lpstr>2.7 Lists (continued)</vt:lpstr>
      <vt:lpstr>2.7 Lists (continued)</vt:lpstr>
      <vt:lpstr>2.8 Tables</vt:lpstr>
      <vt:lpstr>2.8 Tables (continued)</vt:lpstr>
      <vt:lpstr>2.8 Tables (continued)</vt:lpstr>
      <vt:lpstr>2.8 Tables (continued)</vt:lpstr>
      <vt:lpstr>2.8 Tables (continued)</vt:lpstr>
      <vt:lpstr>2.8 Tables (continued)</vt:lpstr>
      <vt:lpstr>2.9 Forms</vt:lpstr>
      <vt:lpstr>2.9 Forms (continued)</vt:lpstr>
      <vt:lpstr>2.9 Forms (continued)</vt:lpstr>
      <vt:lpstr>2.9 Forms (continued)</vt:lpstr>
      <vt:lpstr>2.9 Forms (continued)</vt:lpstr>
      <vt:lpstr>2.9 Forms (continued)</vt:lpstr>
      <vt:lpstr>2.9 Forms (continued)</vt:lpstr>
      <vt:lpstr>2.9 Forms (continued)</vt:lpstr>
      <vt:lpstr>2.9 Forms (continued)</vt:lpstr>
      <vt:lpstr>2.9 Forms (continued)</vt:lpstr>
      <vt:lpstr>2.10 Frames</vt:lpstr>
      <vt:lpstr>2.10 Frames (continued)</vt:lpstr>
      <vt:lpstr>2.10 Frames (continued)</vt:lpstr>
      <vt:lpstr>2.10 Frames (continued)</vt:lpstr>
      <vt:lpstr>2.10 Frames (continued)</vt:lpstr>
    </vt:vector>
  </TitlesOfParts>
  <Manager/>
  <Company>©2008 Pearson Addison-Wesley. All rights reserved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Introductions to XHTML</dc:subject>
  <dc:creator>Robert Sebesta</dc:creator>
  <cp:keywords/>
  <dc:description/>
  <cp:lastModifiedBy>Andrew Aken</cp:lastModifiedBy>
  <cp:revision>45</cp:revision>
  <cp:lastPrinted>2002-08-21T03:16:13Z</cp:lastPrinted>
  <dcterms:created xsi:type="dcterms:W3CDTF">2007-04-26T20:44:15Z</dcterms:created>
  <dcterms:modified xsi:type="dcterms:W3CDTF">2008-08-21T05:18:32Z</dcterms:modified>
  <cp:category/>
</cp:coreProperties>
</file>