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65"/>
  </p:notesMasterIdLst>
  <p:handoutMasterIdLst>
    <p:handoutMasterId r:id="rId66"/>
  </p:handoutMasterIdLst>
  <p:sldIdLst>
    <p:sldId id="257" r:id="rId2"/>
    <p:sldId id="291" r:id="rId3"/>
    <p:sldId id="258" r:id="rId4"/>
    <p:sldId id="259" r:id="rId5"/>
    <p:sldId id="260" r:id="rId6"/>
    <p:sldId id="292" r:id="rId7"/>
    <p:sldId id="293" r:id="rId8"/>
    <p:sldId id="261" r:id="rId9"/>
    <p:sldId id="262" r:id="rId10"/>
    <p:sldId id="294" r:id="rId11"/>
    <p:sldId id="263" r:id="rId12"/>
    <p:sldId id="264" r:id="rId13"/>
    <p:sldId id="295" r:id="rId14"/>
    <p:sldId id="265" r:id="rId15"/>
    <p:sldId id="266" r:id="rId16"/>
    <p:sldId id="296" r:id="rId17"/>
    <p:sldId id="297" r:id="rId18"/>
    <p:sldId id="267" r:id="rId19"/>
    <p:sldId id="298" r:id="rId20"/>
    <p:sldId id="268" r:id="rId21"/>
    <p:sldId id="269" r:id="rId22"/>
    <p:sldId id="299" r:id="rId23"/>
    <p:sldId id="300" r:id="rId24"/>
    <p:sldId id="301" r:id="rId25"/>
    <p:sldId id="270" r:id="rId26"/>
    <p:sldId id="302" r:id="rId27"/>
    <p:sldId id="303" r:id="rId28"/>
    <p:sldId id="304" r:id="rId29"/>
    <p:sldId id="305" r:id="rId30"/>
    <p:sldId id="306" r:id="rId31"/>
    <p:sldId id="271" r:id="rId32"/>
    <p:sldId id="272" r:id="rId33"/>
    <p:sldId id="273" r:id="rId34"/>
    <p:sldId id="307" r:id="rId35"/>
    <p:sldId id="308" r:id="rId36"/>
    <p:sldId id="309" r:id="rId37"/>
    <p:sldId id="274" r:id="rId38"/>
    <p:sldId id="275" r:id="rId39"/>
    <p:sldId id="276" r:id="rId40"/>
    <p:sldId id="277" r:id="rId41"/>
    <p:sldId id="278" r:id="rId42"/>
    <p:sldId id="310" r:id="rId43"/>
    <p:sldId id="311" r:id="rId44"/>
    <p:sldId id="312" r:id="rId45"/>
    <p:sldId id="313" r:id="rId46"/>
    <p:sldId id="279" r:id="rId47"/>
    <p:sldId id="314" r:id="rId48"/>
    <p:sldId id="280" r:id="rId49"/>
    <p:sldId id="315" r:id="rId50"/>
    <p:sldId id="281" r:id="rId51"/>
    <p:sldId id="282" r:id="rId52"/>
    <p:sldId id="316" r:id="rId53"/>
    <p:sldId id="317" r:id="rId54"/>
    <p:sldId id="283" r:id="rId55"/>
    <p:sldId id="284" r:id="rId56"/>
    <p:sldId id="285" r:id="rId57"/>
    <p:sldId id="318" r:id="rId58"/>
    <p:sldId id="286" r:id="rId59"/>
    <p:sldId id="287" r:id="rId60"/>
    <p:sldId id="288" r:id="rId61"/>
    <p:sldId id="289" r:id="rId62"/>
    <p:sldId id="319" r:id="rId63"/>
    <p:sldId id="290" r:id="rId64"/>
  </p:sldIdLst>
  <p:sldSz cx="9144000" cy="6858000" type="letter"/>
  <p:notesSz cx="9210675" cy="6980238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chemeClr val="tx1"/>
    </p:penClr>
  </p:showPr>
  <p:clrMru>
    <a:srgbClr val="29498F"/>
    <a:srgbClr val="549CC8"/>
    <a:srgbClr val="5FB1E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22" autoAdjust="0"/>
  </p:normalViewPr>
  <p:slideViewPr>
    <p:cSldViewPr>
      <p:cViewPr varScale="1">
        <p:scale>
          <a:sx n="83" d="100"/>
          <a:sy n="83" d="100"/>
        </p:scale>
        <p:origin x="-61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281238" y="349250"/>
            <a:ext cx="4649787" cy="3489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352800"/>
            <a:ext cx="6781800" cy="31242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743200" y="2128838"/>
            <a:ext cx="6392863" cy="4721225"/>
            <a:chOff x="1728" y="1341"/>
            <a:chExt cx="4027" cy="2974"/>
          </a:xfrm>
        </p:grpSpPr>
        <p:grpSp>
          <p:nvGrpSpPr>
            <p:cNvPr id="3" name="Group 22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5303" name="Freeform 23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4" name="Freeform 24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5" name="Freeform 25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6" name="Freeform 26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7" name="Freeform 27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308" name="Freeform 28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2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4800600" y="685800"/>
            <a:ext cx="3886200" cy="3200400"/>
          </a:xfrm>
        </p:spPr>
        <p:txBody>
          <a:bodyPr lIns="91440" tIns="45720" rIns="91440" bIns="45720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529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en-US"/>
          </a:p>
        </p:txBody>
      </p:sp>
      <p:sp>
        <p:nvSpPr>
          <p:cNvPr id="22529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en-US"/>
          </a:p>
        </p:txBody>
      </p:sp>
      <p:sp>
        <p:nvSpPr>
          <p:cNvPr id="22529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B3D9B87A-ABD4-428F-A635-0E13EBFB5C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5296" name="Rectangle 16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7" name="Rectangle 17"/>
          <p:cNvSpPr>
            <a:spLocks noChangeArrowheads="1"/>
          </p:cNvSpPr>
          <p:nvPr/>
        </p:nvSpPr>
        <p:spPr bwMode="auto">
          <a:xfrm>
            <a:off x="792480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F8EEC8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8" name="Rectangle 18"/>
          <p:cNvSpPr>
            <a:spLocks noChangeArrowheads="1"/>
          </p:cNvSpPr>
          <p:nvPr/>
        </p:nvSpPr>
        <p:spPr bwMode="auto">
          <a:xfrm rot="5400000">
            <a:off x="3962400" y="-3962400"/>
            <a:ext cx="1219200" cy="9144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9" name="Rectangle 19"/>
          <p:cNvSpPr>
            <a:spLocks noChangeArrowheads="1"/>
          </p:cNvSpPr>
          <p:nvPr/>
        </p:nvSpPr>
        <p:spPr bwMode="auto">
          <a:xfrm rot="16200000">
            <a:off x="3962400" y="1676400"/>
            <a:ext cx="1219200" cy="9144000"/>
          </a:xfrm>
          <a:prstGeom prst="rect">
            <a:avLst/>
          </a:prstGeom>
          <a:gradFill rotWithShape="0">
            <a:gsLst>
              <a:gs pos="0">
                <a:srgbClr val="E3E3B6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300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800600" y="3962400"/>
            <a:ext cx="3886200" cy="2057400"/>
          </a:xfrm>
        </p:spPr>
        <p:txBody>
          <a:bodyPr lIns="91440" tIns="45720" rIns="91440" bIns="45720"/>
          <a:lstStyle>
            <a:lvl1pPr marL="0" indent="0" algn="ctr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19" name="Picture 6" descr="03214896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990600"/>
            <a:ext cx="4081051" cy="5029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50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1" grpId="0"/>
      <p:bldP spid="225296" grpId="0" animBg="1"/>
      <p:bldP spid="225297" grpId="0" animBg="1"/>
      <p:bldP spid="225298" grpId="0" animBg="1"/>
      <p:bldP spid="225299" grpId="0" animBg="1"/>
      <p:bldP spid="225300" grpId="0" build="p">
        <p:tmplLst>
          <p:tmpl lvl="1">
            <p:tnLst>
              <p:par>
                <p:cTn presetID="2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to="" calcmode="lin" valueType="num">
                      <p:cBhvr>
                        <p:cTn dur="1" fill="hold"/>
                        <p:tgtEl>
                          <p:spTgt spid="225300"/>
                        </p:tgtEl>
                        <p:attrNameLst>
                          <p:attrName/>
                        </p:attrNameLst>
                      </p:cBhvr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CE5390-E648-431F-BC47-8D19CECA2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152400"/>
            <a:ext cx="2095500" cy="5981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52400"/>
            <a:ext cx="6134100" cy="5981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A20D31-CC17-4074-945B-6E18DA86C5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6477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447800"/>
            <a:ext cx="8382000" cy="46863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9934B6-3141-41C3-A3F2-4384D37F94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solidFill>
                    <a:srgbClr val="808080">
                      <a:alpha val="57000"/>
                    </a:srgbClr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799"/>
            <a:ext cx="2133600" cy="3270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fld id="{07A0117F-E874-4334-8853-068FB20376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19400" y="6400800"/>
            <a:ext cx="35052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239068-7B56-4371-8271-A9919F0DB4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03B479-6AC9-46EE-8BEE-52089329EE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E22C0B-E0A1-4566-BD2B-ABB8B482B3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C0DA09-9DC5-4466-A301-A32ADA486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D2B40B-B7F7-4E4E-B9D3-D24C8964C1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2EDE03-436F-4CA0-904E-1D05E718D3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4A42E6-2796-44E9-B934-FAF193E4FB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72" name="Rectangle 16"/>
          <p:cNvSpPr>
            <a:spLocks noChangeArrowheads="1"/>
          </p:cNvSpPr>
          <p:nvPr/>
        </p:nvSpPr>
        <p:spPr bwMode="auto">
          <a:xfrm>
            <a:off x="0" y="0"/>
            <a:ext cx="1524000" cy="6858000"/>
          </a:xfrm>
          <a:prstGeom prst="rect">
            <a:avLst/>
          </a:prstGeom>
          <a:gradFill flip="none" rotWithShape="1">
            <a:gsLst>
              <a:gs pos="0">
                <a:srgbClr val="990000">
                  <a:alpha val="84000"/>
                </a:srgbClr>
              </a:gs>
              <a:gs pos="50000">
                <a:srgbClr val="990000">
                  <a:alpha val="27000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  <a:tileRect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43200" y="2128837"/>
            <a:ext cx="6392863" cy="4721225"/>
            <a:chOff x="1728" y="1341"/>
            <a:chExt cx="4027" cy="2974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4262" name="Freeform 6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3" name="Freeform 7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4" name="Freeform 8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5" name="Freeform 9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6" name="Freeform 10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4267" name="Freeform 11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42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6999"/>
            <a:ext cx="21336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5B9934B6-3141-41C3-A3F2-4384D37F94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427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77000"/>
            <a:ext cx="3810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4273" name="AutoShape 17"/>
          <p:cNvSpPr>
            <a:spLocks noChangeArrowheads="1"/>
          </p:cNvSpPr>
          <p:nvPr/>
        </p:nvSpPr>
        <p:spPr bwMode="auto">
          <a:xfrm>
            <a:off x="152400" y="228600"/>
            <a:ext cx="8839200" cy="914400"/>
          </a:xfrm>
          <a:prstGeom prst="plaque">
            <a:avLst>
              <a:gd name="adj" fmla="val 16667"/>
            </a:avLst>
          </a:prstGeom>
          <a:solidFill>
            <a:srgbClr val="333333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4274" name="Line 18"/>
          <p:cNvSpPr>
            <a:spLocks noChangeShapeType="1"/>
          </p:cNvSpPr>
          <p:nvPr/>
        </p:nvSpPr>
        <p:spPr bwMode="auto">
          <a:xfrm>
            <a:off x="152400" y="1295400"/>
            <a:ext cx="8686800" cy="0"/>
          </a:xfrm>
          <a:prstGeom prst="line">
            <a:avLst/>
          </a:prstGeom>
          <a:noFill/>
          <a:ln w="76200" cmpd="tri">
            <a:solidFill>
              <a:srgbClr val="CC3300"/>
            </a:solidFill>
            <a:round/>
            <a:headEnd type="oval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5" name="AutoShape 19"/>
          <p:cNvSpPr>
            <a:spLocks noChangeArrowheads="1"/>
          </p:cNvSpPr>
          <p:nvPr/>
        </p:nvSpPr>
        <p:spPr bwMode="auto">
          <a:xfrm>
            <a:off x="152400" y="152400"/>
            <a:ext cx="8763000" cy="914400"/>
          </a:xfrm>
          <a:prstGeom prst="plaque">
            <a:avLst>
              <a:gd name="adj" fmla="val 16667"/>
            </a:avLst>
          </a:prstGeom>
          <a:blipFill dpi="0" rotWithShape="1">
            <a:blip r:embed="rId14"/>
            <a:srcRect/>
            <a:tile tx="0" ty="0" sx="100000" sy="100000" flip="none" algn="tl"/>
          </a:blipFill>
          <a:ln w="25400">
            <a:solidFill>
              <a:srgbClr val="80808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4276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524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2427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B36600"/>
              </a:clrFrom>
              <a:clrTo>
                <a:srgbClr val="B366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28600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74" grpId="0" animBg="1"/>
      <p:bldP spid="224276" grpId="0"/>
      <p:bldP spid="22427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 b="1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 b="1" baseline="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 b="1" baseline="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mtClean="0"/>
              <a:t>Chapter 8</a:t>
            </a: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mtClean="0"/>
              <a:t>The Basics </a:t>
            </a:r>
          </a:p>
          <a:p>
            <a:r>
              <a:rPr lang="en-US" smtClean="0"/>
              <a:t>of Perl</a:t>
            </a:r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9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8.2 Operator Precedence</a:t>
            </a:r>
            <a:endParaRPr lang="en-US"/>
          </a:p>
        </p:txBody>
      </p:sp>
      <p:graphicFrame>
        <p:nvGraphicFramePr>
          <p:cNvPr id="184381" name="Group 61"/>
          <p:cNvGraphicFramePr>
            <a:graphicFrameLocks noGrp="1"/>
          </p:cNvGraphicFramePr>
          <p:nvPr>
            <p:ph type="tbl" idx="1"/>
          </p:nvPr>
        </p:nvGraphicFramePr>
        <p:xfrm>
          <a:off x="533400" y="1447800"/>
          <a:ext cx="4191000" cy="2743200"/>
        </p:xfrm>
        <a:graphic>
          <a:graphicData uri="http://schemas.openxmlformats.org/drawingml/2006/table">
            <a:tbl>
              <a:tblPr/>
              <a:tblGrid>
                <a:gridCol w="1905000"/>
                <a:gridCol w="22860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Associativity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++, --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Nonassociative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unary +, 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Right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**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Right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*, /, %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Left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binary +, -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Left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8.2 String Operators</a:t>
            </a:r>
            <a:endParaRPr lang="en-US"/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string is  a single unit, a scalar</a:t>
            </a:r>
          </a:p>
          <a:p>
            <a:r>
              <a:rPr lang="en-US" dirty="0" smtClean="0"/>
              <a:t>The period, ‘.’, is used as the concatenation operator</a:t>
            </a:r>
          </a:p>
          <a:p>
            <a:pPr lvl="1"/>
            <a:r>
              <a:rPr lang="en-US" dirty="0" smtClean="0"/>
              <a:t>Note, note </a:t>
            </a:r>
            <a:r>
              <a:rPr lang="en-US" dirty="0" err="1" smtClean="0"/>
              <a:t>th</a:t>
            </a:r>
            <a:r>
              <a:rPr lang="en-US" dirty="0" smtClean="0"/>
              <a:t> ‘+’ as in many languages: Perl does not overload operators</a:t>
            </a:r>
          </a:p>
          <a:p>
            <a:r>
              <a:rPr lang="en-US" dirty="0" smtClean="0"/>
              <a:t>If $a is “cant” then </a:t>
            </a:r>
          </a:p>
          <a:p>
            <a:pPr lvl="1"/>
            <a:r>
              <a:rPr lang="en-US" dirty="0" smtClean="0"/>
              <a:t>$a . “</a:t>
            </a:r>
            <a:r>
              <a:rPr lang="en-US" dirty="0" err="1" smtClean="0"/>
              <a:t>aloupe</a:t>
            </a:r>
            <a:r>
              <a:rPr lang="en-US" dirty="0" smtClean="0"/>
              <a:t>” </a:t>
            </a:r>
          </a:p>
          <a:p>
            <a:pPr lvl="1"/>
            <a:r>
              <a:rPr lang="en-US" dirty="0" smtClean="0"/>
              <a:t>is “cantaloupe”</a:t>
            </a:r>
          </a:p>
          <a:p>
            <a:r>
              <a:rPr lang="en-US" dirty="0" smtClean="0"/>
              <a:t>The ‘x’ operator indicates repetition, so</a:t>
            </a:r>
          </a:p>
          <a:p>
            <a:pPr lvl="1"/>
            <a:r>
              <a:rPr lang="en-US" dirty="0" smtClean="0"/>
              <a:t> “=“ x 4 </a:t>
            </a:r>
          </a:p>
          <a:p>
            <a:pPr lvl="1"/>
            <a:r>
              <a:rPr lang="en-US" dirty="0" smtClean="0"/>
              <a:t>is “====“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8.2 String Functions</a:t>
            </a:r>
            <a:endParaRPr 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Predefined unary operators can be used as functions by simply parenthesizing the operand</a:t>
            </a:r>
          </a:p>
          <a:p>
            <a:pPr lvl="1"/>
            <a:r>
              <a:rPr lang="en-US" smtClean="0"/>
              <a:t>Be wary of precedence changes since parentheses are the highest precedence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56" name="Rectangl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8.3 String Functions</a:t>
            </a:r>
            <a:endParaRPr lang="en-US"/>
          </a:p>
        </p:txBody>
      </p:sp>
      <p:graphicFrame>
        <p:nvGraphicFramePr>
          <p:cNvPr id="188508" name="Group 92"/>
          <p:cNvGraphicFramePr>
            <a:graphicFrameLocks noGrp="1"/>
          </p:cNvGraphicFramePr>
          <p:nvPr>
            <p:ph type="tbl" idx="1"/>
          </p:nvPr>
        </p:nvGraphicFramePr>
        <p:xfrm>
          <a:off x="533400" y="1447800"/>
          <a:ext cx="8534400" cy="5295647"/>
        </p:xfrm>
        <a:graphic>
          <a:graphicData uri="http://schemas.openxmlformats.org/drawingml/2006/table">
            <a:tbl>
              <a:tblPr/>
              <a:tblGrid>
                <a:gridCol w="1219200"/>
                <a:gridCol w="2438400"/>
                <a:gridCol w="48768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Parameter(s)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Actions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Chomp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Removes any terminating newline characters* from its parameter; returns the number of removed characters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length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Returns the number of characters in its parameter string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lc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Returns its parameter string with all uppercase letters converted to lowercase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uc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Returns its parameter string with all lowercase letters converted to uppercase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hex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Returns the decimal value of the hexadecimal number in its parameter string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join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character and the strings catenated together with a list of strings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Returns a string constructed by catenating the strings of the second and subsequent strings together, with the parameter character inserted between them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8.3 Assignment Statements</a:t>
            </a:r>
            <a:endParaRPr 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assignment operator, ‘=‘, assigns a value to a variable</a:t>
            </a:r>
          </a:p>
          <a:p>
            <a:pPr lvl="1"/>
            <a:r>
              <a:rPr lang="en-US" smtClean="0"/>
              <a:t>The result returned is a reference to the assigned variable</a:t>
            </a:r>
          </a:p>
          <a:p>
            <a:r>
              <a:rPr lang="en-US" smtClean="0"/>
              <a:t>Compound assignment operators are similar to C, C++ and Java</a:t>
            </a:r>
          </a:p>
          <a:p>
            <a:pPr lvl="1"/>
            <a:r>
              <a:rPr lang="en-US" smtClean="0"/>
              <a:t>$x *=  3  multiplies the value of $x by 3</a:t>
            </a:r>
          </a:p>
          <a:p>
            <a:r>
              <a:rPr lang="en-US" smtClean="0"/>
              <a:t>Comments are signified in Perl by a # sign</a:t>
            </a:r>
          </a:p>
          <a:p>
            <a:pPr lvl="1"/>
            <a:r>
              <a:rPr lang="en-US" smtClean="0"/>
              <a:t>The remainder of the line is ignored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8.3 Keyboard Input</a:t>
            </a:r>
            <a:endParaRPr lang="en-US"/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Perl treats all input and output as file input and output</a:t>
            </a:r>
          </a:p>
          <a:p>
            <a:r>
              <a:rPr lang="en-US" smtClean="0"/>
              <a:t>Physical files have external names, but all files are referred to by internal names called filehandles</a:t>
            </a:r>
          </a:p>
          <a:p>
            <a:r>
              <a:rPr lang="en-US" smtClean="0"/>
              <a:t>Certain filehandles are predefined</a:t>
            </a:r>
          </a:p>
          <a:p>
            <a:pPr lvl="1"/>
            <a:r>
              <a:rPr lang="en-US" smtClean="0"/>
              <a:t>STDIN is console input, usually the keyboard</a:t>
            </a:r>
          </a:p>
          <a:p>
            <a:pPr lvl="1"/>
            <a:r>
              <a:rPr lang="en-US" smtClean="0"/>
              <a:t>STDOUT is console output, usually the screen</a:t>
            </a:r>
          </a:p>
          <a:p>
            <a:pPr lvl="1"/>
            <a:r>
              <a:rPr lang="en-US" smtClean="0"/>
              <a:t>STDERR is console error output, usually the screen</a:t>
            </a:r>
          </a:p>
          <a:p>
            <a:pPr lvl="1"/>
            <a:r>
              <a:rPr lang="en-US" smtClean="0"/>
              <a:t>The execution environment of the Perl script my redirect these predefined handles to take input from other sources (such as a physical file) or put output to other targets</a:t>
            </a:r>
          </a:p>
          <a:p>
            <a:r>
              <a:rPr lang="en-US" smtClean="0"/>
              <a:t>The line input operator, ‘&lt;&gt;’ reads a line of input (indlucing a newline character) from the filehandle</a:t>
            </a:r>
          </a:p>
          <a:p>
            <a:pPr lvl="1"/>
            <a:r>
              <a:rPr lang="en-US" smtClean="0"/>
              <a:t>$line = &lt;STDIN&gt; will read one line from standard input and assign it to $line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8.3 Standard Perl Usage</a:t>
            </a:r>
            <a:endParaRPr lang="en-US"/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Since in most cases the terminating newline character is not desired, the chomp operator is used to remove it:</a:t>
            </a:r>
          </a:p>
          <a:p>
            <a:pPr lvl="1"/>
            <a:r>
              <a:rPr lang="en-US" smtClean="0"/>
              <a:t>$x = &lt;STDIN&gt;;</a:t>
            </a:r>
          </a:p>
          <a:p>
            <a:pPr lvl="1"/>
            <a:r>
              <a:rPr lang="en-US" smtClean="0"/>
              <a:t>chomp($x);</a:t>
            </a:r>
          </a:p>
          <a:p>
            <a:r>
              <a:rPr lang="en-US" smtClean="0"/>
              <a:t>This is often abbreviated</a:t>
            </a:r>
          </a:p>
          <a:p>
            <a:pPr lvl="1"/>
            <a:r>
              <a:rPr lang="en-US" smtClean="0"/>
              <a:t>chomp($x = &lt;STDIN&gt;);</a:t>
            </a:r>
          </a:p>
          <a:p>
            <a:pPr lvl="1"/>
            <a:r>
              <a:rPr lang="en-US" smtClean="0"/>
              <a:t>The assignment operator returns a reference to $x which is passed to chomp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8.3 The Diamond Operator</a:t>
            </a:r>
            <a:endParaRPr lang="en-US"/>
          </a:p>
        </p:txBody>
      </p:sp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Using &lt;&gt; without a filehandle has a special meaning in Perl</a:t>
            </a:r>
          </a:p>
          <a:p>
            <a:r>
              <a:rPr lang="en-US" smtClean="0"/>
              <a:t>Each argument on the command line is interpreted as a file name</a:t>
            </a:r>
          </a:p>
          <a:p>
            <a:r>
              <a:rPr lang="en-US" smtClean="0"/>
              <a:t>The lines are read from these files in succession</a:t>
            </a:r>
          </a:p>
          <a:p>
            <a:r>
              <a:rPr lang="en-US" smtClean="0"/>
              <a:t>Standard input can be included by using a single hyphen as an argument: ‘-’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8.3 Screen Output</a:t>
            </a:r>
            <a:endParaRPr lang="en-US"/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The print function takes as an operand a list of one or more strings separated by commas</a:t>
            </a:r>
          </a:p>
          <a:p>
            <a:pPr lvl="1"/>
            <a:r>
              <a:rPr lang="en-US" smtClean="0"/>
              <a:t>There is no newline character provided automatically, it must be literally included</a:t>
            </a:r>
          </a:p>
          <a:p>
            <a:r>
              <a:rPr lang="en-US" smtClean="0"/>
              <a:t>A C-style printf function is available</a:t>
            </a:r>
          </a:p>
          <a:p>
            <a:r>
              <a:rPr lang="en-US" smtClean="0"/>
              <a:t>Example quadeval.pl demonstrates input from the standard console and output to the standard console</a:t>
            </a:r>
          </a:p>
          <a:p>
            <a:pPr lvl="1"/>
            <a:r>
              <a:rPr lang="en-US" smtClean="0"/>
              <a:t>This program is run independently of browser or server.  For example, it could be run from the command line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8.3 Perl from the Command Line</a:t>
            </a:r>
            <a:endParaRPr lang="en-US"/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Perl programs are fun from the command line by using the </a:t>
            </a:r>
            <a:r>
              <a:rPr lang="en-US" dirty="0" err="1" smtClean="0"/>
              <a:t>perl</a:t>
            </a:r>
            <a:r>
              <a:rPr lang="en-US" dirty="0" smtClean="0"/>
              <a:t> interpreter</a:t>
            </a:r>
          </a:p>
          <a:p>
            <a:pPr lvl="1"/>
            <a:r>
              <a:rPr lang="en-US" dirty="0" err="1" smtClean="0"/>
              <a:t>perl</a:t>
            </a:r>
            <a:r>
              <a:rPr lang="en-US" dirty="0" smtClean="0"/>
              <a:t> quadeval.pl</a:t>
            </a:r>
          </a:p>
          <a:p>
            <a:r>
              <a:rPr lang="en-US" dirty="0" smtClean="0"/>
              <a:t>Command flags can be added</a:t>
            </a:r>
          </a:p>
          <a:p>
            <a:pPr lvl="1"/>
            <a:r>
              <a:rPr lang="en-US" dirty="0" smtClean="0"/>
              <a:t>-w asks that warnings be reported for problematic programming</a:t>
            </a:r>
          </a:p>
          <a:p>
            <a:pPr lvl="1"/>
            <a:r>
              <a:rPr lang="en-US" dirty="0" smtClean="0"/>
              <a:t>-c asks for compilation without running</a:t>
            </a:r>
          </a:p>
          <a:p>
            <a:r>
              <a:rPr lang="en-US" dirty="0" smtClean="0"/>
              <a:t>For example</a:t>
            </a:r>
          </a:p>
          <a:p>
            <a:pPr lvl="1"/>
            <a:r>
              <a:rPr lang="en-US" dirty="0" err="1" smtClean="0"/>
              <a:t>perl</a:t>
            </a:r>
            <a:r>
              <a:rPr lang="en-US" dirty="0" smtClean="0"/>
              <a:t> –w quadeval.pl</a:t>
            </a:r>
          </a:p>
          <a:p>
            <a:r>
              <a:rPr lang="en-US" dirty="0" smtClean="0"/>
              <a:t>If the program were invoked like this</a:t>
            </a:r>
          </a:p>
          <a:p>
            <a:pPr lvl="1"/>
            <a:r>
              <a:rPr lang="en-US" dirty="0" err="1" smtClean="0"/>
              <a:t>perl</a:t>
            </a:r>
            <a:r>
              <a:rPr lang="en-US" dirty="0" smtClean="0"/>
              <a:t> –w quadeval.pl quad.dat</a:t>
            </a:r>
          </a:p>
          <a:p>
            <a:r>
              <a:rPr lang="en-US" dirty="0" smtClean="0"/>
              <a:t>Then the input would be taken from the file quad.dat by using this input</a:t>
            </a:r>
          </a:p>
          <a:p>
            <a:pPr lvl="1"/>
            <a:r>
              <a:rPr lang="en-US" dirty="0" smtClean="0"/>
              <a:t>$input = &lt;&gt;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Perl is widely used for Common Gateway Interface (CGI) programming</a:t>
            </a:r>
          </a:p>
          <a:p>
            <a:r>
              <a:rPr lang="en-US" smtClean="0"/>
              <a:t>Perl is useful in other contexts, so is a worthwhile additions to a programmers toolbox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8.4 Control Statements</a:t>
            </a:r>
            <a:endParaRPr 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Perl provides a standard array of control structures for managing the flow of execution in programming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8.4 Control Expressions</a:t>
            </a:r>
            <a:endParaRPr lang="en-US"/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Control statements depend on the value of control expressions to determine execution flow</a:t>
            </a:r>
          </a:p>
          <a:p>
            <a:r>
              <a:rPr lang="en-US" dirty="0" smtClean="0"/>
              <a:t>Control expressions are, conceptually, either true or false</a:t>
            </a:r>
          </a:p>
          <a:p>
            <a:pPr lvl="1"/>
            <a:r>
              <a:rPr lang="en-US" dirty="0" smtClean="0"/>
              <a:t>A string value is true unless it is “” or “0”</a:t>
            </a:r>
          </a:p>
          <a:p>
            <a:pPr lvl="2"/>
            <a:r>
              <a:rPr lang="en-US" dirty="0" smtClean="0"/>
              <a:t>Note, that is literally, “0”: “0.0” is considered true</a:t>
            </a:r>
          </a:p>
          <a:p>
            <a:pPr lvl="2"/>
            <a:r>
              <a:rPr lang="en-US" dirty="0" smtClean="0"/>
              <a:t>The &lt;FH&gt; input operator returns an empty string if there is no more input in the </a:t>
            </a:r>
            <a:r>
              <a:rPr lang="en-US" dirty="0" err="1" smtClean="0"/>
              <a:t>filehandle</a:t>
            </a:r>
            <a:r>
              <a:rPr lang="en-US" dirty="0" smtClean="0"/>
              <a:t>, this is interpreted as false</a:t>
            </a:r>
          </a:p>
          <a:p>
            <a:pPr lvl="2"/>
            <a:r>
              <a:rPr lang="en-US" dirty="0" smtClean="0"/>
              <a:t>So, while($a = &lt;FH&gt;) { … } executes as long as there is input available from </a:t>
            </a:r>
            <a:r>
              <a:rPr lang="en-US" dirty="0" err="1" smtClean="0"/>
              <a:t>filehandle</a:t>
            </a:r>
            <a:r>
              <a:rPr lang="en-US" dirty="0" smtClean="0"/>
              <a:t> FH</a:t>
            </a:r>
          </a:p>
          <a:p>
            <a:pPr lvl="1"/>
            <a:r>
              <a:rPr lang="en-US" dirty="0" smtClean="0"/>
              <a:t>A numeric value is true unless it is 0</a:t>
            </a:r>
          </a:p>
          <a:p>
            <a:r>
              <a:rPr lang="en-US" dirty="0" smtClean="0"/>
              <a:t>Control expressions usually involve relational operators</a:t>
            </a:r>
          </a:p>
          <a:p>
            <a:r>
              <a:rPr lang="en-US" dirty="0" smtClean="0"/>
              <a:t>The following slides lists the relational operators</a:t>
            </a:r>
          </a:p>
          <a:p>
            <a:pPr lvl="1"/>
            <a:r>
              <a:rPr lang="en-US" dirty="0" smtClean="0"/>
              <a:t>Note that there are different operators for strings and for numbers</a:t>
            </a:r>
          </a:p>
          <a:p>
            <a:pPr lvl="1"/>
            <a:r>
              <a:rPr lang="en-US" dirty="0" smtClean="0"/>
              <a:t>Operands are coerced as needed to match the type of the operator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8.4 Relational Operators in Perl</a:t>
            </a:r>
            <a:endParaRPr lang="en-US"/>
          </a:p>
        </p:txBody>
      </p:sp>
      <p:graphicFrame>
        <p:nvGraphicFramePr>
          <p:cNvPr id="195682" name="Group 98"/>
          <p:cNvGraphicFramePr>
            <a:graphicFrameLocks noGrp="1"/>
          </p:cNvGraphicFramePr>
          <p:nvPr>
            <p:ph type="tbl" idx="1"/>
          </p:nvPr>
        </p:nvGraphicFramePr>
        <p:xfrm>
          <a:off x="533400" y="1447800"/>
          <a:ext cx="8382000" cy="4610100"/>
        </p:xfrm>
        <a:graphic>
          <a:graphicData uri="http://schemas.openxmlformats.org/drawingml/2006/table">
            <a:tbl>
              <a:tblPr/>
              <a:tblGrid>
                <a:gridCol w="3189611"/>
                <a:gridCol w="2398389"/>
                <a:gridCol w="2794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Operation</a:t>
                      </a:r>
                    </a:p>
                  </a:txBody>
                  <a:tcPr marL="89012" marR="890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Numeric Operands</a:t>
                      </a:r>
                    </a:p>
                  </a:txBody>
                  <a:tcPr marL="89012" marR="890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String Operands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012" marR="890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 equal to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012" marR="890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==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012" marR="890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eq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012" marR="890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 not equal to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012" marR="890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!=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012" marR="890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012" marR="890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 less than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012" marR="890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012" marR="890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lt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012" marR="890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 greater than</a:t>
                      </a:r>
                    </a:p>
                  </a:txBody>
                  <a:tcPr marL="89012" marR="890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012" marR="890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gt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012" marR="890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 less than or equal to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012" marR="890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&lt;=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012" marR="890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012" marR="890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 greater than or equal to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012" marR="890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&gt;=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012" marR="890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012" marR="890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Compare, returning -1, 0, or +1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012" marR="890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&lt;=&gt;</a:t>
                      </a:r>
                    </a:p>
                  </a:txBody>
                  <a:tcPr marL="89012" marR="890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cmp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012" marR="890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8.4 Relational Operators</a:t>
            </a:r>
            <a:endParaRPr lang="en-US"/>
          </a:p>
        </p:txBody>
      </p:sp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six operators produce +1 if true or “” if false</a:t>
            </a:r>
          </a:p>
          <a:p>
            <a:r>
              <a:rPr lang="en-US" dirty="0" smtClean="0"/>
              <a:t>The last operator produces</a:t>
            </a:r>
          </a:p>
          <a:p>
            <a:pPr lvl="1"/>
            <a:r>
              <a:rPr lang="en-US" dirty="0" smtClean="0"/>
              <a:t>-1 if the first operand is less than the second</a:t>
            </a:r>
          </a:p>
          <a:p>
            <a:pPr lvl="1"/>
            <a:r>
              <a:rPr lang="en-US" dirty="0" smtClean="0"/>
              <a:t>+1 if the first operand is greater than the second</a:t>
            </a:r>
          </a:p>
          <a:p>
            <a:pPr lvl="1"/>
            <a:r>
              <a:rPr lang="en-US" dirty="0" smtClean="0"/>
              <a:t>0 if the two operands are the same</a:t>
            </a:r>
          </a:p>
          <a:p>
            <a:r>
              <a:rPr lang="en-US" dirty="0" smtClean="0"/>
              <a:t>Relational operators are </a:t>
            </a:r>
            <a:r>
              <a:rPr lang="en-US" dirty="0" err="1" smtClean="0"/>
              <a:t>nonassociative</a:t>
            </a:r>
            <a:endParaRPr lang="en-US" dirty="0" smtClean="0"/>
          </a:p>
          <a:p>
            <a:pPr lvl="1"/>
            <a:r>
              <a:rPr lang="en-US" dirty="0" smtClean="0"/>
              <a:t>That is, $a &lt; $b &lt; $c is not syntactically valid in Perl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8.4 Boolean Operators</a:t>
            </a:r>
            <a:endParaRPr lang="en-US"/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Perl provides two forms of boolean operators</a:t>
            </a:r>
          </a:p>
          <a:p>
            <a:r>
              <a:rPr lang="en-US" dirty="0" smtClean="0"/>
              <a:t>! (not), &amp;&amp; (and) and || (or) have </a:t>
            </a:r>
            <a:r>
              <a:rPr lang="en-US" dirty="0" err="1" smtClean="0"/>
              <a:t>precendence</a:t>
            </a:r>
            <a:r>
              <a:rPr lang="en-US" dirty="0" smtClean="0"/>
              <a:t> above the assignment operators but below other operators</a:t>
            </a:r>
          </a:p>
          <a:p>
            <a:r>
              <a:rPr lang="en-US" dirty="0" smtClean="0"/>
              <a:t>and, or and not have precedence below any other operators</a:t>
            </a:r>
          </a:p>
          <a:p>
            <a:r>
              <a:rPr lang="en-US" dirty="0" smtClean="0"/>
              <a:t>$a = &lt;&gt; or die “no input” parses as</a:t>
            </a:r>
          </a:p>
          <a:p>
            <a:pPr lvl="1"/>
            <a:r>
              <a:rPr lang="en-US" dirty="0" smtClean="0"/>
              <a:t>($a = &lt;&gt;) or (die “no input”)</a:t>
            </a:r>
          </a:p>
          <a:p>
            <a:pPr lvl="1"/>
            <a:r>
              <a:rPr lang="en-US" dirty="0" smtClean="0"/>
              <a:t>This causes the program to terminate if no input is read from &lt;&gt;</a:t>
            </a:r>
          </a:p>
          <a:p>
            <a:pPr lvl="1"/>
            <a:r>
              <a:rPr lang="en-US" dirty="0" smtClean="0"/>
              <a:t>If there is input, the next line is assigned to $a</a:t>
            </a:r>
          </a:p>
          <a:p>
            <a:r>
              <a:rPr lang="en-US" dirty="0" smtClean="0"/>
              <a:t>$a = &lt;&gt; || die “not input”;  parses as</a:t>
            </a:r>
          </a:p>
          <a:p>
            <a:pPr lvl="1"/>
            <a:r>
              <a:rPr lang="en-US" dirty="0" smtClean="0"/>
              <a:t>$a = (&lt;&gt; || (die “no input”));</a:t>
            </a:r>
          </a:p>
          <a:p>
            <a:pPr lvl="1"/>
            <a:r>
              <a:rPr lang="en-US" dirty="0" smtClean="0"/>
              <a:t>This causes the program to terminate if no input is read from &lt;&gt;</a:t>
            </a:r>
          </a:p>
          <a:p>
            <a:pPr lvl="1"/>
            <a:r>
              <a:rPr lang="en-US" dirty="0" smtClean="0"/>
              <a:t>This causes $a to be assigned +1 if there is input!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8.4 Selection and Loop Statements</a:t>
            </a:r>
            <a:endParaRPr lang="en-US"/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block of statements in Perl is a sequence of statements enclosed in a pair of curly braces: {  }</a:t>
            </a:r>
          </a:p>
          <a:p>
            <a:r>
              <a:rPr lang="en-US" smtClean="0"/>
              <a:t>Control statements in Perl require blocks of statements as components rather than allowing single statements without the braces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8.4 Selection using if</a:t>
            </a:r>
            <a:endParaRPr lang="en-US"/>
          </a:p>
        </p:txBody>
      </p:sp>
      <p:sp>
        <p:nvSpPr>
          <p:cNvPr id="2007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if statement syntax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if( control-expression )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block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[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elsif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 control-expression )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block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...  Repeated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elsif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clauses ]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[ else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block ]</a:t>
            </a:r>
          </a:p>
          <a:p>
            <a:r>
              <a:rPr lang="en-US" dirty="0" smtClean="0"/>
              <a:t>[ ] indicates optional parts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elsif</a:t>
            </a:r>
            <a:r>
              <a:rPr lang="en-US" dirty="0" smtClean="0"/>
              <a:t> part may appear 0 or more times</a:t>
            </a:r>
          </a:p>
          <a:p>
            <a:r>
              <a:rPr lang="en-US" dirty="0" smtClean="0"/>
              <a:t>The until statement reverses the sense of the if</a:t>
            </a:r>
          </a:p>
          <a:p>
            <a:pPr lvl="1"/>
            <a:r>
              <a:rPr lang="en-US" dirty="0" smtClean="0"/>
              <a:t>An until has neither </a:t>
            </a:r>
            <a:r>
              <a:rPr lang="en-US" dirty="0" err="1" smtClean="0"/>
              <a:t>elsif</a:t>
            </a:r>
            <a:r>
              <a:rPr lang="en-US" dirty="0" smtClean="0"/>
              <a:t> nor else parts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8.4 Repetition in Perl </a:t>
            </a:r>
            <a:endParaRPr lang="en-US"/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basic repetition uses while: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while( control-expression )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block</a:t>
            </a:r>
          </a:p>
          <a:p>
            <a:r>
              <a:rPr lang="en-US" dirty="0" smtClean="0"/>
              <a:t>The while executes the block as long as the control-expression is true</a:t>
            </a:r>
          </a:p>
          <a:p>
            <a:r>
              <a:rPr lang="en-US" dirty="0" smtClean="0"/>
              <a:t>The until reverses the sense of the while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until( control-expression )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block</a:t>
            </a:r>
          </a:p>
          <a:p>
            <a:r>
              <a:rPr lang="en-US" dirty="0" smtClean="0"/>
              <a:t>The until executes as long as the control-expression is false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8.4 The for Statement</a:t>
            </a:r>
            <a:endParaRPr lang="en-US"/>
          </a:p>
        </p:txBody>
      </p:sp>
      <p:sp>
        <p:nvSpPr>
          <p:cNvPr id="202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 of the  for statement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for(initial-expression; control-expression; 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increment-expression ) 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block</a:t>
            </a:r>
          </a:p>
          <a:p>
            <a:pPr lvl="1"/>
            <a:r>
              <a:rPr lang="en-US" dirty="0" smtClean="0"/>
              <a:t>The initial and increment expressions can be </a:t>
            </a:r>
            <a:r>
              <a:rPr lang="en-US" dirty="0" err="1" smtClean="0"/>
              <a:t>mutliple</a:t>
            </a:r>
            <a:r>
              <a:rPr lang="en-US" dirty="0" smtClean="0"/>
              <a:t> expressions separated by commas</a:t>
            </a:r>
          </a:p>
          <a:p>
            <a:r>
              <a:rPr lang="en-US" dirty="0" smtClean="0"/>
              <a:t>The last operator causes the loop to exit immediately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8.4 Loop Labels</a:t>
            </a:r>
            <a:endParaRPr lang="en-US"/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loop may be provided a label by prefixing a name and a colon to the beginning of the loop</a:t>
            </a:r>
          </a:p>
          <a:p>
            <a:r>
              <a:rPr lang="en-US" smtClean="0"/>
              <a:t>A last operator can have a loop label as an operand</a:t>
            </a:r>
          </a:p>
          <a:p>
            <a:pPr lvl="1"/>
            <a:r>
              <a:rPr lang="en-US" smtClean="0"/>
              <a:t>In this case, the operator will cause exit from the loop with the given label even if it is not the smallest loop containing the statement executing last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8.1 Origins and Uses of Perl</a:t>
            </a: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Originally intended to combine and extend the processing functions of several Unix utilities including </a:t>
            </a:r>
            <a:r>
              <a:rPr lang="en-US" dirty="0" err="1" smtClean="0"/>
              <a:t>awk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, </a:t>
            </a:r>
            <a:r>
              <a:rPr lang="en-US" dirty="0" err="1" smtClean="0"/>
              <a:t>grep</a:t>
            </a:r>
            <a:r>
              <a:rPr lang="en-US" dirty="0" smtClean="0"/>
              <a:t> and </a:t>
            </a:r>
            <a:r>
              <a:rPr lang="en-US" dirty="0" err="1" smtClean="0"/>
              <a:t>sh</a:t>
            </a:r>
            <a:endParaRPr lang="en-US" dirty="0" smtClean="0"/>
          </a:p>
          <a:p>
            <a:r>
              <a:rPr lang="en-US" dirty="0" smtClean="0"/>
              <a:t>Developed by </a:t>
            </a:r>
            <a:r>
              <a:rPr lang="en-US" dirty="0" err="1" smtClean="0"/>
              <a:t>Larray</a:t>
            </a:r>
            <a:r>
              <a:rPr lang="en-US" dirty="0" smtClean="0"/>
              <a:t> Wall</a:t>
            </a:r>
          </a:p>
          <a:p>
            <a:r>
              <a:rPr lang="en-US" dirty="0" smtClean="0"/>
              <a:t>Perl’s pattern matching ideas have been used in other languages and libraries</a:t>
            </a:r>
          </a:p>
          <a:p>
            <a:pPr lvl="1"/>
            <a:r>
              <a:rPr lang="en-US" dirty="0" smtClean="0"/>
              <a:t>Perl’s pattern matching extends ideas used in some of the Unix utilities</a:t>
            </a:r>
          </a:p>
          <a:p>
            <a:r>
              <a:rPr lang="en-US" dirty="0" smtClean="0"/>
              <a:t>Perl is compiled to intermediate code, a virtual machine language,  which is then interpreted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8.4 The Variable $_</a:t>
            </a:r>
            <a:endParaRPr lang="en-US"/>
          </a:p>
        </p:txBody>
      </p:sp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The variable $_ is often an implicit operand for operators in Perl</a:t>
            </a:r>
          </a:p>
          <a:p>
            <a:r>
              <a:rPr lang="en-US" smtClean="0"/>
              <a:t>The statement print; will print the value of $_</a:t>
            </a:r>
          </a:p>
          <a:p>
            <a:r>
              <a:rPr lang="en-US" smtClean="0"/>
              <a:t>The statement chomp;  will ‘chomp’ the value of $_</a:t>
            </a:r>
          </a:p>
          <a:p>
            <a:r>
              <a:rPr lang="en-US" smtClean="0"/>
              <a:t>Using the &lt;STDIN&gt; input without assigning explicitly to a variable causes the value to be assigned to $_</a:t>
            </a:r>
          </a:p>
          <a:p>
            <a:r>
              <a:rPr lang="en-US" smtClean="0"/>
              <a:t>Be aware that overuse of $_ can make programs difficult to follow</a:t>
            </a: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8.5 Fundamentals of Arrays</a:t>
            </a:r>
            <a:endParaRPr lang="en-US"/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 array holds a list of scalar values</a:t>
            </a:r>
          </a:p>
          <a:p>
            <a:pPr lvl="1"/>
            <a:r>
              <a:rPr lang="en-US" smtClean="0"/>
              <a:t>Note that an array holds scalars, not other arrays or hashes</a:t>
            </a:r>
          </a:p>
          <a:p>
            <a:r>
              <a:rPr lang="en-US" smtClean="0"/>
              <a:t>Different types of scalar data can be in the same array</a:t>
            </a:r>
          </a:p>
          <a:p>
            <a:r>
              <a:rPr lang="en-US" smtClean="0"/>
              <a:t>Arrays have dynamic size, that is, they can increase and decrease in size as a program executes</a:t>
            </a:r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8.5 List Literals</a:t>
            </a:r>
            <a:endParaRPr lang="en-US"/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list literal is given as a pair of parentheses enclosing a list of values separated by commas</a:t>
            </a:r>
          </a:p>
          <a:p>
            <a:r>
              <a:rPr lang="en-US" smtClean="0"/>
              <a:t>Note that if a ‘sub-list’ is include as in (‘a’, (‘b’, ‘c’), ‘d’), then the list is flattened to (‘a’, ‘b’, ‘c’, ‘d’)</a:t>
            </a:r>
          </a:p>
          <a:p>
            <a:pPr lvl="1"/>
            <a:r>
              <a:rPr lang="en-US" smtClean="0"/>
              <a:t>References are used to include arrays as elements in arrays</a:t>
            </a:r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8.5 Arrays</a:t>
            </a:r>
            <a:endParaRPr lang="en-US"/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array is a variable that stores a list</a:t>
            </a:r>
          </a:p>
          <a:p>
            <a:r>
              <a:rPr lang="en-US" dirty="0" smtClean="0"/>
              <a:t>The name of an array variable begins with the character @</a:t>
            </a:r>
          </a:p>
          <a:p>
            <a:r>
              <a:rPr lang="en-US" dirty="0" smtClean="0"/>
              <a:t>An array variable may be assigned a literal list value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@a = (1, 2, ‘three’, ‘iv’);</a:t>
            </a:r>
          </a:p>
          <a:p>
            <a:r>
              <a:rPr lang="en-US" dirty="0" smtClean="0"/>
              <a:t>An array assignment creates a new array as a copy of the original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@b = @a;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8.5 Scalar and List Context </a:t>
            </a:r>
            <a:endParaRPr lang="en-US"/>
          </a:p>
        </p:txBody>
      </p:sp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 expression in Perl is evaluated in a context</a:t>
            </a:r>
          </a:p>
          <a:p>
            <a:r>
              <a:rPr lang="en-US" dirty="0" smtClean="0"/>
              <a:t>For example in the assignment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$a = expression ;</a:t>
            </a:r>
          </a:p>
          <a:p>
            <a:r>
              <a:rPr lang="en-US" dirty="0" smtClean="0"/>
              <a:t>   The expression on the right is evaluated in a scalar context</a:t>
            </a:r>
          </a:p>
          <a:p>
            <a:r>
              <a:rPr lang="en-US" dirty="0" smtClean="0"/>
              <a:t>On the other hand, in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@a = expression;</a:t>
            </a:r>
          </a:p>
          <a:p>
            <a:r>
              <a:rPr lang="en-US" dirty="0" smtClean="0"/>
              <a:t>   The expression on the right is evaluated in a list context</a:t>
            </a:r>
          </a:p>
          <a:p>
            <a:r>
              <a:rPr lang="en-US" dirty="0" smtClean="0"/>
              <a:t>An array or list evaluated in a scalar context evaluates to the length of the list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8.5 Parallel Assignment</a:t>
            </a:r>
            <a:endParaRPr lang="en-US"/>
          </a:p>
        </p:txBody>
      </p:sp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list of values can be assigned to a list of variables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($a, $b, $c) = (1, 2, “iii”);</a:t>
            </a:r>
          </a:p>
          <a:p>
            <a:pPr lvl="1"/>
            <a:r>
              <a:rPr lang="en-US" dirty="0" smtClean="0"/>
              <a:t>causes $a to get the value 1, $b to get the value of 2 and $c to get the value “iii”</a:t>
            </a:r>
          </a:p>
          <a:p>
            <a:r>
              <a:rPr lang="en-US" dirty="0" smtClean="0"/>
              <a:t>Note that the right se is evaluated before the assignment, so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($x, $y) = ($y, $x)</a:t>
            </a:r>
          </a:p>
          <a:p>
            <a:pPr lvl="1"/>
            <a:r>
              <a:rPr lang="en-US" dirty="0" smtClean="0"/>
              <a:t>actually swaps the values of the two variables</a:t>
            </a:r>
          </a:p>
          <a:p>
            <a:r>
              <a:rPr lang="en-US" dirty="0" smtClean="0"/>
              <a:t>If the target includes an array variable, all remaining values in the expression list are assigned to the list variable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8.5 Accessing an Array Element</a:t>
            </a: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elements in an array are indexed by integers, beginning with 0</a:t>
            </a:r>
          </a:p>
          <a:p>
            <a:r>
              <a:rPr lang="en-US" dirty="0" smtClean="0"/>
              <a:t>Element index 1 of list @</a:t>
            </a:r>
            <a:r>
              <a:rPr lang="en-US" dirty="0" err="1" smtClean="0"/>
              <a:t>alist</a:t>
            </a:r>
            <a:r>
              <a:rPr lang="en-US" dirty="0" smtClean="0"/>
              <a:t> is accessed as $</a:t>
            </a:r>
            <a:r>
              <a:rPr lang="en-US" dirty="0" err="1" smtClean="0"/>
              <a:t>alist</a:t>
            </a:r>
            <a:r>
              <a:rPr lang="en-US" dirty="0" smtClean="0"/>
              <a:t>[1]</a:t>
            </a:r>
          </a:p>
          <a:p>
            <a:r>
              <a:rPr lang="en-US" dirty="0" smtClean="0"/>
              <a:t>Note that $ is used since the element is a scalar</a:t>
            </a:r>
          </a:p>
          <a:p>
            <a:r>
              <a:rPr lang="en-US" dirty="0" smtClean="0"/>
              <a:t>Note also that there is not relationship between the scalar variable $</a:t>
            </a:r>
            <a:r>
              <a:rPr lang="en-US" dirty="0" err="1" smtClean="0"/>
              <a:t>alist</a:t>
            </a:r>
            <a:r>
              <a:rPr lang="en-US" dirty="0" smtClean="0"/>
              <a:t> and the list element $</a:t>
            </a:r>
            <a:r>
              <a:rPr lang="en-US" dirty="0" err="1" smtClean="0"/>
              <a:t>alist</a:t>
            </a:r>
            <a:r>
              <a:rPr lang="en-US" dirty="0" smtClean="0"/>
              <a:t>[1]</a:t>
            </a:r>
          </a:p>
          <a:p>
            <a:r>
              <a:rPr lang="en-US" dirty="0" smtClean="0"/>
              <a:t>Assigning to an array element may cause the array to expand to accommodate the element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@a = (‘a’, ‘b’, ‘c’);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$a[20] = ‘outfield’;</a:t>
            </a:r>
          </a:p>
          <a:p>
            <a:pPr lvl="1"/>
            <a:r>
              <a:rPr lang="en-US" dirty="0" smtClean="0"/>
              <a:t>Causes the array @a to expand to size 21</a:t>
            </a:r>
          </a:p>
          <a:p>
            <a:r>
              <a:rPr lang="en-US" dirty="0" smtClean="0"/>
              <a:t>The last subscript in the array @a is $#a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8.5 foreach Statement</a:t>
            </a:r>
            <a:endParaRPr lang="en-US"/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foreach allows convenient iterating through the elements of an array or list</a:t>
            </a:r>
          </a:p>
          <a:p>
            <a:r>
              <a:rPr lang="en-US" smtClean="0"/>
              <a:t>foreach $x (@a)  { …. }</a:t>
            </a:r>
          </a:p>
          <a:p>
            <a:r>
              <a:rPr lang="en-US" smtClean="0"/>
              <a:t>Executes the body of the loop for each element of the array @a</a:t>
            </a:r>
          </a:p>
          <a:p>
            <a:r>
              <a:rPr lang="en-US" smtClean="0"/>
              <a:t>In each iteration, $x is an alias for the element</a:t>
            </a:r>
          </a:p>
          <a:p>
            <a:pPr lvl="1"/>
            <a:r>
              <a:rPr lang="en-US" smtClean="0"/>
              <a:t>That is, if $x is changed, the corresponding element of the array is changed</a:t>
            </a:r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8.5 Built-In Array Functions</a:t>
            </a:r>
            <a:endParaRPr lang="en-U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Four functions are provided by Perl to support stack and queue operations on arrays</a:t>
            </a:r>
          </a:p>
          <a:p>
            <a:r>
              <a:rPr lang="en-US" smtClean="0"/>
              <a:t>push @a, $x;  inserts the value $x at the end of the array @a</a:t>
            </a:r>
          </a:p>
          <a:p>
            <a:r>
              <a:rPr lang="en-US" smtClean="0"/>
              <a:t>pop @a; removes the last value of @a and returns it</a:t>
            </a:r>
          </a:p>
          <a:p>
            <a:r>
              <a:rPr lang="en-US" smtClean="0"/>
              <a:t>shift @a;  removes the first value of @a and returns it</a:t>
            </a:r>
          </a:p>
          <a:p>
            <a:pPr lvl="1"/>
            <a:r>
              <a:rPr lang="en-US" smtClean="0"/>
              <a:t>All the remaining elements of @a are shifted down one index, hence the name</a:t>
            </a:r>
          </a:p>
          <a:p>
            <a:r>
              <a:rPr lang="en-US" smtClean="0"/>
              <a:t>unshift @a, $x; inserts the value $x at the beginning of the array @a</a:t>
            </a:r>
          </a:p>
          <a:p>
            <a:pPr lvl="1"/>
            <a:r>
              <a:rPr lang="en-US" smtClean="0"/>
              <a:t>All the remaining elements of @a are shifted up one index</a:t>
            </a:r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8.5 Build-In List Functions</a:t>
            </a:r>
            <a:endParaRPr lang="en-US"/>
          </a:p>
        </p:txBody>
      </p:sp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The split function breaks strings into parts using a character to separate the parts</a:t>
            </a:r>
          </a:p>
          <a:p>
            <a:r>
              <a:rPr lang="en-US" smtClean="0"/>
              <a:t>The sort function sorts a list using string comparison</a:t>
            </a:r>
          </a:p>
          <a:p>
            <a:pPr lvl="1"/>
            <a:r>
              <a:rPr lang="en-US" smtClean="0"/>
              <a:t>A more general usage is presented later</a:t>
            </a:r>
          </a:p>
          <a:p>
            <a:pPr lvl="1"/>
            <a:r>
              <a:rPr lang="en-US" smtClean="0"/>
              <a:t>sort does not alter the parameter but returns a new list</a:t>
            </a:r>
          </a:p>
          <a:p>
            <a:r>
              <a:rPr lang="en-US" smtClean="0"/>
              <a:t>The qw (quote words) function creates a list of words from a string</a:t>
            </a:r>
          </a:p>
          <a:p>
            <a:r>
              <a:rPr lang="en-US" smtClean="0"/>
              <a:t>The die operator displays its list operand and then terminates the program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8.2 Scalars and Their Operations</a:t>
            </a:r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Perl has three categories of variables/values: scalars, arrays, hashes</a:t>
            </a:r>
          </a:p>
          <a:p>
            <a:pPr lvl="1"/>
            <a:r>
              <a:rPr lang="en-US" smtClean="0"/>
              <a:t>Variables for each category are distinguished by the first symbol in the variable name</a:t>
            </a:r>
          </a:p>
          <a:p>
            <a:pPr lvl="2"/>
            <a:r>
              <a:rPr lang="en-US" smtClean="0"/>
              <a:t>$ for scalar</a:t>
            </a:r>
          </a:p>
          <a:p>
            <a:pPr lvl="2"/>
            <a:r>
              <a:rPr lang="en-US" smtClean="0"/>
              <a:t>@ for array</a:t>
            </a:r>
          </a:p>
          <a:p>
            <a:pPr lvl="2"/>
            <a:r>
              <a:rPr lang="en-US" smtClean="0"/>
              <a:t>% for hash</a:t>
            </a:r>
          </a:p>
          <a:p>
            <a:r>
              <a:rPr lang="en-US" smtClean="0"/>
              <a:t>Scalars come in three kinds: numbers, character strings and references</a:t>
            </a:r>
          </a:p>
          <a:p>
            <a:pPr lvl="1"/>
            <a:r>
              <a:rPr lang="en-US" smtClean="0"/>
              <a:t>Numbers are stored internally as double-precision floating point</a:t>
            </a:r>
          </a:p>
          <a:p>
            <a:pPr lvl="1"/>
            <a:r>
              <a:rPr lang="en-US" smtClean="0"/>
              <a:t>Note that strings are considered scalars in Perl</a:t>
            </a:r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8.5 Example</a:t>
            </a:r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process_names.pl example illustrates using arrays</a:t>
            </a:r>
          </a:p>
          <a:p>
            <a:r>
              <a:rPr lang="en-US" smtClean="0"/>
              <a:t>The example also uses the ‘diamond’ operator &lt;&gt;</a:t>
            </a:r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8.6 Hashes</a:t>
            </a:r>
            <a:endParaRPr lang="en-US"/>
          </a:p>
        </p:txBody>
      </p:sp>
      <p:sp>
        <p:nvSpPr>
          <p:cNvPr id="167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An associative array uses general data, often strings, as indexes </a:t>
            </a:r>
          </a:p>
          <a:p>
            <a:pPr lvl="1"/>
            <a:r>
              <a:rPr lang="en-US" smtClean="0"/>
              <a:t>The index is referred to as a key, the corresponding element as a value</a:t>
            </a:r>
          </a:p>
          <a:p>
            <a:r>
              <a:rPr lang="en-US" smtClean="0"/>
              <a:t>Since a hash table is often used to implement an associative array, these structures are known as hashes in Perl</a:t>
            </a:r>
          </a:p>
          <a:p>
            <a:r>
              <a:rPr lang="en-US" smtClean="0"/>
              <a:t>Elements in a Perl hash do not have a natural ordering</a:t>
            </a:r>
          </a:p>
          <a:p>
            <a:pPr lvl="1"/>
            <a:r>
              <a:rPr lang="en-US" smtClean="0"/>
              <a:t>When a list of keys is retrieved from a hash there is no definite relationship between the order of the keys and either the values of the keys or the order in which they were entered into the hash</a:t>
            </a:r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8.6 Hash Variables</a:t>
            </a:r>
            <a:endParaRPr lang="en-US"/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Hash variables are named beginning with the character %</a:t>
            </a:r>
          </a:p>
          <a:p>
            <a:r>
              <a:rPr lang="en-US" smtClean="0"/>
              <a:t>If an array is assigned to a hash, the even index elements become keys and the odd index elements are the corresponding values</a:t>
            </a:r>
          </a:p>
          <a:p>
            <a:pPr lvl="1"/>
            <a:r>
              <a:rPr lang="en-US" smtClean="0"/>
              <a:t>Assigning an odd length array to a hash causes an error</a:t>
            </a:r>
          </a:p>
          <a:p>
            <a:r>
              <a:rPr lang="en-US" smtClean="0"/>
              <a:t>Curly braces are used to ‘subscript’ a hash</a:t>
            </a:r>
          </a:p>
          <a:p>
            <a:pPr lvl="1"/>
            <a:r>
              <a:rPr lang="en-US" smtClean="0"/>
              <a:t>If %h is a hash, then the element corresponding to ‘four’ is referenced as $h{‘four’}</a:t>
            </a:r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8.6 Changing a Hash</a:t>
            </a:r>
            <a:endParaRPr lang="en-US"/>
          </a:p>
        </p:txBody>
      </p:sp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Values can be assigned to a hash reference to insert a new key/value relation or to change the value related to a key</a:t>
            </a:r>
          </a:p>
          <a:p>
            <a:r>
              <a:rPr lang="en-US" smtClean="0"/>
              <a:t>A key/value relation can be removed from a hash with the delete operator</a:t>
            </a:r>
          </a:p>
          <a:p>
            <a:r>
              <a:rPr lang="en-US" smtClean="0"/>
              <a:t>The undef operator will delete all the contents of a hash</a:t>
            </a:r>
          </a:p>
          <a:p>
            <a:r>
              <a:rPr lang="en-US" smtClean="0"/>
              <a:t>The exists operator checks if a key is related to any value in a hash</a:t>
            </a:r>
          </a:p>
          <a:p>
            <a:pPr lvl="1"/>
            <a:r>
              <a:rPr lang="en-US" smtClean="0"/>
              <a:t>Just check $h{‘something’} doesn’t work since the related value may be the empty string or 0, both of which count as boolean foalse</a:t>
            </a:r>
          </a:p>
          <a:p>
            <a:r>
              <a:rPr lang="en-US" smtClean="0"/>
              <a:t>A hash variable embedded in a string is not interpolated</a:t>
            </a:r>
          </a:p>
          <a:p>
            <a:pPr lvl="1"/>
            <a:r>
              <a:rPr lang="en-US" smtClean="0"/>
              <a:t>However, a reference to a hash element is interpolated</a:t>
            </a:r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8.6 Iterating Through a Hash</a:t>
            </a:r>
            <a:endParaRPr lang="en-US"/>
          </a:p>
        </p:txBody>
      </p:sp>
      <p:sp>
        <p:nvSpPr>
          <p:cNvPr id="210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keys operator returns a list of the keys in a hash</a:t>
            </a:r>
          </a:p>
          <a:p>
            <a:r>
              <a:rPr lang="en-US" smtClean="0"/>
              <a:t>The sort operator can also be applied to iterate through the keys in order</a:t>
            </a:r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8.6 A Predefined Hash</a:t>
            </a:r>
            <a:endParaRPr lang="en-US"/>
          </a:p>
        </p:txBody>
      </p:sp>
      <p:sp>
        <p:nvSpPr>
          <p:cNvPr id="2119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%ENV variable is defined to be the key/value pairs defined in the environment of the running Perl process</a:t>
            </a:r>
          </a:p>
          <a:p>
            <a:r>
              <a:rPr lang="en-US" dirty="0" smtClean="0"/>
              <a:t>Many of these are inherited from the run-time environment</a:t>
            </a:r>
          </a:p>
          <a:p>
            <a:r>
              <a:rPr lang="en-US" dirty="0" smtClean="0"/>
              <a:t>In Microsoft Windows, environment variables can be set through the command-line set command</a:t>
            </a:r>
          </a:p>
          <a:p>
            <a:r>
              <a:rPr lang="en-US" dirty="0" smtClean="0"/>
              <a:t>In Unix Bourne shell, environment variables may be set by a simple assignment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8.7 References</a:t>
            </a:r>
            <a:endParaRPr lang="en-US"/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A reference is a scalar value giving the address of another value in memory</a:t>
            </a:r>
          </a:p>
          <a:p>
            <a:r>
              <a:rPr lang="en-US" smtClean="0"/>
              <a:t>A reference to an existing variable is created by using the backslash operator</a:t>
            </a:r>
          </a:p>
          <a:p>
            <a:r>
              <a:rPr lang="en-US" smtClean="0"/>
              <a:t>References to literal structures can be created</a:t>
            </a:r>
          </a:p>
          <a:p>
            <a:pPr lvl="1"/>
            <a:r>
              <a:rPr lang="en-US" smtClean="0"/>
              <a:t>A reference to a list is created by enclosing a list in square brackets, […]</a:t>
            </a:r>
          </a:p>
          <a:p>
            <a:pPr lvl="1"/>
            <a:r>
              <a:rPr lang="en-US" smtClean="0"/>
              <a:t>A reference to a hash is created by enclosing a list in curly braces {…}</a:t>
            </a:r>
          </a:p>
          <a:p>
            <a:pPr lvl="1"/>
            <a:r>
              <a:rPr lang="en-US" smtClean="0"/>
              <a:t>For example $a = [1, 2, 3, 4] </a:t>
            </a:r>
          </a:p>
          <a:p>
            <a:pPr lvl="1"/>
            <a:r>
              <a:rPr lang="en-US" smtClean="0"/>
              <a:t>For example $h = {‘i’ =&gt; 1, ‘v’ =&gt; 5, ‘x’ =&gt; 10};</a:t>
            </a:r>
          </a:p>
          <a:p>
            <a:pPr lvl="1"/>
            <a:r>
              <a:rPr lang="en-US" smtClean="0"/>
              <a:t>Notice the assignment is to a scalar variable since the literal value is a reference</a:t>
            </a:r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8.7 Dereferencing References</a:t>
            </a:r>
            <a:endParaRPr lang="en-US"/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To access the value pointed to by a reference, the programmer must explicitly dereference the reference</a:t>
            </a:r>
          </a:p>
          <a:p>
            <a:r>
              <a:rPr lang="en-US" smtClean="0"/>
              <a:t>An extra $ sign can be used</a:t>
            </a:r>
          </a:p>
          <a:p>
            <a:pPr lvl="1"/>
            <a:r>
              <a:rPr lang="en-US" smtClean="0"/>
              <a:t>If $a = 5 and $b = \$a then $$b is 5</a:t>
            </a:r>
          </a:p>
          <a:p>
            <a:pPr lvl="1"/>
            <a:r>
              <a:rPr lang="en-US" smtClean="0"/>
              <a:t>$$b = 7 changes the value of $a to 7</a:t>
            </a:r>
          </a:p>
          <a:p>
            <a:r>
              <a:rPr lang="en-US" smtClean="0"/>
              <a:t>In a reference to an array, -&gt; can be used between the reference and the index to indicate a dereference</a:t>
            </a:r>
          </a:p>
          <a:p>
            <a:pPr lvl="1"/>
            <a:r>
              <a:rPr lang="en-US" smtClean="0"/>
              <a:t>If $r = \@list then $$r[3] is the element at index 3 of @list</a:t>
            </a:r>
          </a:p>
          <a:p>
            <a:pPr lvl="1"/>
            <a:r>
              <a:rPr lang="en-US" smtClean="0"/>
              <a:t>$r-&gt;[3] is also the element at index 3 of @list</a:t>
            </a:r>
          </a:p>
          <a:p>
            <a:pPr lvl="1"/>
            <a:r>
              <a:rPr lang="en-US" smtClean="0"/>
              <a:t>$r[3] is the element at index 3 of @r, completely unrelated</a:t>
            </a:r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8.8 Function Fundamentals</a:t>
            </a:r>
            <a:endParaRPr 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A function definition consists of a function header and the body</a:t>
            </a:r>
          </a:p>
          <a:p>
            <a:pPr lvl="1"/>
            <a:r>
              <a:rPr lang="en-US" smtClean="0"/>
              <a:t>The body is a block of code that executes when the function is called</a:t>
            </a:r>
          </a:p>
          <a:p>
            <a:pPr lvl="1"/>
            <a:r>
              <a:rPr lang="en-US" smtClean="0"/>
              <a:t>The header contains the keyword sub and the name of the function</a:t>
            </a:r>
          </a:p>
          <a:p>
            <a:r>
              <a:rPr lang="en-US" smtClean="0"/>
              <a:t>A function declaration consists of the keyword sub and the function name</a:t>
            </a:r>
          </a:p>
          <a:p>
            <a:pPr lvl="1"/>
            <a:r>
              <a:rPr lang="en-US" smtClean="0"/>
              <a:t>A declaration promises a full definition somewhere else</a:t>
            </a:r>
          </a:p>
          <a:p>
            <a:r>
              <a:rPr lang="en-US" smtClean="0"/>
              <a:t>A function call can be part of an expression.  In this case the function must return a value that is used in the expression</a:t>
            </a:r>
          </a:p>
          <a:p>
            <a:r>
              <a:rPr lang="en-US" smtClean="0"/>
              <a:t>A function call can be a standalone statement.  In this case a return value is not required.  If there is one, it is discarded</a:t>
            </a:r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8.8 Function Return</a:t>
            </a:r>
            <a:endParaRPr lang="en-US"/>
          </a:p>
        </p:txBody>
      </p:sp>
      <p:sp>
        <p:nvSpPr>
          <p:cNvPr id="214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When a function is called, the body begins executing at the first statement</a:t>
            </a:r>
          </a:p>
          <a:p>
            <a:r>
              <a:rPr lang="en-US" smtClean="0"/>
              <a:t>A return statement in a function body causes the function body to immediately cease executing</a:t>
            </a:r>
          </a:p>
          <a:p>
            <a:pPr lvl="1"/>
            <a:r>
              <a:rPr lang="en-US" smtClean="0"/>
              <a:t>If the return statement also has an expression, the value is returned as the value of the function</a:t>
            </a:r>
          </a:p>
          <a:p>
            <a:pPr lvl="1"/>
            <a:r>
              <a:rPr lang="en-US" smtClean="0"/>
              <a:t>Otherwise, the function returns no value</a:t>
            </a:r>
          </a:p>
          <a:p>
            <a:r>
              <a:rPr lang="en-US" smtClean="0"/>
              <a:t>If execution of a function reaches the end of the body without encountering a return statement, the return value is the value of the last expression evaluated in the function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8.2 Numeric Literals</a:t>
            </a:r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Integer literals are a string of digits</a:t>
            </a:r>
          </a:p>
          <a:p>
            <a:pPr lvl="1"/>
            <a:r>
              <a:rPr lang="en-US" smtClean="0"/>
              <a:t>Integer literals can be written in hexademical, base 16, bu beginning the number with 0x or 0X</a:t>
            </a:r>
          </a:p>
          <a:p>
            <a:r>
              <a:rPr lang="en-US" smtClean="0"/>
              <a:t>Floating-point literals have either decimal point or exponent or both</a:t>
            </a:r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8.8 Local Variables</a:t>
            </a:r>
            <a:endParaRPr lang="en-US"/>
          </a:p>
        </p:txBody>
      </p:sp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Variables that are not declared explicitly but simply assigned to have global scope</a:t>
            </a:r>
          </a:p>
          <a:p>
            <a:r>
              <a:rPr lang="en-US" smtClean="0"/>
              <a:t>The my declaration is used to declare a variable in a function body to be local to the function</a:t>
            </a:r>
          </a:p>
          <a:p>
            <a:r>
              <a:rPr lang="en-US" smtClean="0"/>
              <a:t>If a local variable has the same name as a global variable, the global variable is not visible within the function body</a:t>
            </a:r>
          </a:p>
          <a:p>
            <a:r>
              <a:rPr lang="en-US" smtClean="0"/>
              <a:t>Perl also supports a form of dynamic scoping using the local declaration</a:t>
            </a:r>
          </a:p>
          <a:p>
            <a:pPr lvl="1"/>
            <a:r>
              <a:rPr lang="en-US" smtClean="0"/>
              <a:t>A my declaration has lexical scope which works like scope rules in C, C++ and Java</a:t>
            </a:r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8.8 Parameters</a:t>
            </a:r>
            <a:endParaRPr lang="en-US"/>
          </a:p>
        </p:txBody>
      </p:sp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Parameters used in a function call are called actual parameters</a:t>
            </a:r>
          </a:p>
          <a:p>
            <a:r>
              <a:rPr lang="en-US" smtClean="0"/>
              <a:t>Formal parameters are the names used in the function body to refer to the actual parameters</a:t>
            </a:r>
          </a:p>
          <a:p>
            <a:r>
              <a:rPr lang="en-US" smtClean="0"/>
              <a:t>In Perl, formal parameters are not named in the function header</a:t>
            </a:r>
          </a:p>
          <a:p>
            <a:r>
              <a:rPr lang="en-US" smtClean="0"/>
              <a:t>Perl supports both pass-by-value and pass-by-reference</a:t>
            </a:r>
          </a:p>
          <a:p>
            <a:r>
              <a:rPr lang="en-US" smtClean="0"/>
              <a:t>The array @_ is initialized in a function body to the list of actual parameters</a:t>
            </a:r>
          </a:p>
          <a:p>
            <a:pPr lvl="1"/>
            <a:r>
              <a:rPr lang="en-US" smtClean="0"/>
              <a:t>An element of this array is a reference to the corresponding parameter: changing an element of the array changes the corresponding actual parameter</a:t>
            </a:r>
          </a:p>
          <a:p>
            <a:r>
              <a:rPr lang="en-US" smtClean="0"/>
              <a:t>Often, values of @_ are assigned to local variables which corresponds to pass-by-value</a:t>
            </a:r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8.8 Parameter Usage Examples</a:t>
            </a:r>
            <a:endParaRPr lang="en-US"/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code causes the variable $a to change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sub plus10 {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$_[0] += 10;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plus10($a);</a:t>
            </a:r>
          </a:p>
          <a:p>
            <a:r>
              <a:rPr lang="en-US" dirty="0" smtClean="0"/>
              <a:t>The first line of this function copies actual parameters to local variables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Sub f {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my($x, $y) = @_;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8.8 Passing Structures as Parameters</a:t>
            </a:r>
            <a:endParaRPr lang="en-US"/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 array or hash will be flattened if included directly in an actual parameter list</a:t>
            </a:r>
          </a:p>
          <a:p>
            <a:r>
              <a:rPr lang="en-US" smtClean="0"/>
              <a:t>A reference to a hash or array will be passed properly since the reference is a scalar value</a:t>
            </a:r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8.8 sort Revisited</a:t>
            </a:r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sort function can be called with the first parameter being a block which returns a numerical value based on the comparison of two variables $a and $b</a:t>
            </a:r>
          </a:p>
          <a:p>
            <a:r>
              <a:rPr lang="en-US" dirty="0" smtClean="0"/>
              <a:t>This parameter is not followed by a comma</a:t>
            </a:r>
          </a:p>
          <a:p>
            <a:r>
              <a:rPr lang="en-US" dirty="0" smtClean="0"/>
              <a:t>For example, using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sort {$a &lt;=&gt;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$b}  @num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will sort the array @num using numerical comparison</a:t>
            </a:r>
          </a:p>
          <a:p>
            <a:r>
              <a:rPr lang="en-US" dirty="0" smtClean="0"/>
              <a:t>Using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sort  {$b &lt;= &gt; $a}  @num</a:t>
            </a:r>
          </a:p>
          <a:p>
            <a:pPr lvl="1"/>
            <a:r>
              <a:rPr lang="en-US" dirty="0" smtClean="0"/>
              <a:t>will sort in reverse order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8.8 Example</a:t>
            </a:r>
            <a:endParaRPr lang="en-US"/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example tst_median illustrates a function that finds the median of an array passed as a reference value</a:t>
            </a:r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8.9 Basics of Pattern Matching</a:t>
            </a:r>
            <a:endParaRPr lang="en-US"/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Perl has powerful pattern matching facilities built in</a:t>
            </a:r>
          </a:p>
          <a:p>
            <a:pPr lvl="1"/>
            <a:r>
              <a:rPr lang="en-US" dirty="0" smtClean="0"/>
              <a:t>These have been imitated in a number of other systems</a:t>
            </a:r>
          </a:p>
          <a:p>
            <a:pPr lvl="1"/>
            <a:r>
              <a:rPr lang="en-US" dirty="0" smtClean="0"/>
              <a:t>Regular expressions were described in the JavaScript chapter</a:t>
            </a:r>
          </a:p>
          <a:p>
            <a:r>
              <a:rPr lang="en-US" dirty="0" smtClean="0"/>
              <a:t>The m operator indicates a pattern matching</a:t>
            </a:r>
          </a:p>
          <a:p>
            <a:pPr lvl="1"/>
            <a:r>
              <a:rPr lang="en-US" dirty="0" smtClean="0"/>
              <a:t>This is used with delimiters like q and </a:t>
            </a:r>
            <a:r>
              <a:rPr lang="en-US" dirty="0" err="1" smtClean="0"/>
              <a:t>qq</a:t>
            </a:r>
            <a:r>
              <a:rPr lang="en-US" dirty="0" smtClean="0"/>
              <a:t> but the enclosed characters form a pattern</a:t>
            </a:r>
          </a:p>
          <a:p>
            <a:pPr lvl="1"/>
            <a:r>
              <a:rPr lang="en-US" dirty="0" smtClean="0"/>
              <a:t>If the delimiter is / then the m is not required</a:t>
            </a:r>
          </a:p>
          <a:p>
            <a:r>
              <a:rPr lang="en-US" dirty="0" smtClean="0"/>
              <a:t>A match is indicated by the =~ operator with a string on the left and a pattern on the right</a:t>
            </a:r>
          </a:p>
          <a:p>
            <a:pPr lvl="1"/>
            <a:r>
              <a:rPr lang="en-US" dirty="0" smtClean="0"/>
              <a:t>A pattern alone is matched by default to $_</a:t>
            </a:r>
          </a:p>
          <a:p>
            <a:r>
              <a:rPr lang="en-US" dirty="0" smtClean="0"/>
              <a:t>The split function can take a pattern as the first argument rather than a character</a:t>
            </a:r>
          </a:p>
          <a:p>
            <a:pPr lvl="1"/>
            <a:r>
              <a:rPr lang="en-US" dirty="0" smtClean="0"/>
              <a:t>The pattern specifies the pattern of characters used to split the string apart</a:t>
            </a: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8.9 An Example</a:t>
            </a:r>
            <a:endParaRPr lang="en-US"/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Example word_table.pl uses a pattern to split a text into words</a:t>
            </a:r>
          </a:p>
          <a:p>
            <a:r>
              <a:rPr lang="en-US" smtClean="0"/>
              <a:t>A hash table is used to count the frequency of each word</a:t>
            </a:r>
          </a:p>
          <a:p>
            <a:pPr lvl="1"/>
            <a:r>
              <a:rPr lang="en-US" smtClean="0"/>
              <a:t>The keys are the words, the corresponding values are the counts of the words in the text</a:t>
            </a:r>
          </a:p>
          <a:p>
            <a:r>
              <a:rPr lang="en-US" smtClean="0"/>
              <a:t>The exists function is used to tell if a word is already entered into the hash</a:t>
            </a:r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8.9 Remembering Matches</a:t>
            </a: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Parts of a pattern can be parenthesized</a:t>
            </a:r>
          </a:p>
          <a:p>
            <a:r>
              <a:rPr lang="en-US" smtClean="0"/>
              <a:t>If the pattern matches a string, the variables $1, $2, … refer to the parts of the string matched by the parenthesized sub-patterns</a:t>
            </a:r>
          </a:p>
          <a:p>
            <a:r>
              <a:rPr lang="en-US" smtClean="0"/>
              <a:t>If a match is successful on a string, three strings are available to give the context of the match</a:t>
            </a:r>
          </a:p>
          <a:p>
            <a:pPr lvl="1"/>
            <a:r>
              <a:rPr lang="en-US" smtClean="0"/>
              <a:t>$&amp; is the part that actually matched the pattern</a:t>
            </a:r>
          </a:p>
          <a:p>
            <a:pPr lvl="1"/>
            <a:r>
              <a:rPr lang="en-US" smtClean="0"/>
              <a:t>$` is the part of the string before the part that matched</a:t>
            </a:r>
          </a:p>
          <a:p>
            <a:pPr lvl="1"/>
            <a:r>
              <a:rPr lang="en-US" smtClean="0"/>
              <a:t>$’ is the part of the string after the part that matched</a:t>
            </a:r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8.9 Substitutions</a:t>
            </a:r>
            <a:endParaRPr lang="en-US"/>
          </a:p>
        </p:txBody>
      </p:sp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The s operator specifies a substitution</a:t>
            </a:r>
          </a:p>
          <a:p>
            <a:pPr lvl="1"/>
            <a:r>
              <a:rPr lang="en-US" smtClean="0"/>
              <a:t>s/pattern/new-string/</a:t>
            </a:r>
          </a:p>
          <a:p>
            <a:r>
              <a:rPr lang="en-US" smtClean="0"/>
              <a:t>The new-string will replace the part of a string matched by the pattern</a:t>
            </a:r>
          </a:p>
          <a:p>
            <a:r>
              <a:rPr lang="en-US" smtClean="0"/>
              <a:t>The =~ operator is used to apply the substitution to a string</a:t>
            </a:r>
          </a:p>
          <a:p>
            <a:pPr lvl="1"/>
            <a:r>
              <a:rPr lang="en-US" smtClean="0"/>
              <a:t>If the operator is not used, $_ is operated on by default</a:t>
            </a:r>
          </a:p>
          <a:p>
            <a:r>
              <a:rPr lang="en-US" smtClean="0"/>
              <a:t>A g modifier on the substitution causes all substrings matching the pattern to be replaced, otherwise only the first match is changed</a:t>
            </a:r>
          </a:p>
          <a:p>
            <a:r>
              <a:rPr lang="en-US" smtClean="0"/>
              <a:t>The i modifier cause the pattern match to be case insensitive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8.2 String Literals</a:t>
            </a:r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String literals can be delimited by single or double quotes</a:t>
            </a:r>
          </a:p>
          <a:p>
            <a:r>
              <a:rPr lang="en-US" smtClean="0"/>
              <a:t>Single quote delimiters do not allow any substitutions: no escape characters (other than \’ or \”), no variable interpolation</a:t>
            </a:r>
          </a:p>
          <a:p>
            <a:r>
              <a:rPr lang="en-US" smtClean="0"/>
              <a:t>Double quote delimiters allow substitutions for escape characters and for variable interpolation</a:t>
            </a:r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8.9 The Transliterate Operator</a:t>
            </a:r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This is written tr/char-list1/char-list2/</a:t>
            </a:r>
          </a:p>
          <a:p>
            <a:r>
              <a:rPr lang="en-US" smtClean="0"/>
              <a:t>When applied to a string it causes each character of the string that appears in the first list to be replaced by the corresponding character in the second list</a:t>
            </a:r>
          </a:p>
          <a:p>
            <a:r>
              <a:rPr lang="en-US" smtClean="0"/>
              <a:t>If the second list is empty, the characters from the first list are deleted from the string</a:t>
            </a:r>
          </a:p>
          <a:p>
            <a:r>
              <a:rPr lang="en-US" smtClean="0"/>
              <a:t>The =~ operator is used to apply the transliteration</a:t>
            </a:r>
          </a:p>
          <a:p>
            <a:pPr lvl="1"/>
            <a:r>
              <a:rPr lang="en-US" smtClean="0"/>
              <a:t>If the operator is not used, $_ is operated on by default</a:t>
            </a:r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8.10 File Input and Output</a:t>
            </a:r>
            <a:endParaRPr lang="en-US"/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To carry out file input and output, a filehandle must be created for each file</a:t>
            </a:r>
          </a:p>
          <a:p>
            <a:r>
              <a:rPr lang="en-US" smtClean="0"/>
              <a:t>The open function is used to create a file handle</a:t>
            </a:r>
          </a:p>
          <a:p>
            <a:pPr lvl="1"/>
            <a:r>
              <a:rPr lang="en-US" smtClean="0"/>
              <a:t>The first parameter to open is the name of a file handle</a:t>
            </a:r>
          </a:p>
          <a:p>
            <a:pPr lvl="2"/>
            <a:r>
              <a:rPr lang="en-US" smtClean="0"/>
              <a:t>By convention the name is all capital letters</a:t>
            </a:r>
          </a:p>
          <a:p>
            <a:pPr lvl="1"/>
            <a:r>
              <a:rPr lang="en-US" smtClean="0"/>
              <a:t>The second parameter to open is a string value naming the file and, optionally, including a character to indicate the mode of opening the file</a:t>
            </a:r>
          </a:p>
          <a:p>
            <a:pPr lvl="2"/>
            <a:r>
              <a:rPr lang="en-US" smtClean="0"/>
              <a:t>&lt; indicates open for input (default)</a:t>
            </a:r>
          </a:p>
          <a:p>
            <a:pPr lvl="2"/>
            <a:r>
              <a:rPr lang="en-US" smtClean="0"/>
              <a:t>&gt; indicates open for output, deleting the content of an existing file</a:t>
            </a:r>
          </a:p>
          <a:p>
            <a:pPr lvl="2"/>
            <a:r>
              <a:rPr lang="en-US" smtClean="0"/>
              <a:t>&gt;&gt; indicates open for output, appending to a file that already exists</a:t>
            </a:r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8.10 Input and Output Operations</a:t>
            </a:r>
            <a:endParaRPr lang="en-US"/>
          </a:p>
        </p:txBody>
      </p:sp>
      <p:sp>
        <p:nvSpPr>
          <p:cNvPr id="2181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print function is used to send output to a </a:t>
            </a:r>
            <a:r>
              <a:rPr lang="en-US" dirty="0" err="1" smtClean="0"/>
              <a:t>filehandle</a:t>
            </a:r>
            <a:endParaRPr lang="en-US" dirty="0" smtClean="0"/>
          </a:p>
          <a:p>
            <a:pPr lvl="1"/>
            <a:r>
              <a:rPr lang="en-US" dirty="0" smtClean="0"/>
              <a:t>print OUTHANDLE “data”, “more data”;</a:t>
            </a:r>
          </a:p>
          <a:p>
            <a:pPr lvl="1"/>
            <a:r>
              <a:rPr lang="en-US" dirty="0" smtClean="0"/>
              <a:t>Note that there is not comma after the OUTHANDLE</a:t>
            </a:r>
          </a:p>
          <a:p>
            <a:pPr lvl="1"/>
            <a:r>
              <a:rPr lang="en-US" dirty="0" smtClean="0"/>
              <a:t>This is important, otherwise the value of the handle will be displayed on the output console</a:t>
            </a:r>
          </a:p>
          <a:p>
            <a:r>
              <a:rPr lang="en-US" dirty="0" smtClean="0"/>
              <a:t>The input operator &lt;&gt; can be used on an input file handle</a:t>
            </a:r>
          </a:p>
          <a:p>
            <a:r>
              <a:rPr lang="en-US" dirty="0" smtClean="0"/>
              <a:t>The read function reads a number of characters into a given array</a:t>
            </a:r>
          </a:p>
          <a:p>
            <a:pPr lvl="1"/>
            <a:r>
              <a:rPr lang="en-US" dirty="0" smtClean="0"/>
              <a:t>The function returns actual number of characters read</a:t>
            </a:r>
          </a:p>
          <a:p>
            <a:pPr lvl="1"/>
            <a:r>
              <a:rPr lang="en-US" dirty="0" smtClean="0"/>
              <a:t>The function parameters can indicate that characters are to be stored in the array somewhere other than at the beginning</a:t>
            </a:r>
          </a:p>
          <a:p>
            <a:r>
              <a:rPr lang="en-US" dirty="0" smtClean="0"/>
              <a:t>The seek function can be used to position the </a:t>
            </a:r>
            <a:r>
              <a:rPr lang="en-US" dirty="0" err="1" smtClean="0"/>
              <a:t>filehandle</a:t>
            </a:r>
            <a:r>
              <a:rPr lang="en-US" dirty="0" smtClean="0"/>
              <a:t> cursor at a different position in the file</a:t>
            </a: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8.11 Example</a:t>
            </a:r>
            <a:endParaRPr lang="en-US"/>
          </a:p>
        </p:txBody>
      </p:sp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example wages.pl illustrates many of the features of Perl</a:t>
            </a:r>
          </a:p>
          <a:p>
            <a:r>
              <a:rPr lang="en-US" smtClean="0"/>
              <a:t>An input file contains lines of data with fields separated by colons</a:t>
            </a:r>
          </a:p>
          <a:p>
            <a:pPr lvl="1"/>
            <a:r>
              <a:rPr lang="en-US" smtClean="0"/>
              <a:t>The split function can be used to separate the fields</a:t>
            </a:r>
          </a:p>
          <a:p>
            <a:r>
              <a:rPr lang="en-US" smtClean="0"/>
              <a:t>Pattern matches are used on names</a:t>
            </a:r>
          </a:p>
          <a:p>
            <a:r>
              <a:rPr lang="en-US" smtClean="0"/>
              <a:t>A hash is used to store employees and their salaries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8.2 String Literals</a:t>
            </a:r>
            <a:endParaRPr lang="en-US"/>
          </a:p>
        </p:txBody>
      </p:sp>
      <p:sp>
        <p:nvSpPr>
          <p:cNvPr id="1832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The letter q is used to introduce a literal, single quoted string, bounded by an arbitrary character</a:t>
            </a:r>
          </a:p>
          <a:p>
            <a:pPr lvl="1"/>
            <a:r>
              <a:rPr lang="en-US" smtClean="0"/>
              <a:t>So q$abcdef$</a:t>
            </a:r>
          </a:p>
          <a:p>
            <a:r>
              <a:rPr lang="en-US" smtClean="0"/>
              <a:t>The letter pair qq is used to introduce a literal, double quoted string, bounded by an arbitrary character</a:t>
            </a:r>
          </a:p>
          <a:p>
            <a:pPr lvl="1"/>
            <a:r>
              <a:rPr lang="en-US" smtClean="0"/>
              <a:t>So qq#abcdef#</a:t>
            </a:r>
          </a:p>
          <a:p>
            <a:r>
              <a:rPr lang="en-US" smtClean="0"/>
              <a:t>If the beginning delimiter is one of ( &lt; [ { then the matching delimiter must be ) &gt; ] }, respectively</a:t>
            </a:r>
          </a:p>
          <a:p>
            <a:r>
              <a:rPr lang="en-US" smtClean="0"/>
              <a:t>Then null string is ‘’ or “”</a:t>
            </a:r>
          </a:p>
          <a:p>
            <a:pPr lvl="1"/>
            <a:r>
              <a:rPr lang="en-US" smtClean="0"/>
              <a:t>Also known as the empty string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8.2 Scalar Variables</a:t>
            </a:r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Scalar variable names begin with $, followed by letters digits and/or underscores</a:t>
            </a:r>
          </a:p>
          <a:p>
            <a:pPr lvl="1"/>
            <a:r>
              <a:rPr lang="en-US" smtClean="0"/>
              <a:t>Case sensitive</a:t>
            </a:r>
          </a:p>
          <a:p>
            <a:pPr lvl="1"/>
            <a:r>
              <a:rPr lang="en-US" smtClean="0"/>
              <a:t>Conventionally, programmer defined names do not use upper case letters</a:t>
            </a:r>
          </a:p>
          <a:p>
            <a:r>
              <a:rPr lang="en-US" smtClean="0"/>
              <a:t>Scalar variable values are interpolated into double quoted strings</a:t>
            </a:r>
          </a:p>
          <a:p>
            <a:pPr lvl="1"/>
            <a:r>
              <a:rPr lang="en-US" smtClean="0"/>
              <a:t>If $x has the value 3</a:t>
            </a:r>
          </a:p>
          <a:p>
            <a:pPr lvl="1"/>
            <a:r>
              <a:rPr lang="en-US" smtClean="0"/>
              <a:t>Then “Value of x is $x” becomes “Value of x is 3”</a:t>
            </a:r>
          </a:p>
          <a:p>
            <a:r>
              <a:rPr lang="en-US" smtClean="0"/>
              <a:t>Unassigned variables have the value undef</a:t>
            </a:r>
          </a:p>
          <a:p>
            <a:pPr lvl="1"/>
            <a:r>
              <a:rPr lang="en-US" smtClean="0"/>
              <a:t>undef converts to 0 as a number and the null string as a string</a:t>
            </a:r>
          </a:p>
          <a:p>
            <a:r>
              <a:rPr lang="en-US" smtClean="0"/>
              <a:t>Perl has a large number of predefined variables</a:t>
            </a:r>
          </a:p>
          <a:p>
            <a:pPr lvl="1"/>
            <a:r>
              <a:rPr lang="en-US" smtClean="0"/>
              <a:t>Many are named with special characters, such as $_ and  $^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8.2 Numeric Operators</a:t>
            </a:r>
            <a:endParaRPr lang="en-US"/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Four arithmetic:  +   -    *   /</a:t>
            </a:r>
          </a:p>
          <a:p>
            <a:pPr lvl="1"/>
            <a:r>
              <a:rPr lang="en-US" smtClean="0"/>
              <a:t>Note that 5/2 is 2.5</a:t>
            </a:r>
          </a:p>
          <a:p>
            <a:r>
              <a:rPr lang="en-US" smtClean="0"/>
              <a:t>Modulus: %</a:t>
            </a:r>
          </a:p>
          <a:p>
            <a:r>
              <a:rPr lang="en-US" smtClean="0"/>
              <a:t>Exponentiation: **</a:t>
            </a:r>
          </a:p>
          <a:p>
            <a:r>
              <a:rPr lang="en-US" smtClean="0"/>
              <a:t>Unary: --    ++ 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U Programming the WWW">
  <a:themeElements>
    <a:clrScheme name="Custom 2">
      <a:dk1>
        <a:srgbClr val="4B2500"/>
      </a:dk1>
      <a:lt1>
        <a:srgbClr val="F9F0D3"/>
      </a:lt1>
      <a:dk2>
        <a:srgbClr val="A69564"/>
      </a:dk2>
      <a:lt2>
        <a:srgbClr val="EFDEAF"/>
      </a:lt2>
      <a:accent1>
        <a:srgbClr val="FFFFE3"/>
      </a:accent1>
      <a:accent2>
        <a:srgbClr val="BFBFA7"/>
      </a:accent2>
      <a:accent3>
        <a:srgbClr val="FBF6E6"/>
      </a:accent3>
      <a:accent4>
        <a:srgbClr val="3F1E00"/>
      </a:accent4>
      <a:accent5>
        <a:srgbClr val="FFFFEF"/>
      </a:accent5>
      <a:accent6>
        <a:srgbClr val="ADAD97"/>
      </a:accent6>
      <a:hlink>
        <a:srgbClr val="F3E2AA"/>
      </a:hlink>
      <a:folHlink>
        <a:srgbClr val="FFFFB2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SIU Programming the WWW</Template>
  <TotalTime>1364</TotalTime>
  <Pages>5</Pages>
  <Words>4527</Words>
  <Application>Microsoft PowerPoint 4.0</Application>
  <PresentationFormat>Letter Paper (8.5x11 in)</PresentationFormat>
  <Paragraphs>477</Paragraphs>
  <Slides>63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9" baseType="lpstr">
      <vt:lpstr>Times New Roman</vt:lpstr>
      <vt:lpstr>Arial</vt:lpstr>
      <vt:lpstr>Wingdings</vt:lpstr>
      <vt:lpstr>ヒラギノ角ゴ Pro W3</vt:lpstr>
      <vt:lpstr>Courier New</vt:lpstr>
      <vt:lpstr>SIU Programming the WWW</vt:lpstr>
      <vt:lpstr>Chapter 8</vt:lpstr>
      <vt:lpstr>Introduction</vt:lpstr>
      <vt:lpstr>8.1 Origins and Uses of Perl</vt:lpstr>
      <vt:lpstr>8.2 Scalars and Their Operations</vt:lpstr>
      <vt:lpstr>8.2 Numeric Literals</vt:lpstr>
      <vt:lpstr>8.2 String Literals</vt:lpstr>
      <vt:lpstr>8.2 String Literals</vt:lpstr>
      <vt:lpstr>8.2 Scalar Variables</vt:lpstr>
      <vt:lpstr>8.2 Numeric Operators</vt:lpstr>
      <vt:lpstr>8.2 Operator Precedence</vt:lpstr>
      <vt:lpstr>8.2 String Operators</vt:lpstr>
      <vt:lpstr>8.2 String Functions</vt:lpstr>
      <vt:lpstr>8.3 String Functions</vt:lpstr>
      <vt:lpstr>8.3 Assignment Statements</vt:lpstr>
      <vt:lpstr>8.3 Keyboard Input</vt:lpstr>
      <vt:lpstr>8.3 Standard Perl Usage</vt:lpstr>
      <vt:lpstr>8.3 The Diamond Operator</vt:lpstr>
      <vt:lpstr>8.3 Screen Output</vt:lpstr>
      <vt:lpstr>8.3 Perl from the Command Line</vt:lpstr>
      <vt:lpstr>8.4 Control Statements</vt:lpstr>
      <vt:lpstr>8.4 Control Expressions</vt:lpstr>
      <vt:lpstr>8.4 Relational Operators in Perl</vt:lpstr>
      <vt:lpstr>8.4 Relational Operators</vt:lpstr>
      <vt:lpstr>8.4 Boolean Operators</vt:lpstr>
      <vt:lpstr>8.4 Selection and Loop Statements</vt:lpstr>
      <vt:lpstr>8.4 Selection using if</vt:lpstr>
      <vt:lpstr>8.4 Repetition in Perl </vt:lpstr>
      <vt:lpstr>8.4 The for Statement</vt:lpstr>
      <vt:lpstr>8.4 Loop Labels</vt:lpstr>
      <vt:lpstr>8.4 The Variable $_</vt:lpstr>
      <vt:lpstr>8.5 Fundamentals of Arrays</vt:lpstr>
      <vt:lpstr>8.5 List Literals</vt:lpstr>
      <vt:lpstr>8.5 Arrays</vt:lpstr>
      <vt:lpstr>8.5 Scalar and List Context </vt:lpstr>
      <vt:lpstr>8.5 Parallel Assignment</vt:lpstr>
      <vt:lpstr>8.5 Accessing an Array Element</vt:lpstr>
      <vt:lpstr>8.5 foreach Statement</vt:lpstr>
      <vt:lpstr>8.5 Built-In Array Functions</vt:lpstr>
      <vt:lpstr>8.5 Build-In List Functions</vt:lpstr>
      <vt:lpstr>8.5 Example</vt:lpstr>
      <vt:lpstr>8.6 Hashes</vt:lpstr>
      <vt:lpstr>8.6 Hash Variables</vt:lpstr>
      <vt:lpstr>8.6 Changing a Hash</vt:lpstr>
      <vt:lpstr>8.6 Iterating Through a Hash</vt:lpstr>
      <vt:lpstr>8.6 A Predefined Hash</vt:lpstr>
      <vt:lpstr>8.7 References</vt:lpstr>
      <vt:lpstr>8.7 Dereferencing References</vt:lpstr>
      <vt:lpstr>8.8 Function Fundamentals</vt:lpstr>
      <vt:lpstr>8.8 Function Return</vt:lpstr>
      <vt:lpstr>8.8 Local Variables</vt:lpstr>
      <vt:lpstr>8.8 Parameters</vt:lpstr>
      <vt:lpstr>8.8 Parameter Usage Examples</vt:lpstr>
      <vt:lpstr>8.8 Passing Structures as Parameters</vt:lpstr>
      <vt:lpstr>8.8 sort Revisited</vt:lpstr>
      <vt:lpstr>8.8 Example</vt:lpstr>
      <vt:lpstr>8.9 Basics of Pattern Matching</vt:lpstr>
      <vt:lpstr>8.9 An Example</vt:lpstr>
      <vt:lpstr>8.9 Remembering Matches</vt:lpstr>
      <vt:lpstr>8.9 Substitutions</vt:lpstr>
      <vt:lpstr>8.9 The Transliterate Operator</vt:lpstr>
      <vt:lpstr>8.10 File Input and Output</vt:lpstr>
      <vt:lpstr>8.10 Input and Output Operations</vt:lpstr>
      <vt:lpstr>8.11 Example</vt:lpstr>
    </vt:vector>
  </TitlesOfParts>
  <Manager/>
  <Company>©2008 Pearson Addison-Wesley. All rights reserved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subject>Introductions to XHTML</dc:subject>
  <dc:creator>Robert Sebesta</dc:creator>
  <cp:keywords/>
  <dc:description/>
  <cp:lastModifiedBy>Andrew Aken</cp:lastModifiedBy>
  <cp:revision>103</cp:revision>
  <cp:lastPrinted>2002-08-21T03:16:13Z</cp:lastPrinted>
  <dcterms:created xsi:type="dcterms:W3CDTF">2007-04-26T20:44:15Z</dcterms:created>
  <dcterms:modified xsi:type="dcterms:W3CDTF">2008-09-15T22:57:36Z</dcterms:modified>
  <cp:category/>
</cp:coreProperties>
</file>