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66" r:id="rId4"/>
    <p:sldId id="259" r:id="rId5"/>
    <p:sldId id="267" r:id="rId6"/>
    <p:sldId id="268" r:id="rId7"/>
    <p:sldId id="260" r:id="rId8"/>
    <p:sldId id="269" r:id="rId9"/>
    <p:sldId id="270" r:id="rId10"/>
    <p:sldId id="261" r:id="rId11"/>
    <p:sldId id="271" r:id="rId12"/>
    <p:sldId id="272" r:id="rId13"/>
    <p:sldId id="273" r:id="rId14"/>
    <p:sldId id="275" r:id="rId15"/>
    <p:sldId id="274" r:id="rId16"/>
    <p:sldId id="263" r:id="rId17"/>
    <p:sldId id="264" r:id="rId18"/>
    <p:sldId id="276" r:id="rId19"/>
    <p:sldId id="277" r:id="rId20"/>
    <p:sldId id="278" r:id="rId21"/>
    <p:sldId id="279" r:id="rId22"/>
    <p:sldId id="265" r:id="rId23"/>
    <p:sldId id="280" r:id="rId24"/>
    <p:sldId id="281" r:id="rId25"/>
  </p:sldIdLst>
  <p:sldSz cx="9144000" cy="6858000" type="letter"/>
  <p:notesSz cx="9210675" cy="6980238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29498F"/>
    <a:srgbClr val="549CC8"/>
    <a:srgbClr val="5FB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>
      <p:cViewPr varScale="1">
        <p:scale>
          <a:sx n="75" d="100"/>
          <a:sy n="75" d="100"/>
        </p:scale>
        <p:origin x="-10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81238" y="349250"/>
            <a:ext cx="4649787" cy="348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352800"/>
            <a:ext cx="6781800" cy="3124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800600" y="685800"/>
            <a:ext cx="3886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3D9B87A-ABD4-428F-A635-0E13EBFB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00600" y="3962400"/>
            <a:ext cx="3886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9" name="Picture 6" descr="03214896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4081051" cy="502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E5390-E648-431F-BC47-8D19CECA2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20D31-CC17-4074-945B-6E18DA86C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07A0117F-E874-4334-8853-068FB203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239068-7B56-4371-8271-A9919F0DB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3B479-6AC9-46EE-8BEE-52089329E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22C0B-E0A1-4566-BD2B-ABB8B482B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0DA09-9DC5-4466-A301-A32ADA486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2B40B-B7F7-4E4E-B9D3-D24C8964C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EDE03-436F-4CA0-904E-1D05E718D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A42E6-2796-44E9-B934-FAF193E4F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9</a:t>
            </a: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Using Perl</a:t>
            </a:r>
          </a:p>
          <a:p>
            <a:r>
              <a:rPr lang="en-US" smtClean="0"/>
              <a:t> for CGI Programming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9.4 The CGI.pm Module</a:t>
            </a: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Writing a CGI program from scratch is very tedious</a:t>
            </a:r>
          </a:p>
          <a:p>
            <a:pPr lvl="1"/>
            <a:r>
              <a:rPr lang="en-US" smtClean="0"/>
              <a:t>Creating HTML requires numerous print statements</a:t>
            </a:r>
          </a:p>
          <a:p>
            <a:pPr lvl="1"/>
            <a:r>
              <a:rPr lang="en-US" smtClean="0"/>
              <a:t>Retrieving data from the query strings is tricky</a:t>
            </a:r>
          </a:p>
          <a:p>
            <a:pPr lvl="2"/>
            <a:r>
              <a:rPr lang="en-US" smtClean="0"/>
              <a:t>One of the reasons for Perl’s popularity for CGI programming is the powerful pattern matching facilities which greatly ease the task of parsing a query string</a:t>
            </a:r>
          </a:p>
          <a:p>
            <a:r>
              <a:rPr lang="en-US" smtClean="0"/>
              <a:t>The Perl module CGI.pm provides numerous functions to help with both of these problems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9.4 Shortcut Functions in CGI.pm</a:t>
            </a: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Shortcut functions return string values containing HTML code</a:t>
            </a:r>
          </a:p>
          <a:p>
            <a:pPr lvl="1"/>
            <a:r>
              <a:rPr lang="en-US" smtClean="0"/>
              <a:t>Note, the string must be printed out to actually become part of the response</a:t>
            </a:r>
          </a:p>
          <a:p>
            <a:r>
              <a:rPr lang="en-US" smtClean="0"/>
              <a:t>Some functions take no arguments</a:t>
            </a:r>
          </a:p>
          <a:p>
            <a:r>
              <a:rPr lang="en-US" smtClean="0"/>
              <a:t>		print br;</a:t>
            </a:r>
          </a:p>
          <a:p>
            <a:r>
              <a:rPr lang="en-US" smtClean="0"/>
              <a:t>	puts the tag &lt;br/&gt; into the response</a:t>
            </a:r>
          </a:p>
          <a:p>
            <a:r>
              <a:rPr lang="en-US" smtClean="0"/>
              <a:t>Some functions can be given a single argument which becomes the content of the tag</a:t>
            </a:r>
          </a:p>
          <a:p>
            <a:r>
              <a:rPr lang="en-US" smtClean="0"/>
              <a:t>		print h1(“A Header”)</a:t>
            </a:r>
          </a:p>
          <a:p>
            <a:r>
              <a:rPr lang="en-US" smtClean="0"/>
              <a:t>	puts</a:t>
            </a:r>
          </a:p>
          <a:p>
            <a:r>
              <a:rPr lang="en-US" smtClean="0"/>
              <a:t>		&lt;h1&gt;A Header&lt;/h1&gt;</a:t>
            </a:r>
          </a:p>
          <a:p>
            <a:r>
              <a:rPr lang="en-US" smtClean="0"/>
              <a:t>	into the response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9.4 Tag Attributes in Shortcut Functions</a:t>
            </a: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Attributes for tags are provided as attribute/value pairs in the argument list of the shortcut function</a:t>
            </a:r>
          </a:p>
          <a:p>
            <a:pPr lvl="1"/>
            <a:r>
              <a:rPr lang="en-US" smtClean="0"/>
              <a:t>The arguments are provided in the form of a literal hash</a:t>
            </a:r>
          </a:p>
          <a:p>
            <a:pPr lvl="1"/>
            <a:r>
              <a:rPr lang="en-US" smtClean="0"/>
              <a:t>Attribute names are preceded by a hyphen, -</a:t>
            </a:r>
          </a:p>
          <a:p>
            <a:r>
              <a:rPr lang="en-US" smtClean="0"/>
              <a:t>		print textarea(-name =&gt; "Description",</a:t>
            </a:r>
          </a:p>
          <a:p>
            <a:r>
              <a:rPr lang="en-US" smtClean="0"/>
              <a:t>					-rows =&gt; "2",</a:t>
            </a:r>
          </a:p>
          <a:p>
            <a:r>
              <a:rPr lang="en-US" smtClean="0"/>
              <a:t>					-cols =&gt; "35");</a:t>
            </a:r>
          </a:p>
          <a:p>
            <a:r>
              <a:rPr lang="en-US" smtClean="0"/>
              <a:t>	produces this in the response</a:t>
            </a:r>
          </a:p>
          <a:p>
            <a:r>
              <a:rPr lang="en-US" smtClean="0"/>
              <a:t>		&lt;textarea name="Description" rows="2" 			cols="35"&gt;</a:t>
            </a:r>
          </a:p>
          <a:p>
            <a:r>
              <a:rPr lang="en-US" smtClean="0"/>
              <a:t>		&lt;/textarea&gt;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9.4 Attributes and Content</a:t>
            </a: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Attributes and content can both be provided to a shortcut by giving the attributes explicitly as a hash reference</a:t>
            </a:r>
          </a:p>
          <a:p>
            <a:r>
              <a:rPr lang="en-US" smtClean="0"/>
              <a:t>		print a({-href =&gt; "fruit.html"},</a:t>
            </a:r>
          </a:p>
          <a:p>
            <a:r>
              <a:rPr lang="en-US" smtClean="0"/>
              <a:t>		Press here for fruit descriptions");</a:t>
            </a:r>
          </a:p>
          <a:p>
            <a:r>
              <a:rPr lang="en-US" smtClean="0"/>
              <a:t>	produces this in the response</a:t>
            </a:r>
          </a:p>
          <a:p>
            <a:r>
              <a:rPr lang="en-US" smtClean="0"/>
              <a:t>		&lt;a href="fruit.html"&gt; Press here for 			fruit descriptions &lt;/a&gt;</a:t>
            </a:r>
          </a:p>
          <a:p>
            <a:r>
              <a:rPr lang="en-US" smtClean="0"/>
              <a:t>If an array reference is provided for the content, a tag is created for each item, giving the tag all the specified attributes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9.4 More Shortcuts</a:t>
            </a: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head shortcut function provides a standard header</a:t>
            </a:r>
          </a:p>
          <a:p>
            <a:r>
              <a:rPr lang="en-US" smtClean="0"/>
              <a:t>The start_html function provides the beginning part of an HTML document, through the &lt;body&gt; start tag</a:t>
            </a:r>
          </a:p>
          <a:p>
            <a:pPr lvl="1"/>
            <a:r>
              <a:rPr lang="en-US" smtClean="0"/>
              <a:t>The function takes one argument, the document title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9.4 Accessing Form Data</a:t>
            </a:r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param function takes a name as an argument</a:t>
            </a:r>
          </a:p>
          <a:p>
            <a:r>
              <a:rPr lang="en-US" smtClean="0"/>
              <a:t>The function returns the value associated to the name, if any, in the request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9.4 A Complete Form Example</a:t>
            </a: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example includes an HTML page, popcorn.html, for placing an order</a:t>
            </a:r>
          </a:p>
          <a:p>
            <a:r>
              <a:rPr lang="en-US" smtClean="0"/>
              <a:t>Also it includes a Perl CGI program for processing the data, popcorn.cgi</a:t>
            </a:r>
          </a:p>
          <a:p>
            <a:r>
              <a:rPr lang="en-US" smtClean="0"/>
              <a:t>Note, to run this example, you must have a web server configured to run CGI programs, you cannot simply browse to the file on your local system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9.5 A Survey Example</a:t>
            </a: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survey example is keeps track of data from a simple survey</a:t>
            </a:r>
          </a:p>
          <a:p>
            <a:r>
              <a:rPr lang="en-US" smtClean="0"/>
              <a:t>There are three components</a:t>
            </a:r>
          </a:p>
          <a:p>
            <a:pPr lvl="1"/>
            <a:r>
              <a:rPr lang="en-US" smtClean="0"/>
              <a:t>conelec.html presents the form and links</a:t>
            </a:r>
          </a:p>
          <a:p>
            <a:pPr lvl="1"/>
            <a:r>
              <a:rPr lang="en-US" smtClean="0"/>
              <a:t>conelec1.cgi processes a survey</a:t>
            </a:r>
          </a:p>
          <a:p>
            <a:pPr lvl="1"/>
            <a:r>
              <a:rPr lang="en-US" smtClean="0"/>
              <a:t>conelec2.cgi presents a summary of the results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9.5 Saving the Data</a:t>
            </a: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file is used to store a summary of the data</a:t>
            </a:r>
          </a:p>
          <a:p>
            <a:r>
              <a:rPr lang="en-US" smtClean="0"/>
              <a:t>The file is updated by conelec1.cgi after each survey is submitted</a:t>
            </a:r>
          </a:p>
          <a:p>
            <a:pPr lvl="1"/>
            <a:r>
              <a:rPr lang="en-US" smtClean="0"/>
              <a:t>Care must be taken that two simultaneous requests do not interfere with each other</a:t>
            </a:r>
          </a:p>
          <a:p>
            <a:pPr lvl="1"/>
            <a:r>
              <a:rPr lang="en-US" smtClean="0"/>
              <a:t>Both CGI programs will use the Perl flock function that will allow only one program at a time access to the file</a:t>
            </a:r>
          </a:p>
          <a:p>
            <a:r>
              <a:rPr lang="en-US" smtClean="0"/>
              <a:t>The file is accessed by coneclec2.cgi for each request for a summary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9.5 Table Shortcut Functions</a:t>
            </a: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Tr function will create a sequence of table rows from an argument that is a reference to a list</a:t>
            </a:r>
          </a:p>
          <a:p>
            <a:pPr lvl="1"/>
            <a:r>
              <a:rPr lang="en-US" smtClean="0"/>
              <a:t>Tr is capitalized to distinguish it from the transliterate function tr</a:t>
            </a:r>
          </a:p>
          <a:p>
            <a:r>
              <a:rPr lang="en-US" smtClean="0"/>
              <a:t>Similarly, the th and td functions will produce a sequence of tags from a reference to a list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9.1 The Common Gateway Interface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Computation is required to support sophisticated web applications</a:t>
            </a:r>
          </a:p>
          <a:p>
            <a:r>
              <a:rPr lang="en-US" smtClean="0"/>
              <a:t>Computation can be done by the server or the client (browser) or both</a:t>
            </a:r>
          </a:p>
          <a:p>
            <a:r>
              <a:rPr lang="en-US" smtClean="0"/>
              <a:t>The Common Gateway Interface (CGI) is a protocol describing a standard way of providing server-side active web content</a:t>
            </a:r>
          </a:p>
          <a:p>
            <a:pPr lvl="1"/>
            <a:r>
              <a:rPr lang="en-US" smtClean="0"/>
              <a:t>Under circumstances determined by the server, an HTTP request will cause a program to run</a:t>
            </a:r>
          </a:p>
          <a:p>
            <a:pPr lvl="1"/>
            <a:r>
              <a:rPr lang="en-US" smtClean="0"/>
              <a:t>The output from the program will be the response returned to the client making the request</a:t>
            </a:r>
          </a:p>
          <a:p>
            <a:r>
              <a:rPr lang="en-US" smtClean="0"/>
              <a:t>Data from forms will be encoded in a request sent do the server</a:t>
            </a:r>
          </a:p>
          <a:p>
            <a:pPr lvl="1"/>
            <a:r>
              <a:rPr lang="en-US" smtClean="0"/>
              <a:t>This data can be used by a CGI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9.5 Table Example</a:t>
            </a:r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4800600"/>
            <a:ext cx="83820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 the period between the </a:t>
            </a:r>
            <a:r>
              <a:rPr lang="en-US" dirty="0" err="1" smtClean="0"/>
              <a:t>th</a:t>
            </a:r>
            <a:r>
              <a:rPr lang="en-US" dirty="0" smtClean="0"/>
              <a:t> and td function calls, this concatenates the results in order to make a single row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228600" y="1676400"/>
            <a:ext cx="8763000" cy="3113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Courier New" pitchFamily="49" charset="0"/>
              </a:rPr>
              <a:t>table({-border =&gt; "border"},</a:t>
            </a:r>
          </a:p>
          <a:p>
            <a:r>
              <a:rPr lang="en-US" sz="2000" dirty="0">
                <a:latin typeface="Courier New" pitchFamily="49" charset="0"/>
              </a:rPr>
              <a:t>caption("Sales Figures"),</a:t>
            </a:r>
          </a:p>
          <a:p>
            <a:r>
              <a:rPr lang="en-US" sz="2000" dirty="0" err="1">
                <a:latin typeface="Courier New" pitchFamily="49" charset="0"/>
              </a:rPr>
              <a:t>Tr</a:t>
            </a:r>
            <a:r>
              <a:rPr lang="en-US" sz="2000" dirty="0">
                <a:latin typeface="Courier New" pitchFamily="49" charset="0"/>
              </a:rPr>
              <a:t>(</a:t>
            </a:r>
          </a:p>
          <a:p>
            <a:r>
              <a:rPr lang="en-US" sz="2000" dirty="0">
                <a:latin typeface="Courier New" pitchFamily="49" charset="0"/>
              </a:rPr>
              <a:t>	[</a:t>
            </a:r>
            <a:r>
              <a:rPr lang="en-US" sz="2000" dirty="0" err="1">
                <a:latin typeface="Courier New" pitchFamily="49" charset="0"/>
              </a:rPr>
              <a:t>th</a:t>
            </a:r>
            <a:r>
              <a:rPr lang="en-US" sz="2000" dirty="0">
                <a:latin typeface="Courier New" pitchFamily="49" charset="0"/>
              </a:rPr>
              <a:t>(["Salesperson", "Mon", "Tues", “Wed",</a:t>
            </a:r>
          </a:p>
          <a:p>
            <a:r>
              <a:rPr lang="en-US" sz="2000" dirty="0">
                <a:latin typeface="Courier New" pitchFamily="49" charset="0"/>
              </a:rPr>
              <a:t>		    "Thu", "Fri"]),</a:t>
            </a:r>
          </a:p>
          <a:p>
            <a:r>
              <a:rPr lang="en-US" sz="2000" dirty="0">
                <a:latin typeface="Courier New" pitchFamily="49" charset="0"/>
              </a:rPr>
              <a:t>	   </a:t>
            </a:r>
            <a:r>
              <a:rPr lang="en-US" sz="2000" dirty="0" err="1">
                <a:latin typeface="Courier New" pitchFamily="49" charset="0"/>
              </a:rPr>
              <a:t>th</a:t>
            </a:r>
            <a:r>
              <a:rPr lang="en-US" sz="2000" dirty="0">
                <a:latin typeface="Courier New" pitchFamily="49" charset="0"/>
              </a:rPr>
              <a:t>("Mary").td(\@</a:t>
            </a:r>
            <a:r>
              <a:rPr lang="en-US" sz="2000" dirty="0" err="1">
                <a:latin typeface="Courier New" pitchFamily="49" charset="0"/>
              </a:rPr>
              <a:t>marysales</a:t>
            </a:r>
            <a:r>
              <a:rPr lang="en-US" sz="2000" dirty="0">
                <a:latin typeface="Courier New" pitchFamily="49" charset="0"/>
              </a:rPr>
              <a:t>),</a:t>
            </a:r>
          </a:p>
          <a:p>
            <a:r>
              <a:rPr lang="en-US" sz="2000" dirty="0">
                <a:latin typeface="Courier New" pitchFamily="49" charset="0"/>
              </a:rPr>
              <a:t>    	   </a:t>
            </a:r>
            <a:r>
              <a:rPr lang="en-US" sz="2000" dirty="0" err="1">
                <a:latin typeface="Courier New" pitchFamily="49" charset="0"/>
              </a:rPr>
              <a:t>th</a:t>
            </a:r>
            <a:r>
              <a:rPr lang="en-US" sz="2000" dirty="0">
                <a:latin typeface="Courier New" pitchFamily="49" charset="0"/>
              </a:rPr>
              <a:t>("Freddie").td(\@</a:t>
            </a:r>
            <a:r>
              <a:rPr lang="en-US" sz="2000" dirty="0" err="1">
                <a:latin typeface="Courier New" pitchFamily="49" charset="0"/>
              </a:rPr>
              <a:t>freddiesales</a:t>
            </a:r>
            <a:r>
              <a:rPr lang="en-US" sz="2000" dirty="0">
                <a:latin typeface="Courier New" pitchFamily="49" charset="0"/>
              </a:rPr>
              <a:t>),</a:t>
            </a:r>
          </a:p>
          <a:p>
            <a:r>
              <a:rPr lang="en-US" sz="2000" dirty="0">
                <a:latin typeface="Courier New" pitchFamily="49" charset="0"/>
              </a:rPr>
              <a:t>	   </a:t>
            </a:r>
            <a:r>
              <a:rPr lang="en-US" sz="2000" dirty="0" err="1">
                <a:latin typeface="Courier New" pitchFamily="49" charset="0"/>
              </a:rPr>
              <a:t>th</a:t>
            </a:r>
            <a:r>
              <a:rPr lang="en-US" sz="2000" dirty="0">
                <a:latin typeface="Courier New" pitchFamily="49" charset="0"/>
              </a:rPr>
              <a:t>("Spot").td(\@</a:t>
            </a:r>
            <a:r>
              <a:rPr lang="en-US" sz="2000" dirty="0" err="1">
                <a:latin typeface="Courier New" pitchFamily="49" charset="0"/>
              </a:rPr>
              <a:t>spotsales</a:t>
            </a:r>
            <a:r>
              <a:rPr lang="en-US" sz="2000" dirty="0">
                <a:latin typeface="Courier New" pitchFamily="49" charset="0"/>
              </a:rPr>
              <a:t>),</a:t>
            </a:r>
          </a:p>
          <a:p>
            <a:r>
              <a:rPr lang="en-US" sz="2000" dirty="0">
                <a:latin typeface="Courier New" pitchFamily="49" charset="0"/>
              </a:rPr>
              <a:t>	]</a:t>
            </a:r>
          </a:p>
          <a:p>
            <a:r>
              <a:rPr lang="en-US" sz="2000" dirty="0">
                <a:latin typeface="Courier New" pitchFamily="49" charset="0"/>
              </a:rPr>
              <a:t>   )</a:t>
            </a:r>
          </a:p>
          <a:p>
            <a:r>
              <a:rPr lang="en-US" sz="2000" dirty="0">
                <a:latin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9.5 Table Example Results</a:t>
            </a:r>
          </a:p>
        </p:txBody>
      </p:sp>
      <p:pic>
        <p:nvPicPr>
          <p:cNvPr id="1699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447800"/>
            <a:ext cx="4887913" cy="15192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9.6 Cookies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HTTP is a stateless protocol, that is, the server treats each request as completely separate from any other</a:t>
            </a:r>
          </a:p>
          <a:p>
            <a:r>
              <a:rPr lang="en-US" smtClean="0"/>
              <a:t>This, however, makes some applications difficult</a:t>
            </a:r>
          </a:p>
          <a:p>
            <a:pPr lvl="1"/>
            <a:r>
              <a:rPr lang="en-US" smtClean="0"/>
              <a:t>A shopping cart is an object that must be maintained across numerous requests and responses</a:t>
            </a:r>
          </a:p>
          <a:p>
            <a:r>
              <a:rPr lang="en-US" smtClean="0"/>
              <a:t>The mechanism of cookies can be used to help maintain state by storing some information on the browser system</a:t>
            </a:r>
          </a:p>
          <a:p>
            <a:r>
              <a:rPr lang="en-US" smtClean="0"/>
              <a:t>A cookie is a key/value pair that is keyed to the domain of the server</a:t>
            </a:r>
          </a:p>
          <a:p>
            <a:pPr lvl="1"/>
            <a:r>
              <a:rPr lang="en-US" smtClean="0"/>
              <a:t>This key/value pair is sent along with any request made by the browser of the same server</a:t>
            </a:r>
          </a:p>
          <a:p>
            <a:r>
              <a:rPr lang="en-US" smtClean="0"/>
              <a:t>A cookie has a lifetime which specifies a time at which the cookie is deleted from the browser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9.6 Cookies and Security</a:t>
            </a: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Cookies are only returned to the server that created them</a:t>
            </a:r>
          </a:p>
          <a:p>
            <a:r>
              <a:rPr lang="en-US" smtClean="0"/>
              <a:t>Cookies can be used to determine usage patterns that might not otherwise be ascertained by a server</a:t>
            </a:r>
          </a:p>
          <a:p>
            <a:r>
              <a:rPr lang="en-US" smtClean="0"/>
              <a:t>Browsers generally allow users to limit how cookies are used</a:t>
            </a:r>
          </a:p>
          <a:p>
            <a:pPr lvl="1"/>
            <a:r>
              <a:rPr lang="en-US" smtClean="0"/>
              <a:t>Browsers usually allow users to remove all cookies currently stored by the browser</a:t>
            </a:r>
          </a:p>
          <a:p>
            <a:r>
              <a:rPr lang="en-US" smtClean="0"/>
              <a:t>Systems that depend on cookies will fail if the browser refuses to store them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9.6 Cookie Functions</a:t>
            </a: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The cookie function takes a hash with three keys for the name, value and expiration time of a cookie</a:t>
            </a:r>
          </a:p>
          <a:p>
            <a:r>
              <a:rPr lang="en-US" smtClean="0"/>
              <a:t>The cookie value produced by this function must be passed to the header function using the –cookie key</a:t>
            </a:r>
          </a:p>
          <a:p>
            <a:r>
              <a:rPr lang="en-US" smtClean="0"/>
              <a:t>		header(-cookie =&gt; $a_cookie)</a:t>
            </a:r>
          </a:p>
          <a:p>
            <a:r>
              <a:rPr lang="en-US" smtClean="0"/>
              <a:t>Calling the cookie function with no arguments produces a hash of all cookies from the current request</a:t>
            </a:r>
          </a:p>
          <a:p>
            <a:r>
              <a:rPr lang="en-US" smtClean="0"/>
              <a:t>The day_cookie.pl example illustrates using a cookie to store the last time the page was visited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9.1 Other Approaches</a:t>
            </a: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ASP.NET from Microsoft</a:t>
            </a:r>
          </a:p>
          <a:p>
            <a:pPr lvl="1"/>
            <a:r>
              <a:rPr lang="en-US" smtClean="0"/>
              <a:t>Executable code embedded in web pages</a:t>
            </a:r>
          </a:p>
          <a:p>
            <a:r>
              <a:rPr lang="en-US" smtClean="0"/>
              <a:t>Java Servlets and Java Server Pages</a:t>
            </a:r>
          </a:p>
          <a:p>
            <a:pPr lvl="1"/>
            <a:r>
              <a:rPr lang="en-US" smtClean="0"/>
              <a:t>Servlets are executable code in Java</a:t>
            </a:r>
          </a:p>
          <a:p>
            <a:pPr lvl="1"/>
            <a:r>
              <a:rPr lang="en-US" smtClean="0"/>
              <a:t>Java server pages (JSP) are executable code embedded in web pages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9.2 CGI Linkage</a:t>
            </a: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There are several common ways a web server can use to determine if a web request should cause a CGI program to execute</a:t>
            </a:r>
          </a:p>
          <a:p>
            <a:r>
              <a:rPr lang="en-US" smtClean="0"/>
              <a:t>Usually, the determination is based on the target of the request</a:t>
            </a:r>
          </a:p>
          <a:p>
            <a:pPr lvl="1"/>
            <a:r>
              <a:rPr lang="en-US" smtClean="0"/>
              <a:t>Certain directories can be designated as containing CGI programs</a:t>
            </a:r>
          </a:p>
          <a:p>
            <a:pPr lvl="2"/>
            <a:r>
              <a:rPr lang="en-US" smtClean="0"/>
              <a:t>Often cgi-bin is used</a:t>
            </a:r>
          </a:p>
          <a:p>
            <a:pPr lvl="1"/>
            <a:r>
              <a:rPr lang="en-US" smtClean="0"/>
              <a:t>Certain file extensions can be designated as signifying a CGI program</a:t>
            </a:r>
          </a:p>
          <a:p>
            <a:pPr lvl="2"/>
            <a:r>
              <a:rPr lang="en-US" smtClean="0"/>
              <a:t>.pl usually identifies a Perl script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9.2 CGI Linkage</a:t>
            </a: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request for a CGI program to executed can be made with a simple link (&lt;a&gt; tag in HTML)</a:t>
            </a:r>
          </a:p>
          <a:p>
            <a:pPr lvl="1"/>
            <a:r>
              <a:rPr lang="en-US" smtClean="0"/>
              <a:t>This method is limited</a:t>
            </a:r>
          </a:p>
          <a:p>
            <a:pPr lvl="1"/>
            <a:r>
              <a:rPr lang="en-US" smtClean="0"/>
              <a:t>Any data sent must be hard-coded into the link</a:t>
            </a:r>
          </a:p>
          <a:p>
            <a:r>
              <a:rPr lang="en-US" smtClean="0"/>
              <a:t>The usual way for invoking CGI programs is through the action attribute of a form</a:t>
            </a:r>
          </a:p>
          <a:p>
            <a:pPr lvl="1"/>
            <a:r>
              <a:rPr lang="en-US" smtClean="0"/>
              <a:t>Data from the form is then encoded and sent with the request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9.2  CGI Program Action</a:t>
            </a: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The CGI program generally creates the response by sending output to the standard output stream</a:t>
            </a:r>
          </a:p>
          <a:p>
            <a:pPr lvl="1"/>
            <a:r>
              <a:rPr lang="en-US" smtClean="0"/>
              <a:t>Using print in Perl</a:t>
            </a:r>
          </a:p>
          <a:p>
            <a:r>
              <a:rPr lang="en-US" smtClean="0"/>
              <a:t>The CGI program will usually have to provide the content-type header</a:t>
            </a:r>
          </a:p>
          <a:p>
            <a:pPr lvl="1"/>
            <a:r>
              <a:rPr lang="en-US" smtClean="0"/>
              <a:t>Content-type: text/html</a:t>
            </a:r>
          </a:p>
          <a:p>
            <a:pPr lvl="1"/>
            <a:r>
              <a:rPr lang="en-US" smtClean="0"/>
              <a:t>This will be the last line of the response headers and must be followed by a blank line</a:t>
            </a:r>
          </a:p>
          <a:p>
            <a:r>
              <a:rPr lang="en-US" smtClean="0"/>
              <a:t>The rest of the response is created by printing the HTML code desired to standard output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9.3 Query String Format</a:t>
            </a: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Both GET and POST requests under HTTP can be used to carry form data from the browser to the server</a:t>
            </a:r>
          </a:p>
          <a:p>
            <a:r>
              <a:rPr lang="en-US" dirty="0" smtClean="0"/>
              <a:t>The data is formatted into a query string</a:t>
            </a:r>
          </a:p>
          <a:p>
            <a:r>
              <a:rPr lang="en-US" dirty="0" smtClean="0"/>
              <a:t>Each form of request includes the information in a different way</a:t>
            </a:r>
          </a:p>
          <a:p>
            <a:pPr lvl="1"/>
            <a:r>
              <a:rPr lang="en-US" dirty="0" smtClean="0"/>
              <a:t>In a GET request, the query string is appended to the URL of the request, with a question mark used to separate it from the first part of the URL</a:t>
            </a:r>
          </a:p>
          <a:p>
            <a:pPr lvl="1"/>
            <a:r>
              <a:rPr lang="en-US" dirty="0" smtClean="0"/>
              <a:t>In a POST request, the query string is sent as the data part of the request</a:t>
            </a:r>
          </a:p>
          <a:p>
            <a:r>
              <a:rPr lang="en-US" dirty="0" smtClean="0"/>
              <a:t>In both cases, the query string is formatted the same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9.3 Query String Format</a:t>
            </a: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unit of data sent is encoded as </a:t>
            </a:r>
          </a:p>
          <a:p>
            <a:r>
              <a:rPr lang="en-US" dirty="0" smtClean="0"/>
              <a:t>		name = value</a:t>
            </a:r>
          </a:p>
          <a:p>
            <a:pPr lvl="1"/>
            <a:r>
              <a:rPr lang="en-US" dirty="0" smtClean="0"/>
              <a:t>The name is usually the value of a name attribute of a form widget</a:t>
            </a:r>
          </a:p>
          <a:p>
            <a:pPr lvl="1"/>
            <a:r>
              <a:rPr lang="en-US" dirty="0" smtClean="0"/>
              <a:t>The value is the string representation of the widget value</a:t>
            </a:r>
          </a:p>
          <a:p>
            <a:r>
              <a:rPr lang="en-US" dirty="0" smtClean="0"/>
              <a:t>Several units are combined by separating them with ampersands, &amp;</a:t>
            </a:r>
          </a:p>
          <a:p>
            <a:r>
              <a:rPr lang="en-US" dirty="0" smtClean="0"/>
              <a:t>Special characters in name and value are encoded</a:t>
            </a:r>
          </a:p>
          <a:p>
            <a:pPr lvl="1"/>
            <a:r>
              <a:rPr lang="en-US" dirty="0" smtClean="0"/>
              <a:t>The code is a percent sign, %, followed by the hexadecimal code for the character</a:t>
            </a:r>
          </a:p>
          <a:p>
            <a:pPr lvl="1"/>
            <a:r>
              <a:rPr lang="en-US" dirty="0" smtClean="0"/>
              <a:t>A space is encoded as %20</a:t>
            </a:r>
          </a:p>
          <a:p>
            <a:pPr lvl="1"/>
            <a:r>
              <a:rPr lang="en-US" dirty="0" smtClean="0"/>
              <a:t>Some browsers will encode spaces as 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9.3 Query String Access</a:t>
            </a:r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the POST method is used, the query string can be read from standard input</a:t>
            </a:r>
          </a:p>
          <a:p>
            <a:pPr lvl="1"/>
            <a:r>
              <a:rPr lang="en-US" smtClean="0"/>
              <a:t>The CONTENT_LENGTH environment variable tells how many characters can be read</a:t>
            </a:r>
          </a:p>
          <a:p>
            <a:r>
              <a:rPr lang="en-US" smtClean="0"/>
              <a:t>When The GET method is used, the query string is given by the value of the environment variable QUERY_STRING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Programming the WWW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Programming the WWW</Template>
  <TotalTime>401</TotalTime>
  <Pages>5</Pages>
  <Words>1244</Words>
  <Application>Microsoft PowerPoint 4.0</Application>
  <PresentationFormat>Letter Paper (8.5x11 in)</PresentationFormat>
  <Paragraphs>153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Times New Roman</vt:lpstr>
      <vt:lpstr>Arial</vt:lpstr>
      <vt:lpstr>Wingdings</vt:lpstr>
      <vt:lpstr>ヒラギノ角ゴ Pro W3</vt:lpstr>
      <vt:lpstr>Courier New</vt:lpstr>
      <vt:lpstr>SIU Programming the WWW</vt:lpstr>
      <vt:lpstr>Chapter 9</vt:lpstr>
      <vt:lpstr>9.1 The Common Gateway Interface</vt:lpstr>
      <vt:lpstr>9.1 Other Approaches</vt:lpstr>
      <vt:lpstr>9.2 CGI Linkage</vt:lpstr>
      <vt:lpstr>9.2 CGI Linkage</vt:lpstr>
      <vt:lpstr>9.2  CGI Program Action</vt:lpstr>
      <vt:lpstr>9.3 Query String Format</vt:lpstr>
      <vt:lpstr>9.3 Query String Format</vt:lpstr>
      <vt:lpstr>9.3 Query String Access</vt:lpstr>
      <vt:lpstr>9.4 The CGI.pm Module</vt:lpstr>
      <vt:lpstr>9.4 Shortcut Functions in CGI.pm</vt:lpstr>
      <vt:lpstr>9.4 Tag Attributes in Shortcut Functions</vt:lpstr>
      <vt:lpstr>9.4 Attributes and Content</vt:lpstr>
      <vt:lpstr>9.4 More Shortcuts</vt:lpstr>
      <vt:lpstr>9.4 Accessing Form Data</vt:lpstr>
      <vt:lpstr>9.4 A Complete Form Example</vt:lpstr>
      <vt:lpstr>9.5 A Survey Example</vt:lpstr>
      <vt:lpstr>9.5 Saving the Data</vt:lpstr>
      <vt:lpstr>9.5 Table Shortcut Functions</vt:lpstr>
      <vt:lpstr>9.5 Table Example</vt:lpstr>
      <vt:lpstr>9.5 Table Example Results</vt:lpstr>
      <vt:lpstr>9.6 Cookies</vt:lpstr>
      <vt:lpstr>9.6 Cookies and Security</vt:lpstr>
      <vt:lpstr>9.6 Cookie Functions</vt:lpstr>
    </vt:vector>
  </TitlesOfParts>
  <Manager/>
  <Company>©2008 Pearson Addison-Wesley. All rights reserved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Introductions to XHTML</dc:subject>
  <dc:creator>Robert Sebesta</dc:creator>
  <cp:keywords/>
  <dc:description/>
  <cp:lastModifiedBy>Andrew Aken</cp:lastModifiedBy>
  <cp:revision>77</cp:revision>
  <cp:lastPrinted>2002-08-21T03:16:13Z</cp:lastPrinted>
  <dcterms:created xsi:type="dcterms:W3CDTF">2007-04-26T20:44:15Z</dcterms:created>
  <dcterms:modified xsi:type="dcterms:W3CDTF">2008-09-30T14:19:57Z</dcterms:modified>
  <cp:category/>
</cp:coreProperties>
</file>