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72" r:id="rId4"/>
    <p:sldId id="273" r:id="rId5"/>
    <p:sldId id="259" r:id="rId6"/>
    <p:sldId id="274" r:id="rId7"/>
    <p:sldId id="275" r:id="rId8"/>
    <p:sldId id="276" r:id="rId9"/>
    <p:sldId id="285" r:id="rId10"/>
    <p:sldId id="260" r:id="rId11"/>
    <p:sldId id="277" r:id="rId12"/>
    <p:sldId id="262" r:id="rId13"/>
    <p:sldId id="278" r:id="rId14"/>
    <p:sldId id="263" r:id="rId15"/>
    <p:sldId id="264" r:id="rId16"/>
    <p:sldId id="265" r:id="rId17"/>
    <p:sldId id="266" r:id="rId18"/>
    <p:sldId id="267" r:id="rId19"/>
    <p:sldId id="268" r:id="rId20"/>
    <p:sldId id="279" r:id="rId21"/>
    <p:sldId id="280" r:id="rId22"/>
    <p:sldId id="281" r:id="rId23"/>
    <p:sldId id="269" r:id="rId24"/>
    <p:sldId id="282" r:id="rId25"/>
    <p:sldId id="286" r:id="rId26"/>
    <p:sldId id="270" r:id="rId27"/>
    <p:sldId id="271" r:id="rId28"/>
    <p:sldId id="287" r:id="rId29"/>
    <p:sldId id="283" r:id="rId30"/>
    <p:sldId id="284" r:id="rId31"/>
  </p:sldIdLst>
  <p:sldSz cx="9144000" cy="6858000" type="letter"/>
  <p:notesSz cx="9210675" cy="6980238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29498F"/>
    <a:srgbClr val="549CC8"/>
    <a:srgbClr val="5FB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>
      <p:cViewPr varScale="1">
        <p:scale>
          <a:sx n="73" d="100"/>
          <a:sy n="73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81238" y="349250"/>
            <a:ext cx="4649787" cy="348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352800"/>
            <a:ext cx="6781800" cy="3124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800600" y="685800"/>
            <a:ext cx="3886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3D9B87A-ABD4-428F-A635-0E13EBFB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00600" y="3962400"/>
            <a:ext cx="3886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9" name="Picture 6" descr="03214896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4081051" cy="502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E5390-E648-431F-BC47-8D19CECA2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20D31-CC17-4074-945B-6E18DA86C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07A0117F-E874-4334-8853-068FB203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239068-7B56-4371-8271-A9919F0DB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3B479-6AC9-46EE-8BEE-52089329E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22C0B-E0A1-4566-BD2B-ABB8B482B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0DA09-9DC5-4466-A301-A32ADA486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2B40B-B7F7-4E4E-B9D3-D24C8964C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EDE03-436F-4CA0-904E-1D05E718D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A42E6-2796-44E9-B934-FAF193E4F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Servlets and Java Server Pages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10.3 A Survey Example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example presents a simple survey</a:t>
            </a:r>
          </a:p>
          <a:p>
            <a:r>
              <a:rPr lang="en-US"/>
              <a:t>Site visitors fill out a simple survey</a:t>
            </a:r>
          </a:p>
          <a:p>
            <a:r>
              <a:rPr lang="en-US"/>
              <a:t>Survey results are recorded and stored in a file</a:t>
            </a:r>
          </a:p>
          <a:p>
            <a:r>
              <a:rPr lang="en-US"/>
              <a:t>A summary of survey results is presented</a:t>
            </a:r>
          </a:p>
          <a:p>
            <a:r>
              <a:rPr lang="en-US"/>
              <a:t>The getParameter method of HttpServletRequest is used to get the data sent from the survey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10.3 Survey Example: Race Condition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Since multiple requests may be processed at roughly the same time, some mechanism is needed to prevent the requests from interfering with each other</a:t>
            </a:r>
          </a:p>
          <a:p>
            <a:pPr lvl="1"/>
            <a:r>
              <a:rPr lang="en-US"/>
              <a:t>Such possible interference is known as a </a:t>
            </a:r>
            <a:r>
              <a:rPr lang="en-US" i="1"/>
              <a:t>race condition</a:t>
            </a:r>
            <a:endParaRPr lang="en-US"/>
          </a:p>
          <a:p>
            <a:r>
              <a:rPr lang="en-US"/>
              <a:t>The Java synchronized clause is used to prevent multiple threads executing file access code at the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10.4 Cookies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HTTP is a </a:t>
            </a:r>
            <a:r>
              <a:rPr lang="en-US" i="1" dirty="0"/>
              <a:t>stateless</a:t>
            </a:r>
            <a:r>
              <a:rPr lang="en-US" dirty="0"/>
              <a:t> protocol, that is, the server treats each request as completely separate from any other</a:t>
            </a:r>
          </a:p>
          <a:p>
            <a:r>
              <a:rPr lang="en-US" dirty="0"/>
              <a:t>This, however, makes some applications difficult</a:t>
            </a:r>
          </a:p>
          <a:p>
            <a:pPr lvl="1"/>
            <a:r>
              <a:rPr lang="en-US" dirty="0"/>
              <a:t>A shopping cart is an object that must be maintained across numerous requests and responses</a:t>
            </a:r>
          </a:p>
          <a:p>
            <a:r>
              <a:rPr lang="en-US" dirty="0"/>
              <a:t>The mechanism of cookies can be used to help maintain state by storing some information on the browser system</a:t>
            </a:r>
          </a:p>
          <a:p>
            <a:r>
              <a:rPr lang="en-US" dirty="0"/>
              <a:t>A cookie is a key/value pair that is keyed to the domain of the server</a:t>
            </a:r>
          </a:p>
          <a:p>
            <a:pPr lvl="1"/>
            <a:r>
              <a:rPr lang="en-US" dirty="0"/>
              <a:t>This key/value pair is sent along with any request made by the browser of the same server</a:t>
            </a:r>
          </a:p>
          <a:p>
            <a:r>
              <a:rPr lang="en-US" dirty="0"/>
              <a:t>A cookie has a lifetime which specifies a time at which the cookie is deleted from the </a:t>
            </a:r>
            <a:r>
              <a:rPr lang="en-US" dirty="0" smtClean="0"/>
              <a:t>browser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10.4 Cookies and Security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Cookies are only returned to the server that created them</a:t>
            </a:r>
          </a:p>
          <a:p>
            <a:r>
              <a:rPr lang="en-US" dirty="0"/>
              <a:t>Cookies can be used to determine usage patterns that might not otherwise be ascertained by a server</a:t>
            </a:r>
          </a:p>
          <a:p>
            <a:r>
              <a:rPr lang="en-US" dirty="0"/>
              <a:t>Browsers generally allow users to limit how cookies are used</a:t>
            </a:r>
          </a:p>
          <a:p>
            <a:pPr lvl="1"/>
            <a:r>
              <a:rPr lang="en-US" dirty="0"/>
              <a:t>Browsers usually allow users to remove all cookies currently stored by the browser</a:t>
            </a:r>
          </a:p>
          <a:p>
            <a:r>
              <a:rPr lang="en-US" dirty="0"/>
              <a:t>Systems that depend on cookies will fail if the browser refuses to store </a:t>
            </a:r>
            <a:r>
              <a:rPr lang="en-US" dirty="0" smtClean="0"/>
              <a:t>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10.4 Servlet Support for Cookies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Java servlet support library defines a </a:t>
            </a:r>
            <a:r>
              <a:rPr lang="en-US">
                <a:latin typeface="Courier New" pitchFamily="49" charset="0"/>
              </a:rPr>
              <a:t>Cookie</a:t>
            </a:r>
            <a:r>
              <a:rPr lang="en-US"/>
              <a:t> class</a:t>
            </a:r>
          </a:p>
          <a:p>
            <a:pPr lvl="1"/>
            <a:r>
              <a:rPr lang="en-US"/>
              <a:t>Methods are provided to set the comment, set a maximum age, and set a value</a:t>
            </a:r>
          </a:p>
          <a:p>
            <a:pPr lvl="1"/>
            <a:r>
              <a:rPr lang="en-US"/>
              <a:t>Other methods retrieve data from the object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HttpServletResponse</a:t>
            </a:r>
            <a:r>
              <a:rPr lang="en-US"/>
              <a:t> object has an addCookie method</a:t>
            </a:r>
          </a:p>
          <a:p>
            <a:r>
              <a:rPr lang="en-US"/>
              <a:t>Cookies must be added before setting content type in the response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HttpServletRequest</a:t>
            </a:r>
            <a:r>
              <a:rPr lang="en-US"/>
              <a:t> object has a </a:t>
            </a:r>
            <a:r>
              <a:rPr lang="en-US">
                <a:latin typeface="Courier New" pitchFamily="49" charset="0"/>
              </a:rPr>
              <a:t>getCookies </a:t>
            </a:r>
            <a:r>
              <a:rPr lang="en-US"/>
              <a:t>method that returns an array of Cookies from the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10.4 An Example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The ballot example has two components</a:t>
            </a:r>
          </a:p>
          <a:p>
            <a:pPr lvl="1"/>
            <a:r>
              <a:rPr lang="en-US">
                <a:latin typeface="Courier New" pitchFamily="49" charset="0"/>
              </a:rPr>
              <a:t>Ballot.html</a:t>
            </a:r>
            <a:r>
              <a:rPr lang="en-US"/>
              <a:t> has a form used to cast a vote</a:t>
            </a:r>
          </a:p>
          <a:p>
            <a:pPr lvl="1"/>
            <a:r>
              <a:rPr lang="en-US">
                <a:latin typeface="Courier New" pitchFamily="49" charset="0"/>
              </a:rPr>
              <a:t>VoteCounter.java</a:t>
            </a:r>
            <a:r>
              <a:rPr lang="en-US"/>
              <a:t> defines a servlet which counts the votes for each candidate</a:t>
            </a:r>
          </a:p>
          <a:p>
            <a:r>
              <a:rPr lang="en-US"/>
              <a:t>The response page to a user casting a ballot carries a cookie.  This is used to ‘mark’ a user as having voted</a:t>
            </a:r>
          </a:p>
          <a:p>
            <a:r>
              <a:rPr lang="en-US"/>
              <a:t>The vote tabulating servlet checks for the cookie and refuses to tabulate a vote if the cookie is provided with the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10.4 Session Tracking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In the Java </a:t>
            </a:r>
            <a:r>
              <a:rPr lang="en-US" dirty="0" err="1"/>
              <a:t>servlet</a:t>
            </a:r>
            <a:r>
              <a:rPr lang="en-US" dirty="0"/>
              <a:t> framework, sessions are sets of key/value pairs</a:t>
            </a:r>
          </a:p>
          <a:p>
            <a:pPr>
              <a:lnSpc>
                <a:spcPct val="80000"/>
              </a:lnSpc>
            </a:pPr>
            <a:r>
              <a:rPr lang="en-US" dirty="0"/>
              <a:t>The </a:t>
            </a:r>
            <a:r>
              <a:rPr lang="en-US" dirty="0" err="1"/>
              <a:t>HttpSession</a:t>
            </a:r>
            <a:r>
              <a:rPr lang="en-US" dirty="0"/>
              <a:t> object implements a session</a:t>
            </a:r>
          </a:p>
          <a:p>
            <a:pPr>
              <a:lnSpc>
                <a:spcPct val="80000"/>
              </a:lnSpc>
            </a:pPr>
            <a:r>
              <a:rPr lang="en-US" dirty="0"/>
              <a:t>Several methods are provided to manipulate values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putValue</a:t>
            </a:r>
            <a:r>
              <a:rPr lang="en-US" dirty="0"/>
              <a:t> defines a key/value pair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Invalidate destroys the session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removeValue</a:t>
            </a:r>
            <a:r>
              <a:rPr lang="en-US" dirty="0"/>
              <a:t> removes a key/value pair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getValue</a:t>
            </a:r>
            <a:r>
              <a:rPr lang="en-US" dirty="0"/>
              <a:t> retrieves a value given the key</a:t>
            </a:r>
          </a:p>
          <a:p>
            <a:pPr>
              <a:lnSpc>
                <a:spcPct val="80000"/>
              </a:lnSpc>
            </a:pPr>
            <a:r>
              <a:rPr lang="en-US" dirty="0"/>
              <a:t>A session object, if defined, is attached to the request object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programmer can access the object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programmer can specify on access that the session be created if it does not yet exist</a:t>
            </a:r>
          </a:p>
          <a:p>
            <a:pPr>
              <a:lnSpc>
                <a:spcPct val="80000"/>
              </a:lnSpc>
            </a:pPr>
            <a:r>
              <a:rPr lang="en-US" dirty="0"/>
              <a:t>An alternate vote counting </a:t>
            </a:r>
            <a:r>
              <a:rPr lang="en-US" dirty="0" err="1"/>
              <a:t>servlet</a:t>
            </a:r>
            <a:r>
              <a:rPr lang="en-US" dirty="0"/>
              <a:t> uses sessions to check for duplicate voting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Java Server Pages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Java Server Pages (JSP) provide a way of embedding active content in a web page</a:t>
            </a:r>
          </a:p>
          <a:p>
            <a:r>
              <a:rPr lang="en-US"/>
              <a:t>Servlet containers manage JSP’s also</a:t>
            </a:r>
          </a:p>
          <a:p>
            <a:r>
              <a:rPr lang="en-US"/>
              <a:t>A Java Server Page is first converted to a servlet which is then operates as previously described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Motivations for JSP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Creating HTML documents using println is tedious and error prone</a:t>
            </a:r>
          </a:p>
          <a:p>
            <a:r>
              <a:rPr lang="en-US"/>
              <a:t>Separation of coding and web page development can be more efficient for a team of developers</a:t>
            </a:r>
          </a:p>
          <a:p>
            <a:r>
              <a:rPr lang="en-US"/>
              <a:t>On the other hand, if there is too much code embedded in the web page, the reverse problem arises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JSP Documents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JSP documents can be created in two different ways</a:t>
            </a:r>
          </a:p>
          <a:p>
            <a:pPr lvl="1"/>
            <a:r>
              <a:rPr lang="en-US"/>
              <a:t>The classic syntax uses specially formatted tags, generally starting with &lt;%</a:t>
            </a:r>
          </a:p>
          <a:p>
            <a:pPr lvl="1"/>
            <a:r>
              <a:rPr lang="en-US"/>
              <a:t>The newer XML syntax uses valid XML</a:t>
            </a:r>
          </a:p>
          <a:p>
            <a:r>
              <a:rPr lang="en-US"/>
              <a:t>JSP documents contain four kinds of elements</a:t>
            </a:r>
          </a:p>
          <a:p>
            <a:pPr lvl="1"/>
            <a:r>
              <a:rPr lang="en-US"/>
              <a:t>XHTML code, called </a:t>
            </a:r>
            <a:r>
              <a:rPr lang="en-US" i="1"/>
              <a:t>template text</a:t>
            </a:r>
            <a:endParaRPr lang="en-US"/>
          </a:p>
          <a:p>
            <a:pPr lvl="1"/>
            <a:r>
              <a:rPr lang="en-US"/>
              <a:t>Action elements</a:t>
            </a:r>
          </a:p>
          <a:p>
            <a:pPr lvl="1"/>
            <a:r>
              <a:rPr lang="en-US"/>
              <a:t>Directives</a:t>
            </a:r>
          </a:p>
          <a:p>
            <a:pPr lvl="1"/>
            <a:r>
              <a:rPr lang="en-US"/>
              <a:t>Scriptlets</a:t>
            </a:r>
          </a:p>
          <a:p>
            <a:r>
              <a:rPr lang="en-US"/>
              <a:t>Template text is passed through to the response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10.1 Overview of Servlets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servlet</a:t>
            </a:r>
            <a:r>
              <a:rPr lang="en-US" dirty="0"/>
              <a:t> is a Java class designed to be run in the context of a special </a:t>
            </a:r>
            <a:r>
              <a:rPr lang="en-US" i="1" dirty="0" err="1"/>
              <a:t>servlet</a:t>
            </a:r>
            <a:r>
              <a:rPr lang="en-US" i="1" dirty="0"/>
              <a:t> container</a:t>
            </a:r>
          </a:p>
          <a:p>
            <a:r>
              <a:rPr lang="en-US" dirty="0"/>
              <a:t>An instance of the </a:t>
            </a:r>
            <a:r>
              <a:rPr lang="en-US" dirty="0" err="1"/>
              <a:t>servlet</a:t>
            </a:r>
            <a:r>
              <a:rPr lang="en-US" dirty="0"/>
              <a:t> class is instantiated by the container and is used to handle requests directed to that </a:t>
            </a:r>
            <a:r>
              <a:rPr lang="en-US" dirty="0" err="1"/>
              <a:t>servlet</a:t>
            </a:r>
            <a:endParaRPr lang="en-US" dirty="0"/>
          </a:p>
          <a:p>
            <a:r>
              <a:rPr lang="en-US" dirty="0"/>
              <a:t>In the most common case, </a:t>
            </a:r>
            <a:r>
              <a:rPr lang="en-US" dirty="0" err="1"/>
              <a:t>servlets</a:t>
            </a:r>
            <a:r>
              <a:rPr lang="en-US" dirty="0"/>
              <a:t> are used to create responses to HTTP requests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Action Elements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Action elements create content</a:t>
            </a:r>
          </a:p>
          <a:p>
            <a:r>
              <a:rPr lang="en-US"/>
              <a:t>There are three categories of action elements</a:t>
            </a:r>
          </a:p>
          <a:p>
            <a:pPr lvl="1"/>
            <a:r>
              <a:rPr lang="en-US"/>
              <a:t>Standard action elements</a:t>
            </a:r>
          </a:p>
          <a:p>
            <a:pPr lvl="1"/>
            <a:r>
              <a:rPr lang="en-US"/>
              <a:t>Custom action elements</a:t>
            </a:r>
          </a:p>
          <a:p>
            <a:pPr lvl="1"/>
            <a:r>
              <a:rPr lang="en-US"/>
              <a:t>JSP Standard Tag LIbrar (JSTL) elements</a:t>
            </a:r>
          </a:p>
          <a:p>
            <a:r>
              <a:rPr lang="en-US"/>
              <a:t>Standard action elements are defined by the JSP standard and include basic services such as element generation and file inclusion</a:t>
            </a:r>
          </a:p>
          <a:p>
            <a:r>
              <a:rPr lang="en-US"/>
              <a:t>Custom action elements are defined by creating Java code</a:t>
            </a:r>
          </a:p>
          <a:p>
            <a:r>
              <a:rPr lang="en-US"/>
              <a:t>The JSTL is a collection of custom tags that provide important utilities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JSTL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JSTL contains five sub-libraries</a:t>
            </a:r>
          </a:p>
          <a:p>
            <a:pPr lvl="1"/>
            <a:r>
              <a:rPr lang="en-US"/>
              <a:t>Core tags</a:t>
            </a:r>
          </a:p>
          <a:p>
            <a:pPr lvl="1"/>
            <a:r>
              <a:rPr lang="en-US"/>
              <a:t>XML Processing</a:t>
            </a:r>
          </a:p>
          <a:p>
            <a:pPr lvl="1"/>
            <a:r>
              <a:rPr lang="en-US"/>
              <a:t>Internationalization and formatting</a:t>
            </a:r>
          </a:p>
          <a:p>
            <a:pPr lvl="1"/>
            <a:r>
              <a:rPr lang="en-US"/>
              <a:t>Database access</a:t>
            </a:r>
          </a:p>
          <a:p>
            <a:pPr lvl="1"/>
            <a:r>
              <a:rPr lang="en-US"/>
              <a:t>Functions</a:t>
            </a:r>
          </a:p>
          <a:p>
            <a:r>
              <a:rPr lang="en-US"/>
              <a:t>JSTL also supports an expression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Directives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Directives are tags that begin with &lt;%@</a:t>
            </a:r>
          </a:p>
          <a:p>
            <a:r>
              <a:rPr lang="en-US" dirty="0"/>
              <a:t>Directives define the environment in which the JSP is interpreted</a:t>
            </a:r>
          </a:p>
          <a:p>
            <a:r>
              <a:rPr lang="en-US" dirty="0"/>
              <a:t>A page directive provides information such as content type</a:t>
            </a:r>
          </a:p>
          <a:p>
            <a:r>
              <a:rPr lang="en-US" dirty="0"/>
              <a:t>The </a:t>
            </a:r>
            <a:r>
              <a:rPr lang="en-US" dirty="0" err="1"/>
              <a:t>taglib</a:t>
            </a:r>
            <a:r>
              <a:rPr lang="en-US" dirty="0"/>
              <a:t> directive is used to make libraries of custom tags available to the JSP</a:t>
            </a:r>
          </a:p>
          <a:p>
            <a:pPr lvl="1"/>
            <a:r>
              <a:rPr lang="en-US" dirty="0"/>
              <a:t>JSTL tags must be imported with a </a:t>
            </a:r>
            <a:r>
              <a:rPr lang="en-US" dirty="0" err="1"/>
              <a:t>taglib</a:t>
            </a:r>
            <a:r>
              <a:rPr lang="en-US" dirty="0"/>
              <a:t> directive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	&lt;%@ </a:t>
            </a:r>
            <a:r>
              <a:rPr lang="en-US" dirty="0" err="1">
                <a:latin typeface="Courier New" pitchFamily="49" charset="0"/>
              </a:rPr>
              <a:t>taglib</a:t>
            </a:r>
            <a:r>
              <a:rPr lang="en-US" dirty="0">
                <a:latin typeface="Courier New" pitchFamily="49" charset="0"/>
              </a:rPr>
              <a:t> prefix=“c” 	</a:t>
            </a:r>
            <a:r>
              <a:rPr lang="en-US" dirty="0" err="1">
                <a:latin typeface="Courier New" pitchFamily="49" charset="0"/>
              </a:rPr>
              <a:t>uri</a:t>
            </a:r>
            <a:r>
              <a:rPr lang="en-US" dirty="0">
                <a:latin typeface="Courier New" pitchFamily="49" charset="0"/>
              </a:rPr>
              <a:t>=“http://java.sun.com/jsp/jstl/core”%&gt;</a:t>
            </a:r>
          </a:p>
          <a:p>
            <a:pPr lvl="1"/>
            <a:r>
              <a:rPr lang="en-US" dirty="0"/>
              <a:t>Is used to allow the current JSP refer to the JSTL core library</a:t>
            </a:r>
          </a:p>
          <a:p>
            <a:pPr lvl="1"/>
            <a:r>
              <a:rPr lang="en-US" dirty="0"/>
              <a:t>Tags from that library will use the c: qualifier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Scriptlets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Scriptlets allow embedding programming language code into a JSP</a:t>
            </a:r>
          </a:p>
          <a:p>
            <a:pPr lvl="1"/>
            <a:r>
              <a:rPr lang="en-US"/>
              <a:t>Although extensions can be used to support other languages, Java is the one that must be supported</a:t>
            </a:r>
          </a:p>
          <a:p>
            <a:r>
              <a:rPr lang="en-US"/>
              <a:t>The expression scriptlet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&lt;%=  expression %&gt;</a:t>
            </a:r>
          </a:p>
          <a:p>
            <a:pPr>
              <a:buFontTx/>
              <a:buNone/>
            </a:pPr>
            <a:r>
              <a:rPr lang="en-US"/>
              <a:t>	Causes the value of the expression be put into the response</a:t>
            </a:r>
          </a:p>
          <a:p>
            <a:r>
              <a:rPr lang="en-US"/>
              <a:t>General Java code can be enclosed within &lt;% … %&gt;</a:t>
            </a:r>
          </a:p>
          <a:p>
            <a:r>
              <a:rPr lang="en-US"/>
              <a:t>JSP comments &lt;%--  … --%&gt; are not put into the response</a:t>
            </a:r>
          </a:p>
          <a:p>
            <a:pPr lvl="1"/>
            <a:r>
              <a:rPr lang="en-US"/>
              <a:t>Regular HTML comments &lt;!-- … </a:t>
            </a:r>
            <a:r>
              <a:rPr lang="en-US">
                <a:sym typeface="Wingdings" pitchFamily="2" charset="2"/>
              </a:rPr>
              <a:t>--&gt; are put into the response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10.5 Temperature Conversion Example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 pitchFamily="49" charset="0"/>
              </a:rPr>
              <a:t>tempconvert0.html</a:t>
            </a:r>
            <a:r>
              <a:rPr lang="en-US" dirty="0"/>
              <a:t> and </a:t>
            </a:r>
            <a:r>
              <a:rPr lang="en-US" dirty="0" smtClean="0">
                <a:latin typeface="Courier New" pitchFamily="49" charset="0"/>
              </a:rPr>
              <a:t>tempconvert0.jsp</a:t>
            </a:r>
            <a:r>
              <a:rPr lang="en-US" dirty="0" smtClean="0"/>
              <a:t> </a:t>
            </a:r>
            <a:r>
              <a:rPr lang="en-US" dirty="0"/>
              <a:t>provide a temperature conversion example</a:t>
            </a:r>
          </a:p>
          <a:p>
            <a:r>
              <a:rPr lang="en-US" dirty="0"/>
              <a:t>Tempconvert1.jsp is similar but both pages are integrated into the same JSP</a:t>
            </a:r>
          </a:p>
          <a:p>
            <a:pPr lvl="1"/>
            <a:r>
              <a:rPr lang="en-US" dirty="0"/>
              <a:t>A Java if is used to conditionally include content in the response</a:t>
            </a:r>
          </a:p>
          <a:p>
            <a:pPr lvl="1"/>
            <a:r>
              <a:rPr lang="en-US" dirty="0"/>
              <a:t>If the request comes with a data value with key </a:t>
            </a:r>
            <a:r>
              <a:rPr lang="en-US" dirty="0" err="1"/>
              <a:t>ctemp</a:t>
            </a:r>
            <a:r>
              <a:rPr lang="en-US" dirty="0"/>
              <a:t>, it is assumed that this is a request from the form</a:t>
            </a:r>
          </a:p>
          <a:p>
            <a:pPr lvl="1"/>
            <a:r>
              <a:rPr lang="en-US" dirty="0"/>
              <a:t>Otherwise, it is assumed that this is the first request and only the form is </a:t>
            </a:r>
            <a:r>
              <a:rPr lang="en-US" dirty="0" smtClean="0"/>
              <a:t>sent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tempconvert0.jsp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5486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tempconvert0.jsp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A document that converts a Celsius temperature received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from tempconvert0.html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Fahrenheit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html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"http://www.w3.org/1999/xhtml"&gt;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&lt;title&gt; Temperature converter &lt;/title&gt;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&lt;p&gt;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&lt;%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Get the Celsius temperature from the form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request.getParameter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float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convert the value to Fahrenheit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1.8f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+ 32.0f;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%&gt;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Use an expression to display the value of the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Fahrenheit temperature --&gt;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Fahrenheit temperature: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&lt;%=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Expression Language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The JSTL expression language (EL) uses ${ .. } to indicate an expression</a:t>
            </a:r>
          </a:p>
          <a:p>
            <a:pPr>
              <a:lnSpc>
                <a:spcPct val="80000"/>
              </a:lnSpc>
            </a:pPr>
            <a:r>
              <a:rPr lang="en-US" dirty="0"/>
              <a:t>The expression language includes standard operators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 some cases alternate names are provided to avoid problems with the HTML special characters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So, </a:t>
            </a:r>
            <a:r>
              <a:rPr lang="en-US" dirty="0" err="1"/>
              <a:t>ge</a:t>
            </a:r>
            <a:r>
              <a:rPr lang="en-US" dirty="0"/>
              <a:t> is provided as a synonym for &gt;=</a:t>
            </a:r>
          </a:p>
          <a:p>
            <a:pPr>
              <a:lnSpc>
                <a:spcPct val="80000"/>
              </a:lnSpc>
            </a:pPr>
            <a:r>
              <a:rPr lang="en-US" dirty="0"/>
              <a:t>The </a:t>
            </a:r>
            <a:r>
              <a:rPr lang="en-US" dirty="0" err="1"/>
              <a:t>param</a:t>
            </a:r>
            <a:r>
              <a:rPr lang="en-US" dirty="0"/>
              <a:t> object is predefined in EL to provide data submitted with an HTTP request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${param.name} gets the value associated with name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${</a:t>
            </a:r>
            <a:r>
              <a:rPr lang="en-US" dirty="0" err="1"/>
              <a:t>param</a:t>
            </a:r>
            <a:r>
              <a:rPr lang="en-US" dirty="0"/>
              <a:t>[‘fancy name’]} gets the value if the name is not a proper identifier</a:t>
            </a:r>
          </a:p>
          <a:p>
            <a:pPr>
              <a:lnSpc>
                <a:spcPct val="80000"/>
              </a:lnSpc>
            </a:pPr>
            <a:r>
              <a:rPr lang="en-US" dirty="0"/>
              <a:t>It is usually best to use the JSTL core tag c:out to put the value of an expression into the response</a:t>
            </a:r>
          </a:p>
          <a:p>
            <a:pPr>
              <a:lnSpc>
                <a:spcPct val="80000"/>
              </a:lnSpc>
            </a:pPr>
            <a:r>
              <a:rPr lang="en-US" dirty="0"/>
              <a:t>Tempconvert2.html and tempconvert2.jsp implement temperature conversion using 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JSTL Control Action Elements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JSTL core library defines a number of control structures</a:t>
            </a:r>
          </a:p>
          <a:p>
            <a:r>
              <a:rPr lang="en-US"/>
              <a:t>The c:if tag defines a one way branch, no else is allowed</a:t>
            </a:r>
          </a:p>
          <a:p>
            <a:r>
              <a:rPr lang="en-US"/>
              <a:t>Tempconvert3.jsp uses the c:if tag to determine if the request being sent uses the POST method or not</a:t>
            </a:r>
          </a:p>
          <a:p>
            <a:pPr lvl="1"/>
            <a:r>
              <a:rPr lang="en-US"/>
              <a:t>If the POST method is used, it must be a form submission, so data is accessed and the conversion is carried out</a:t>
            </a:r>
          </a:p>
          <a:p>
            <a:pPr lvl="1"/>
            <a:r>
              <a:rPr lang="en-US"/>
              <a:t>If the GET method is used, this must be a first request for the page, so the form itself is returned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tempconvert3.jsp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562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&lt;!--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Convert a given temperature in Celsius to Fahrenheit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This is both the request and the response document     --&gt;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&lt;%@ page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contentType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"text/html" %&gt;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&lt;%@ taglib prefix = "c" uri = "http://java.sun.com/jsp/jstl/core" %&gt;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"http://www.w3.org/1999/xhtml"&gt;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&lt;title&gt; Temperature converter &lt;/title&gt;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&lt;c:if test = "${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pageContext.request.method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!= 'POST'}"&gt;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&lt;form action = "tempconvert3.jsp"  method = "post" 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Celsius temperature: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= "text" name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 type = "submit" value = "Convert to Fahrenheit" /&gt;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&lt;/form&gt;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&lt;/c:if&gt;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&lt;c:if test = "${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pageContext.request.method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'POST'}"&gt;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Given temperature in Celsius: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&lt;c:out value = "${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param.ctemp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}"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Temperature in Fahrenheit: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&lt;c:out value = "${(1.8 *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param.ctemp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+ 32}" /&gt;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&lt;/c:if&gt;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JST foreach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c:foreach tag provides iteration</a:t>
            </a:r>
          </a:p>
          <a:p>
            <a:pPr lvl="1"/>
            <a:r>
              <a:rPr lang="en-US"/>
              <a:t>Iteration through a list of values is supported</a:t>
            </a:r>
          </a:p>
          <a:p>
            <a:pPr lvl="1"/>
            <a:r>
              <a:rPr lang="en-US"/>
              <a:t>Iterations through a sequence of numeric values is supported</a:t>
            </a:r>
          </a:p>
          <a:p>
            <a:r>
              <a:rPr lang="en-US"/>
              <a:t>If, for example, several checkboxes have the same name attribute, the value of parmValues.name will be a list of the values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&lt;c:foreach items=“${paramValues.name}” 			var=“x”&gt;</a:t>
            </a:r>
          </a:p>
          <a:p>
            <a:r>
              <a:rPr lang="en-US"/>
              <a:t>Will step the variable x through each value in the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10.1 Servlet Request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01675" y="1693862"/>
            <a:ext cx="7880350" cy="3657600"/>
            <a:chOff x="701675" y="1693862"/>
            <a:chExt cx="7880350" cy="3657600"/>
          </a:xfrm>
        </p:grpSpPr>
        <p:sp>
          <p:nvSpPr>
            <p:cNvPr id="161797" name="Text Box 5"/>
            <p:cNvSpPr txBox="1">
              <a:spLocks noChangeArrowheads="1"/>
            </p:cNvSpPr>
            <p:nvPr/>
          </p:nvSpPr>
          <p:spPr bwMode="auto">
            <a:xfrm>
              <a:off x="876300" y="1846262"/>
              <a:ext cx="1098550" cy="339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Browser</a:t>
              </a:r>
            </a:p>
          </p:txBody>
        </p:sp>
        <p:sp>
          <p:nvSpPr>
            <p:cNvPr id="161798" name="Rectangle 6"/>
            <p:cNvSpPr>
              <a:spLocks noChangeArrowheads="1"/>
            </p:cNvSpPr>
            <p:nvPr/>
          </p:nvSpPr>
          <p:spPr bwMode="auto">
            <a:xfrm>
              <a:off x="701675" y="1693862"/>
              <a:ext cx="14478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799" name="Text Box 7"/>
            <p:cNvSpPr txBox="1">
              <a:spLocks noChangeArrowheads="1"/>
            </p:cNvSpPr>
            <p:nvPr/>
          </p:nvSpPr>
          <p:spPr bwMode="auto">
            <a:xfrm>
              <a:off x="3673475" y="3598862"/>
              <a:ext cx="2076450" cy="339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Servlet Container</a:t>
              </a:r>
            </a:p>
          </p:txBody>
        </p:sp>
        <p:sp>
          <p:nvSpPr>
            <p:cNvPr id="161800" name="Text Box 8"/>
            <p:cNvSpPr txBox="1">
              <a:spLocks noChangeArrowheads="1"/>
            </p:cNvSpPr>
            <p:nvPr/>
          </p:nvSpPr>
          <p:spPr bwMode="auto">
            <a:xfrm>
              <a:off x="6797675" y="4894262"/>
              <a:ext cx="946150" cy="339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Servlet</a:t>
              </a:r>
            </a:p>
          </p:txBody>
        </p:sp>
        <p:sp>
          <p:nvSpPr>
            <p:cNvPr id="161801" name="Rectangle 9"/>
            <p:cNvSpPr>
              <a:spLocks noChangeArrowheads="1"/>
            </p:cNvSpPr>
            <p:nvPr/>
          </p:nvSpPr>
          <p:spPr bwMode="auto">
            <a:xfrm>
              <a:off x="3673475" y="3522662"/>
              <a:ext cx="21336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2" name="Rectangle 10"/>
            <p:cNvSpPr>
              <a:spLocks noChangeArrowheads="1"/>
            </p:cNvSpPr>
            <p:nvPr/>
          </p:nvSpPr>
          <p:spPr bwMode="auto">
            <a:xfrm>
              <a:off x="6721475" y="4818062"/>
              <a:ext cx="10668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>
              <a:off x="2149475" y="1998662"/>
              <a:ext cx="213360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804" name="Text Box 12"/>
            <p:cNvSpPr txBox="1">
              <a:spLocks noChangeArrowheads="1"/>
            </p:cNvSpPr>
            <p:nvPr/>
          </p:nvSpPr>
          <p:spPr bwMode="auto">
            <a:xfrm>
              <a:off x="3048000" y="2286000"/>
              <a:ext cx="1746250" cy="339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HTTP Request</a:t>
              </a:r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>
              <a:off x="5807075" y="3827462"/>
              <a:ext cx="1371600" cy="99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806" name="Text Box 14"/>
            <p:cNvSpPr txBox="1">
              <a:spLocks noChangeArrowheads="1"/>
            </p:cNvSpPr>
            <p:nvPr/>
          </p:nvSpPr>
          <p:spPr bwMode="auto">
            <a:xfrm>
              <a:off x="6569075" y="3751262"/>
              <a:ext cx="2012950" cy="587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Request object</a:t>
              </a:r>
            </a:p>
            <a:p>
              <a:r>
                <a:rPr lang="en-US"/>
                <a:t>Response object</a:t>
              </a:r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 flipH="1" flipV="1">
              <a:off x="5121275" y="4132262"/>
              <a:ext cx="160020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1808" name="Text Box 16"/>
            <p:cNvSpPr txBox="1">
              <a:spLocks noChangeArrowheads="1"/>
            </p:cNvSpPr>
            <p:nvPr/>
          </p:nvSpPr>
          <p:spPr bwMode="auto">
            <a:xfrm>
              <a:off x="4572000" y="4648200"/>
              <a:ext cx="1276350" cy="339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Response</a:t>
              </a:r>
            </a:p>
          </p:txBody>
        </p:sp>
        <p:sp>
          <p:nvSpPr>
            <p:cNvPr id="161809" name="Text Box 17"/>
            <p:cNvSpPr txBox="1">
              <a:spLocks noChangeArrowheads="1"/>
            </p:cNvSpPr>
            <p:nvPr/>
          </p:nvSpPr>
          <p:spPr bwMode="auto">
            <a:xfrm>
              <a:off x="854075" y="3217862"/>
              <a:ext cx="1936750" cy="339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HTTP Response</a:t>
              </a:r>
            </a:p>
          </p:txBody>
        </p:sp>
        <p:sp>
          <p:nvSpPr>
            <p:cNvPr id="161810" name="Line 18"/>
            <p:cNvSpPr>
              <a:spLocks noChangeShapeType="1"/>
            </p:cNvSpPr>
            <p:nvPr/>
          </p:nvSpPr>
          <p:spPr bwMode="auto">
            <a:xfrm flipH="1" flipV="1">
              <a:off x="1844675" y="2379662"/>
              <a:ext cx="182880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10.5 JSTL choose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c:choose tag provides a multi-way choice</a:t>
            </a:r>
          </a:p>
          <a:p>
            <a:r>
              <a:rPr lang="en-US"/>
              <a:t>The testradio.jsp example uses c:if to determine the method of the request</a:t>
            </a:r>
          </a:p>
          <a:p>
            <a:r>
              <a:rPr lang="en-US"/>
              <a:t>If the method is POST, the JSP uses the c:choose construct to determine which text to put into the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10.1 Servlet Advantages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Since servlets stay in existence while the server/container is running, they can remember state</a:t>
            </a:r>
          </a:p>
          <a:p>
            <a:r>
              <a:rPr lang="en-US"/>
              <a:t>Java is a more robust development language</a:t>
            </a:r>
          </a:p>
          <a:p>
            <a:r>
              <a:rPr lang="en-US"/>
              <a:t>Because the servlet stays running, it is potentially more efficient than CGI</a:t>
            </a:r>
          </a:p>
          <a:p>
            <a:pPr lvl="1"/>
            <a:r>
              <a:rPr lang="en-US"/>
              <a:t>CGI programs are started for each request</a:t>
            </a:r>
          </a:p>
          <a:p>
            <a:pPr lvl="1"/>
            <a:r>
              <a:rPr lang="en-US"/>
              <a:t>Improvements, such as mod_perl in the Apache web server, reduce much of the overhead of CGI by keeping programs in memory een between requests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10.2 Servlet Details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r>
              <a:rPr lang="en-US" dirty="0"/>
              <a:t>class </a:t>
            </a:r>
            <a:r>
              <a:rPr lang="en-US" dirty="0" smtClean="0"/>
              <a:t>implements </a:t>
            </a:r>
            <a:r>
              <a:rPr lang="en-US" dirty="0"/>
              <a:t>the </a:t>
            </a:r>
            <a:r>
              <a:rPr lang="en-US" dirty="0" err="1"/>
              <a:t>Servlet</a:t>
            </a:r>
            <a:r>
              <a:rPr lang="en-US" dirty="0"/>
              <a:t> interface</a:t>
            </a:r>
          </a:p>
          <a:p>
            <a:r>
              <a:rPr lang="en-US" dirty="0"/>
              <a:t>Several convenience classes are provided that implement </a:t>
            </a:r>
            <a:r>
              <a:rPr lang="en-US" dirty="0" err="1"/>
              <a:t>Servlet</a:t>
            </a:r>
            <a:endParaRPr lang="en-US" dirty="0"/>
          </a:p>
          <a:p>
            <a:pPr lvl="1"/>
            <a:r>
              <a:rPr lang="en-US" dirty="0" err="1"/>
              <a:t>GenericServlet</a:t>
            </a:r>
            <a:endParaRPr lang="en-US" dirty="0"/>
          </a:p>
          <a:p>
            <a:pPr lvl="1"/>
            <a:r>
              <a:rPr lang="en-US" dirty="0" err="1"/>
              <a:t>HttpServlet</a:t>
            </a:r>
            <a:endParaRPr lang="en-US" dirty="0"/>
          </a:p>
          <a:p>
            <a:r>
              <a:rPr lang="en-US" dirty="0"/>
              <a:t>Since most </a:t>
            </a:r>
            <a:r>
              <a:rPr lang="en-US" dirty="0" err="1"/>
              <a:t>servlets</a:t>
            </a:r>
            <a:r>
              <a:rPr lang="en-US" dirty="0"/>
              <a:t> respond to HTTP requests, the most common way to implement a </a:t>
            </a:r>
            <a:r>
              <a:rPr lang="en-US" dirty="0" err="1"/>
              <a:t>servlet</a:t>
            </a:r>
            <a:r>
              <a:rPr lang="en-US" dirty="0"/>
              <a:t> is to extend the </a:t>
            </a:r>
            <a:r>
              <a:rPr lang="en-US" dirty="0" err="1"/>
              <a:t>HttpServlet</a:t>
            </a:r>
            <a:r>
              <a:rPr lang="en-US" dirty="0"/>
              <a:t>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10.2 HttpServlet Details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The class provides four methods to handle different types of HTTP requests</a:t>
            </a:r>
          </a:p>
          <a:p>
            <a:pPr lvl="1"/>
            <a:r>
              <a:rPr lang="en-US"/>
              <a:t>doGet</a:t>
            </a:r>
          </a:p>
          <a:p>
            <a:pPr lvl="1"/>
            <a:r>
              <a:rPr lang="en-US"/>
              <a:t>doPost</a:t>
            </a:r>
          </a:p>
          <a:p>
            <a:pPr lvl="1"/>
            <a:r>
              <a:rPr lang="en-US"/>
              <a:t>doPut</a:t>
            </a:r>
          </a:p>
          <a:p>
            <a:pPr lvl="1"/>
            <a:r>
              <a:rPr lang="en-US"/>
              <a:t>doDelete</a:t>
            </a:r>
          </a:p>
          <a:p>
            <a:r>
              <a:rPr lang="en-US"/>
              <a:t>An extension class will implement one or more of these methods</a:t>
            </a:r>
          </a:p>
          <a:p>
            <a:r>
              <a:rPr lang="en-US"/>
              <a:t>Each method is called with two parameters</a:t>
            </a:r>
          </a:p>
          <a:p>
            <a:pPr lvl="1"/>
            <a:r>
              <a:rPr lang="en-US"/>
              <a:t>A request parameter containing data about the request</a:t>
            </a:r>
          </a:p>
          <a:p>
            <a:pPr lvl="1"/>
            <a:r>
              <a:rPr lang="en-US"/>
              <a:t>A response parameter that is used by the servlet to create the response</a:t>
            </a:r>
          </a:p>
          <a:p>
            <a:r>
              <a:rPr lang="en-US"/>
              <a:t>doGet and doPut are the only methods used in this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10.2 Responding to HttpServlet Request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HTTP request is mapped to a servlet by the servlet container</a:t>
            </a:r>
          </a:p>
          <a:p>
            <a:pPr lvl="1"/>
            <a:r>
              <a:rPr lang="en-US"/>
              <a:t>A configuration file provides a standard way of mapping paths to servlet classes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HttpServletResponse</a:t>
            </a:r>
            <a:r>
              <a:rPr lang="en-US"/>
              <a:t> object passed as a parameter to </a:t>
            </a:r>
            <a:r>
              <a:rPr lang="en-US">
                <a:latin typeface="Courier New" pitchFamily="49" charset="0"/>
              </a:rPr>
              <a:t>doGet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doPost</a:t>
            </a:r>
            <a:r>
              <a:rPr lang="en-US"/>
              <a:t> provides a </a:t>
            </a:r>
            <a:r>
              <a:rPr lang="en-US">
                <a:latin typeface="Courier New" pitchFamily="49" charset="0"/>
              </a:rPr>
              <a:t>PrintWriter</a:t>
            </a:r>
            <a:r>
              <a:rPr lang="en-US"/>
              <a:t> object</a:t>
            </a:r>
          </a:p>
          <a:p>
            <a:r>
              <a:rPr lang="en-US"/>
              <a:t>Output sent to the </a:t>
            </a:r>
            <a:r>
              <a:rPr lang="en-US">
                <a:latin typeface="Courier New" pitchFamily="49" charset="0"/>
              </a:rPr>
              <a:t>PrintWriter</a:t>
            </a:r>
            <a:r>
              <a:rPr lang="en-US"/>
              <a:t> object will become part of the response</a:t>
            </a:r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HttpServletResponse</a:t>
            </a:r>
            <a:r>
              <a:rPr lang="en-US"/>
              <a:t> object has a </a:t>
            </a:r>
            <a:r>
              <a:rPr lang="en-US">
                <a:latin typeface="Courier New" pitchFamily="49" charset="0"/>
              </a:rPr>
              <a:t>setContentType</a:t>
            </a:r>
            <a:r>
              <a:rPr lang="en-US"/>
              <a:t> method that takes the MIME type of the response as a parameter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10.2 Generating a Request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with CGI, there are two main ways of invoking a </a:t>
            </a:r>
            <a:r>
              <a:rPr lang="en-US" dirty="0" err="1"/>
              <a:t>servlet</a:t>
            </a:r>
            <a:endParaRPr lang="en-US" dirty="0"/>
          </a:p>
          <a:p>
            <a:pPr lvl="1"/>
            <a:r>
              <a:rPr lang="en-US" dirty="0"/>
              <a:t>A hyperlink that specifies a path to the </a:t>
            </a:r>
            <a:r>
              <a:rPr lang="en-US" dirty="0" err="1"/>
              <a:t>servlet</a:t>
            </a:r>
            <a:endParaRPr lang="en-US" dirty="0"/>
          </a:p>
          <a:p>
            <a:pPr lvl="1"/>
            <a:r>
              <a:rPr lang="en-US" dirty="0"/>
              <a:t>A form action that specifies a path to the </a:t>
            </a:r>
            <a:r>
              <a:rPr lang="en-US" dirty="0" err="1"/>
              <a:t>servlet</a:t>
            </a:r>
            <a:endParaRPr lang="en-US" dirty="0"/>
          </a:p>
          <a:p>
            <a:r>
              <a:rPr lang="en-US" dirty="0"/>
              <a:t>The tstGreet.html and </a:t>
            </a:r>
            <a:r>
              <a:rPr lang="en-US" dirty="0" smtClean="0"/>
              <a:t>greeting.java </a:t>
            </a:r>
            <a:r>
              <a:rPr lang="en-US" dirty="0"/>
              <a:t>files give a simple example in which no data is sent with the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Greeting.java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/* This is Greeting.java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 illustrate a simple GET request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javax.servlet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javax.servlet.http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import java.io.*;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Greeting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HttpServlet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doGet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HttpServletRequest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request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HttpServletResponse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response)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throws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ServletException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response.setContentType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("text/html");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returnHTML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response.getWriter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returnHTML.println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("&lt;html&gt;&lt;head&gt;&lt;title&gt;\n");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returnHTML.println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("A simple GET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returnHTML.println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("&lt;/title&gt;&lt;/head&gt;&lt;body&gt;\n");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returnHTML.println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("&lt;h2&gt; Greetings, this is your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servlet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h2&gt;\n");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returnHTML.println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("&lt;/body&gt;&lt;/html&gt;\n");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returnHTML.close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Programming the WWW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Programming the WWW</Template>
  <TotalTime>805</TotalTime>
  <Pages>5</Pages>
  <Words>1910</Words>
  <Application>Microsoft PowerPoint 4.0</Application>
  <PresentationFormat>Letter Paper (8.5x11 in)</PresentationFormat>
  <Paragraphs>252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Times New Roman</vt:lpstr>
      <vt:lpstr>Arial</vt:lpstr>
      <vt:lpstr>Wingdings</vt:lpstr>
      <vt:lpstr>ヒラギノ角ゴ Pro W3</vt:lpstr>
      <vt:lpstr>Courier New</vt:lpstr>
      <vt:lpstr>SIU Programming the WWW</vt:lpstr>
      <vt:lpstr>Chapter 10</vt:lpstr>
      <vt:lpstr>10.1 Overview of Servlets</vt:lpstr>
      <vt:lpstr>10.1 Servlet Request</vt:lpstr>
      <vt:lpstr>10.1 Servlet Advantages</vt:lpstr>
      <vt:lpstr>10.2 Servlet Details</vt:lpstr>
      <vt:lpstr>10.2 HttpServlet Details</vt:lpstr>
      <vt:lpstr>10.2 Responding to HttpServlet Request</vt:lpstr>
      <vt:lpstr>10.2 Generating a Request</vt:lpstr>
      <vt:lpstr>Greeting.java</vt:lpstr>
      <vt:lpstr>10.3 A Survey Example</vt:lpstr>
      <vt:lpstr>10.3 Survey Example: Race Condition</vt:lpstr>
      <vt:lpstr>10.4 Cookies</vt:lpstr>
      <vt:lpstr>10.4 Cookies and Security</vt:lpstr>
      <vt:lpstr>10.4 Servlet Support for Cookies</vt:lpstr>
      <vt:lpstr>10.4 An Example</vt:lpstr>
      <vt:lpstr>10.4 Session Tracking</vt:lpstr>
      <vt:lpstr>10.5 Java Server Pages</vt:lpstr>
      <vt:lpstr>10.5 Motivations for JSP</vt:lpstr>
      <vt:lpstr>10.5 JSP Documents</vt:lpstr>
      <vt:lpstr>10.5 Action Elements</vt:lpstr>
      <vt:lpstr>10.5 JSTL</vt:lpstr>
      <vt:lpstr>10.5 Directives</vt:lpstr>
      <vt:lpstr>10.5 Scriptlets</vt:lpstr>
      <vt:lpstr>10.5 Temperature Conversion Example</vt:lpstr>
      <vt:lpstr>tempconvert0.jsp</vt:lpstr>
      <vt:lpstr>10.5 Expression Language</vt:lpstr>
      <vt:lpstr>10.5 JSTL Control Action Elements</vt:lpstr>
      <vt:lpstr>tempconvert3.jsp</vt:lpstr>
      <vt:lpstr>10.5 JST foreach</vt:lpstr>
      <vt:lpstr>10.5 JSTL choose</vt:lpstr>
    </vt:vector>
  </TitlesOfParts>
  <Company>©2008 Pearson Addison-Wesley. All rights reserved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Introductions to XHTML</dc:subject>
  <dc:creator>Robert Sebesta</dc:creator>
  <cp:lastModifiedBy>Andrew Aken</cp:lastModifiedBy>
  <cp:revision>68</cp:revision>
  <cp:lastPrinted>2002-08-21T03:16:13Z</cp:lastPrinted>
  <dcterms:created xsi:type="dcterms:W3CDTF">2007-04-26T20:44:15Z</dcterms:created>
  <dcterms:modified xsi:type="dcterms:W3CDTF">2008-11-04T09:12:58Z</dcterms:modified>
</cp:coreProperties>
</file>