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49"/>
  </p:notesMasterIdLst>
  <p:handoutMasterIdLst>
    <p:handoutMasterId r:id="rId50"/>
  </p:handoutMasterIdLst>
  <p:sldIdLst>
    <p:sldId id="257" r:id="rId2"/>
    <p:sldId id="303" r:id="rId3"/>
    <p:sldId id="304" r:id="rId4"/>
    <p:sldId id="259" r:id="rId5"/>
    <p:sldId id="260" r:id="rId6"/>
    <p:sldId id="305" r:id="rId7"/>
    <p:sldId id="306" r:id="rId8"/>
    <p:sldId id="307" r:id="rId9"/>
    <p:sldId id="296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7" r:id="rId26"/>
    <p:sldId id="278" r:id="rId27"/>
    <p:sldId id="279" r:id="rId28"/>
    <p:sldId id="280" r:id="rId29"/>
    <p:sldId id="281" r:id="rId30"/>
    <p:sldId id="297" r:id="rId31"/>
    <p:sldId id="298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9" r:id="rId41"/>
    <p:sldId id="291" r:id="rId42"/>
    <p:sldId id="292" r:id="rId43"/>
    <p:sldId id="293" r:id="rId44"/>
    <p:sldId id="294" r:id="rId45"/>
    <p:sldId id="300" r:id="rId46"/>
    <p:sldId id="295" r:id="rId47"/>
    <p:sldId id="301" r:id="rId48"/>
  </p:sldIdLst>
  <p:sldSz cx="9144000" cy="6858000" type="letter"/>
  <p:notesSz cx="9210675" cy="6980238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29498F"/>
    <a:srgbClr val="549CC8"/>
    <a:srgbClr val="5FB1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2" autoAdjust="0"/>
  </p:normalViewPr>
  <p:slideViewPr>
    <p:cSldViewPr>
      <p:cViewPr varScale="1">
        <p:scale>
          <a:sx n="87" d="100"/>
          <a:sy n="87" d="100"/>
        </p:scale>
        <p:origin x="-1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1238" y="349250"/>
            <a:ext cx="4649787" cy="3489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352800"/>
            <a:ext cx="6781800" cy="31242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17251" y="6630015"/>
            <a:ext cx="3991293" cy="349012"/>
          </a:xfrm>
          <a:prstGeom prst="rect">
            <a:avLst/>
          </a:prstGeom>
          <a:ln/>
        </p:spPr>
        <p:txBody>
          <a:bodyPr/>
          <a:lstStyle/>
          <a:p>
            <a:fld id="{2F878663-3D77-4D87-8C84-D2FD32B35F7C}" type="slidenum">
              <a:rPr lang="en-US"/>
              <a:pPr/>
              <a:t>2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1068" y="3315613"/>
            <a:ext cx="7368540" cy="3141107"/>
          </a:xfrm>
          <a:prstGeom prst="rect">
            <a:avLst/>
          </a:prstGeom>
        </p:spPr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17251" y="6630015"/>
            <a:ext cx="3991293" cy="349012"/>
          </a:xfrm>
          <a:prstGeom prst="rect">
            <a:avLst/>
          </a:prstGeom>
          <a:ln/>
        </p:spPr>
        <p:txBody>
          <a:bodyPr/>
          <a:lstStyle/>
          <a:p>
            <a:fld id="{9D7814BB-A071-4DA0-9477-E04B94997C1D}" type="slidenum">
              <a:rPr lang="en-US"/>
              <a:pPr/>
              <a:t>3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1068" y="3315613"/>
            <a:ext cx="7368540" cy="3141107"/>
          </a:xfrm>
          <a:prstGeom prst="rect">
            <a:avLst/>
          </a:prstGeom>
        </p:spPr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17251" y="6630015"/>
            <a:ext cx="3991293" cy="349012"/>
          </a:xfrm>
          <a:prstGeom prst="rect">
            <a:avLst/>
          </a:prstGeom>
          <a:ln/>
        </p:spPr>
        <p:txBody>
          <a:bodyPr/>
          <a:lstStyle/>
          <a:p>
            <a:fld id="{3A52CFEE-8A96-4D5B-B899-7E1E13475033}" type="slidenum">
              <a:rPr lang="en-US"/>
              <a:pPr/>
              <a:t>6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1068" y="3315613"/>
            <a:ext cx="7368540" cy="3141107"/>
          </a:xfrm>
          <a:prstGeom prst="rect">
            <a:avLst/>
          </a:prstGeom>
        </p:spPr>
        <p:txBody>
          <a:bodyPr/>
          <a:lstStyle/>
          <a:p>
            <a:pPr marL="228600" indent="-228600"/>
            <a:r>
              <a:rPr lang="en-US"/>
              <a:t>May need to modify the php.ini file to enable alternative PHP tags.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17251" y="6630015"/>
            <a:ext cx="3991293" cy="349012"/>
          </a:xfrm>
          <a:prstGeom prst="rect">
            <a:avLst/>
          </a:prstGeom>
          <a:ln/>
        </p:spPr>
        <p:txBody>
          <a:bodyPr/>
          <a:lstStyle/>
          <a:p>
            <a:fld id="{389E1078-7433-4337-BF0C-55FCCA72A1D2}" type="slidenum">
              <a:rPr lang="en-US"/>
              <a:pPr/>
              <a:t>7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1068" y="3315613"/>
            <a:ext cx="7368540" cy="3141107"/>
          </a:xfrm>
          <a:prstGeom prst="rect">
            <a:avLst/>
          </a:prstGeom>
        </p:spPr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17251" y="6630015"/>
            <a:ext cx="3991293" cy="349012"/>
          </a:xfrm>
          <a:prstGeom prst="rect">
            <a:avLst/>
          </a:prstGeom>
          <a:ln/>
        </p:spPr>
        <p:txBody>
          <a:bodyPr/>
          <a:lstStyle/>
          <a:p>
            <a:fld id="{2982D7C5-F92F-48C3-BD12-835F85934240}" type="slidenum">
              <a:rPr lang="en-US"/>
              <a:pPr/>
              <a:t>8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1068" y="3315613"/>
            <a:ext cx="7368540" cy="3141107"/>
          </a:xfrm>
          <a:prstGeom prst="rect">
            <a:avLst/>
          </a:prstGeom>
        </p:spPr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800600" y="685800"/>
            <a:ext cx="3886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3D9B87A-ABD4-428F-A635-0E13EBFB5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00600" y="3962400"/>
            <a:ext cx="3886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9" name="Picture 6" descr="03214896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4081051" cy="5029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E5390-E648-431F-BC47-8D19CECA2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A20D31-CC17-4074-945B-6E18DA86C5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07A0117F-E874-4334-8853-068FB2037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239068-7B56-4371-8271-A9919F0DB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03B479-6AC9-46EE-8BEE-52089329E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E22C0B-E0A1-4566-BD2B-ABB8B482B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0DA09-9DC5-4466-A301-A32ADA486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D2B40B-B7F7-4E4E-B9D3-D24C8964C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EDE03-436F-4CA0-904E-1D05E718D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A42E6-2796-44E9-B934-FAF193E4F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/>
              <a:t>Chapter 11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19800" y="2717800"/>
            <a:ext cx="2824163" cy="28448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/>
              <a:t>Introduction to PHP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11.4 Primitives, Operations, Expressions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Four scalar types: boolean, integer, double, string</a:t>
            </a:r>
          </a:p>
          <a:p>
            <a:r>
              <a:rPr lang="en-US"/>
              <a:t>Two compound types: array, object</a:t>
            </a:r>
          </a:p>
          <a:p>
            <a:r>
              <a:rPr lang="en-US"/>
              <a:t>Two special types: resource and NULL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11.4 Variables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Variables are not declared except in order to specify scope or lifetime</a:t>
            </a:r>
          </a:p>
          <a:p>
            <a:r>
              <a:rPr lang="en-US"/>
              <a:t>A variable that has not been assigned a value is </a:t>
            </a:r>
            <a:r>
              <a:rPr lang="en-US" i="1"/>
              <a:t>unbound</a:t>
            </a:r>
            <a:r>
              <a:rPr lang="en-US"/>
              <a:t> and has the value NULL</a:t>
            </a:r>
          </a:p>
          <a:p>
            <a:pPr lvl="1"/>
            <a:r>
              <a:rPr lang="en-US"/>
              <a:t>NULL is coerced to 0 if a number is needed, to the empty string if a string is needed</a:t>
            </a:r>
          </a:p>
          <a:p>
            <a:pPr lvl="1"/>
            <a:r>
              <a:rPr lang="en-US"/>
              <a:t>Both of these coercions count as boolean FALSE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error_reporting</a:t>
            </a:r>
            <a:r>
              <a:rPr lang="en-US"/>
              <a:t> function is used to set the level of problems that will be reported</a:t>
            </a:r>
          </a:p>
          <a:p>
            <a:pPr lvl="1"/>
            <a:r>
              <a:rPr lang="en-US"/>
              <a:t>For example, level 15 includes reporting unbound variable errors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11.4 Integer Type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PHP distinguishes between integer and floating point numeric types</a:t>
            </a:r>
          </a:p>
          <a:p>
            <a:r>
              <a:rPr lang="en-US"/>
              <a:t>Integer is equivalent to long in C, that is, usually 32 bits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11.4 Double Type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Literal double type numeric values include a period and/or the exponent sign: either e or E</a:t>
            </a:r>
          </a:p>
          <a:p>
            <a:r>
              <a:rPr lang="en-US"/>
              <a:t>Double type values are stored internally as double precision floating point values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11.4 String Type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Characters in PHP are one byte</a:t>
            </a:r>
          </a:p>
          <a:p>
            <a:r>
              <a:rPr lang="en-US" dirty="0"/>
              <a:t>String literals are enclosed in single or double quotes</a:t>
            </a:r>
          </a:p>
          <a:p>
            <a:pPr lvl="1"/>
            <a:r>
              <a:rPr lang="en-US" dirty="0"/>
              <a:t>Double quoted strings have escape sequences interpreted and variables interpolated</a:t>
            </a:r>
          </a:p>
          <a:p>
            <a:pPr lvl="1"/>
            <a:r>
              <a:rPr lang="en-US" dirty="0"/>
              <a:t>Single quoted strings have neither escape sequence interpretation nor variable interpolation</a:t>
            </a:r>
          </a:p>
          <a:p>
            <a:pPr lvl="1"/>
            <a:r>
              <a:rPr lang="en-US" dirty="0"/>
              <a:t>A literal $ sign in a double quoted string must be escaped with a backslash, \</a:t>
            </a:r>
          </a:p>
          <a:p>
            <a:r>
              <a:rPr lang="en-US" dirty="0" smtClean="0"/>
              <a:t>Strings </a:t>
            </a:r>
            <a:r>
              <a:rPr lang="en-US" dirty="0"/>
              <a:t>can cover multiple lines, the included end of line characters are part of the string value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11.4 Boolean Type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boolean type has two values :TRUE and FALSE</a:t>
            </a:r>
          </a:p>
          <a:p>
            <a:r>
              <a:rPr lang="en-US"/>
              <a:t>Other type values are coerced as needed by context, for example, in control expressions</a:t>
            </a:r>
          </a:p>
          <a:p>
            <a:pPr lvl="1"/>
            <a:r>
              <a:rPr lang="en-US"/>
              <a:t>The integer value 0, the empty string and the literal string “0” all count as false</a:t>
            </a:r>
          </a:p>
          <a:p>
            <a:pPr lvl="1"/>
            <a:r>
              <a:rPr lang="en-US"/>
              <a:t>NULL counts as false</a:t>
            </a:r>
          </a:p>
          <a:p>
            <a:pPr lvl="1"/>
            <a:r>
              <a:rPr lang="en-US"/>
              <a:t>The double value 0.0 counts as false.  Beware, however, that double calculations rarely result in the exact value 0.0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11.4 Arithmetic Operators and Expressions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PHP supports the usual operators supported by the C/C++/Java family</a:t>
            </a:r>
          </a:p>
          <a:p>
            <a:r>
              <a:rPr lang="en-US" dirty="0"/>
              <a:t>Integer divided by integer results in integer if there is no remainder but results in double if there is a remainder</a:t>
            </a:r>
          </a:p>
          <a:p>
            <a:pPr lvl="1"/>
            <a:r>
              <a:rPr lang="en-US" dirty="0"/>
              <a:t>12/6 is 2</a:t>
            </a:r>
          </a:p>
          <a:p>
            <a:pPr lvl="1"/>
            <a:r>
              <a:rPr lang="en-US" dirty="0"/>
              <a:t>12/5 is 2.4</a:t>
            </a:r>
          </a:p>
          <a:p>
            <a:r>
              <a:rPr lang="en-US" dirty="0"/>
              <a:t>A variety of numeric functions </a:t>
            </a:r>
            <a:r>
              <a:rPr lang="en-US" dirty="0" smtClean="0"/>
              <a:t>are </a:t>
            </a:r>
            <a:r>
              <a:rPr lang="en-US" dirty="0"/>
              <a:t>available: </a:t>
            </a:r>
            <a:r>
              <a:rPr lang="en-US" dirty="0">
                <a:latin typeface="Courier New" pitchFamily="49" charset="0"/>
              </a:rPr>
              <a:t>floor, ceil, round, </a:t>
            </a:r>
            <a:r>
              <a:rPr lang="en-US" dirty="0" err="1">
                <a:latin typeface="Courier New" pitchFamily="49" charset="0"/>
              </a:rPr>
              <a:t>srand</a:t>
            </a:r>
            <a:r>
              <a:rPr lang="en-US" dirty="0">
                <a:latin typeface="Courier New" pitchFamily="49" charset="0"/>
              </a:rPr>
              <a:t>, abs, min, max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11.4 String Operations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catenation is indicated with a period</a:t>
            </a:r>
          </a:p>
          <a:p>
            <a:r>
              <a:rPr lang="en-US" dirty="0"/>
              <a:t>Characters are accessed in a string with a subscript enclosed in curly braces</a:t>
            </a:r>
          </a:p>
          <a:p>
            <a:r>
              <a:rPr lang="en-US" dirty="0"/>
              <a:t>Many useful string functions are provided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gives the length of a string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strcmp</a:t>
            </a:r>
            <a:r>
              <a:rPr lang="en-US" dirty="0"/>
              <a:t> compares two strings as strings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rtrim</a:t>
            </a:r>
            <a:r>
              <a:rPr lang="en-US" dirty="0" smtClean="0">
                <a:latin typeface="Courier New" pitchFamily="49" charset="0"/>
              </a:rPr>
              <a:t>/chop </a:t>
            </a:r>
            <a:r>
              <a:rPr lang="en-US" dirty="0" smtClean="0"/>
              <a:t>removes </a:t>
            </a:r>
            <a:r>
              <a:rPr lang="en-US" dirty="0"/>
              <a:t>whitespace from the end of a string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11.4 Scalar Type Conversions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Implicit type conversions as demanded by the context in which an expression appears</a:t>
            </a:r>
          </a:p>
          <a:p>
            <a:pPr lvl="1"/>
            <a:r>
              <a:rPr lang="en-US" dirty="0"/>
              <a:t>A string is converted to an integer if a numeric value is required and the string has only a sign followed by digits</a:t>
            </a:r>
          </a:p>
          <a:p>
            <a:pPr lvl="1"/>
            <a:r>
              <a:rPr lang="en-US" dirty="0"/>
              <a:t>A string is converted to a double if a numeric value is required and the string is a valid double literal (including either a period or e or E)</a:t>
            </a:r>
          </a:p>
          <a:p>
            <a:r>
              <a:rPr lang="en-US" dirty="0"/>
              <a:t>Type conversions can be forced in three ways</a:t>
            </a:r>
          </a:p>
          <a:p>
            <a:pPr lvl="1"/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)$sum</a:t>
            </a:r>
            <a:r>
              <a:rPr lang="en-US" dirty="0"/>
              <a:t> in the C style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intval</a:t>
            </a:r>
            <a:r>
              <a:rPr lang="en-US" dirty="0">
                <a:latin typeface="Courier New" pitchFamily="49" charset="0"/>
              </a:rPr>
              <a:t>($sum)</a:t>
            </a:r>
            <a:r>
              <a:rPr lang="en-US" dirty="0"/>
              <a:t> using several conversion functions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settype</a:t>
            </a:r>
            <a:r>
              <a:rPr lang="en-US" dirty="0">
                <a:latin typeface="Courier New" pitchFamily="49" charset="0"/>
              </a:rPr>
              <a:t>($x, “integer”)</a:t>
            </a:r>
          </a:p>
          <a:p>
            <a:r>
              <a:rPr lang="en-US" dirty="0"/>
              <a:t>Type can be determined with the </a:t>
            </a:r>
            <a:r>
              <a:rPr lang="en-US" dirty="0" err="1" smtClean="0">
                <a:latin typeface="Courier New" pitchFamily="49" charset="0"/>
              </a:rPr>
              <a:t>gettype</a:t>
            </a:r>
            <a:r>
              <a:rPr lang="en-US" dirty="0" smtClean="0">
                <a:latin typeface="Courier New" pitchFamily="49" charset="0"/>
              </a:rPr>
              <a:t>,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</a:rPr>
              <a:t>is_int</a:t>
            </a:r>
            <a:r>
              <a:rPr lang="en-US" dirty="0" smtClean="0"/>
              <a:t> and </a:t>
            </a:r>
            <a:r>
              <a:rPr lang="en-US" dirty="0"/>
              <a:t>similar functions for other </a:t>
            </a:r>
            <a:r>
              <a:rPr lang="en-US" dirty="0" smtClean="0"/>
              <a:t>types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11.4 Assignment Operators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assignment operators used in C/C++/Java are supported in PHP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PHP?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a Web development language written by and for Web developers</a:t>
            </a:r>
          </a:p>
          <a:p>
            <a:r>
              <a:rPr lang="en-US" dirty="0" smtClean="0"/>
              <a:t>PHP stands for PHP: Hypertext Preprocessor</a:t>
            </a:r>
          </a:p>
          <a:p>
            <a:pPr lvl="1"/>
            <a:r>
              <a:rPr lang="en-US" dirty="0" smtClean="0"/>
              <a:t>Originally called Personal Home Page Tools</a:t>
            </a:r>
          </a:p>
          <a:p>
            <a:r>
              <a:rPr lang="en-US" dirty="0" smtClean="0"/>
              <a:t>Executable files can have extensions of .PHP, .PHP3, .PHTML</a:t>
            </a:r>
          </a:p>
          <a:p>
            <a:r>
              <a:rPr lang="en-US" dirty="0" smtClean="0"/>
              <a:t>Currently in its 5th major rewrite called PHP5</a:t>
            </a:r>
          </a:p>
          <a:p>
            <a:r>
              <a:rPr lang="en-US" dirty="0" smtClean="0"/>
              <a:t>It is a server-side scripting language, which can be embedded in HTML or used as a standalone executable.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11.5 Output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print </a:t>
            </a:r>
            <a:r>
              <a:rPr lang="en-US" dirty="0"/>
              <a:t>function is used to send data to output</a:t>
            </a:r>
          </a:p>
          <a:p>
            <a:pPr lvl="1"/>
            <a:r>
              <a:rPr lang="en-US" dirty="0">
                <a:latin typeface="Courier New" pitchFamily="49" charset="0"/>
              </a:rPr>
              <a:t>print </a:t>
            </a:r>
            <a:r>
              <a:rPr lang="en-US" dirty="0"/>
              <a:t>takes string parameters, PHP coerces as necessary</a:t>
            </a:r>
          </a:p>
          <a:p>
            <a:r>
              <a:rPr lang="en-US" dirty="0"/>
              <a:t>The C </a:t>
            </a:r>
            <a:r>
              <a:rPr lang="en-US" dirty="0" err="1"/>
              <a:t>printf</a:t>
            </a:r>
            <a:r>
              <a:rPr lang="en-US" dirty="0"/>
              <a:t> function is also available</a:t>
            </a:r>
          </a:p>
          <a:p>
            <a:pPr lvl="1"/>
            <a:r>
              <a:rPr lang="en-US" dirty="0"/>
              <a:t>The first argument to </a:t>
            </a:r>
            <a:r>
              <a:rPr lang="en-US" dirty="0" err="1"/>
              <a:t>printf</a:t>
            </a:r>
            <a:r>
              <a:rPr lang="en-US" dirty="0"/>
              <a:t> is a string with interspersed format codes</a:t>
            </a:r>
          </a:p>
          <a:p>
            <a:pPr lvl="1"/>
            <a:r>
              <a:rPr lang="en-US" dirty="0"/>
              <a:t>A format code begins with % followed by a field width and a type </a:t>
            </a:r>
            <a:r>
              <a:rPr lang="en-US" dirty="0" err="1"/>
              <a:t>specifier</a:t>
            </a:r>
            <a:endParaRPr lang="en-US" dirty="0"/>
          </a:p>
          <a:p>
            <a:pPr lvl="1"/>
            <a:r>
              <a:rPr lang="en-US" dirty="0"/>
              <a:t>Common types </a:t>
            </a:r>
            <a:r>
              <a:rPr lang="en-US" dirty="0" err="1"/>
              <a:t>specifiers</a:t>
            </a:r>
            <a:r>
              <a:rPr lang="en-US" dirty="0"/>
              <a:t> are s for string, d for integer and f double</a:t>
            </a:r>
          </a:p>
          <a:p>
            <a:pPr lvl="1"/>
            <a:r>
              <a:rPr lang="en-US" dirty="0"/>
              <a:t>Field width is a single integer to specify the number of characters (minimum) used to display the value or two integers separated by a period to indicate field width and decimal places for double values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</a:rPr>
              <a:t>(“x = %5d is %s\n”, $x, $size);</a:t>
            </a:r>
          </a:p>
          <a:p>
            <a:pPr lvl="1">
              <a:buFontTx/>
              <a:buNone/>
            </a:pPr>
            <a:r>
              <a:rPr lang="en-US" dirty="0"/>
              <a:t>	Displays </a:t>
            </a:r>
            <a:r>
              <a:rPr lang="en-US" dirty="0">
                <a:latin typeface="Courier New" pitchFamily="49" charset="0"/>
              </a:rPr>
              <a:t>$x</a:t>
            </a:r>
            <a:r>
              <a:rPr lang="en-US" dirty="0"/>
              <a:t> as an integer and </a:t>
            </a:r>
            <a:r>
              <a:rPr lang="en-US" dirty="0">
                <a:latin typeface="Courier New" pitchFamily="49" charset="0"/>
              </a:rPr>
              <a:t>$size</a:t>
            </a:r>
            <a:r>
              <a:rPr lang="en-US" dirty="0"/>
              <a:t> as a string</a:t>
            </a:r>
          </a:p>
          <a:p>
            <a:r>
              <a:rPr lang="en-US" dirty="0"/>
              <a:t>The example </a:t>
            </a:r>
            <a:r>
              <a:rPr lang="en-US" dirty="0">
                <a:latin typeface="Courier New" pitchFamily="49" charset="0"/>
              </a:rPr>
              <a:t>today.php</a:t>
            </a:r>
            <a:r>
              <a:rPr lang="en-US" dirty="0"/>
              <a:t> uses the date function to dynamically generate a page with the current date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11.6 Relational Operators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PHP has the usual comparison operators: &gt;, &lt; &lt;=, &gt;=, == and !=</a:t>
            </a:r>
          </a:p>
          <a:p>
            <a:r>
              <a:rPr lang="en-US"/>
              <a:t>PHP also has the identity operator ===</a:t>
            </a:r>
          </a:p>
          <a:p>
            <a:pPr lvl="1"/>
            <a:r>
              <a:rPr lang="en-US"/>
              <a:t>This operator does not force coercion</a:t>
            </a:r>
          </a:p>
          <a:p>
            <a:r>
              <a:rPr lang="en-US"/>
              <a:t>The regular comparisons will force conversion of values as needed</a:t>
            </a:r>
          </a:p>
          <a:p>
            <a:pPr lvl="1"/>
            <a:r>
              <a:rPr lang="en-US"/>
              <a:t>Comparing a string with a number (other han with ===) will result in the string converting to a number if it can be.  Otherwise the number is converted to a string</a:t>
            </a:r>
          </a:p>
          <a:p>
            <a:pPr lvl="1"/>
            <a:r>
              <a:rPr lang="en-US"/>
              <a:t>If two strings are compared (other than with ===) and the strings can both be converted to numeric values, the conversion will be done and the converted values compared</a:t>
            </a:r>
          </a:p>
          <a:p>
            <a:pPr lvl="1"/>
            <a:r>
              <a:rPr lang="en-US"/>
              <a:t>Use </a:t>
            </a:r>
            <a:r>
              <a:rPr lang="en-US">
                <a:latin typeface="Courier New" pitchFamily="49" charset="0"/>
              </a:rPr>
              <a:t>strcmp</a:t>
            </a:r>
            <a:r>
              <a:rPr lang="en-US"/>
              <a:t> on the strings if the latter feature is a problem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11.6 Boolean Operators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PHP supports &amp;&amp;, || and !  as in C/C++/Java</a:t>
            </a:r>
          </a:p>
          <a:p>
            <a:r>
              <a:rPr lang="en-US" dirty="0"/>
              <a:t>The lower precedence version </a:t>
            </a:r>
            <a:r>
              <a:rPr lang="en-US" dirty="0">
                <a:latin typeface="Courier New" pitchFamily="49" charset="0"/>
              </a:rPr>
              <a:t>and</a:t>
            </a:r>
            <a:r>
              <a:rPr lang="en-US" dirty="0"/>
              <a:t> </a:t>
            </a:r>
            <a:r>
              <a:rPr lang="en-US" dirty="0" err="1"/>
              <a:t>and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or</a:t>
            </a:r>
            <a:r>
              <a:rPr lang="en-US" dirty="0"/>
              <a:t> are provided</a:t>
            </a:r>
          </a:p>
          <a:p>
            <a:r>
              <a:rPr lang="en-US" dirty="0"/>
              <a:t>The </a:t>
            </a:r>
            <a:r>
              <a:rPr lang="en-US" dirty="0" err="1">
                <a:latin typeface="Courier New" pitchFamily="49" charset="0"/>
              </a:rPr>
              <a:t>xor</a:t>
            </a:r>
            <a:r>
              <a:rPr lang="en-US" dirty="0"/>
              <a:t> operator is also provided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11.6 Selection Statements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PHP provides an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</a:t>
            </a:r>
            <a:r>
              <a:rPr lang="en-US" dirty="0"/>
              <a:t>with almost the same syntax as C/C++/Java</a:t>
            </a:r>
          </a:p>
          <a:p>
            <a:pPr lvl="1"/>
            <a:r>
              <a:rPr lang="en-US" dirty="0"/>
              <a:t>The only difference is the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dirty="0"/>
              <a:t> (note, not </a:t>
            </a:r>
            <a:r>
              <a:rPr lang="en-US" dirty="0" err="1"/>
              <a:t>elsif</a:t>
            </a:r>
            <a:r>
              <a:rPr lang="en-US" dirty="0"/>
              <a:t> as in Perl)</a:t>
            </a:r>
          </a:p>
          <a:p>
            <a:r>
              <a:rPr lang="en-US" dirty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dirty="0" smtClean="0"/>
              <a:t> </a:t>
            </a:r>
            <a:r>
              <a:rPr lang="en-US" dirty="0"/>
              <a:t>statement is provided with syntax and semantics similar to C/C++/Java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/>
              <a:t> expressions are coerced before comparing with the control expression</a:t>
            </a:r>
          </a:p>
          <a:p>
            <a:pPr lvl="1"/>
            <a:r>
              <a:rPr lang="en-US" dirty="0">
                <a:latin typeface="Courier New" pitchFamily="49" charset="0"/>
              </a:rPr>
              <a:t>break </a:t>
            </a:r>
            <a:r>
              <a:rPr lang="en-US" dirty="0"/>
              <a:t>is necessary to prevent execution from flowing from one case to the next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11.6 Loop Statements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PHP provides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dirty="0" smtClean="0"/>
              <a:t>,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do-while</a:t>
            </a:r>
            <a:r>
              <a:rPr lang="en-US" dirty="0"/>
              <a:t> as in JavaScript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/>
              <a:t> loop is illustrated in the example </a:t>
            </a:r>
            <a:r>
              <a:rPr lang="en-US" dirty="0">
                <a:latin typeface="Courier New" pitchFamily="49" charset="0"/>
              </a:rPr>
              <a:t>powers.php</a:t>
            </a:r>
          </a:p>
          <a:p>
            <a:r>
              <a:rPr lang="en-US" dirty="0"/>
              <a:t>This example also illustrates a number of mathematical functions available in PHP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11.7 Arrays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Arrays in PHP combine the characteristics of regular arrays and hashes</a:t>
            </a:r>
          </a:p>
          <a:p>
            <a:pPr lvl="1"/>
            <a:r>
              <a:rPr lang="en-US"/>
              <a:t>An array can have elements indexed numerically.  These are maintained in order</a:t>
            </a:r>
          </a:p>
          <a:p>
            <a:pPr lvl="1"/>
            <a:r>
              <a:rPr lang="en-US"/>
              <a:t>An array, even the same array, can have elements indexed by string.  These are not maintained in any particular order</a:t>
            </a:r>
          </a:p>
          <a:p>
            <a:r>
              <a:rPr lang="en-US"/>
              <a:t>The elements of an array are, conceptually, key/value pairs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11.7 Array Creation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Two ways of creating an array</a:t>
            </a:r>
          </a:p>
          <a:p>
            <a:pPr lvl="1"/>
            <a:r>
              <a:rPr lang="en-US"/>
              <a:t>Assigning a value to an element of an array</a:t>
            </a:r>
          </a:p>
          <a:p>
            <a:pPr lvl="1"/>
            <a:r>
              <a:rPr lang="en-US"/>
              <a:t>Using the array function</a:t>
            </a:r>
          </a:p>
          <a:p>
            <a:r>
              <a:rPr lang="en-US"/>
              <a:t>Create a numerically indexed array</a:t>
            </a:r>
          </a:p>
          <a:p>
            <a:pPr lvl="1"/>
            <a:r>
              <a:rPr lang="en-US">
                <a:latin typeface="Courier New" pitchFamily="49" charset="0"/>
              </a:rPr>
              <a:t>array(23, ‘xiv’, “bob”, 777);</a:t>
            </a:r>
          </a:p>
          <a:p>
            <a:r>
              <a:rPr lang="en-US"/>
              <a:t>Create an array with string indexes</a:t>
            </a:r>
          </a:p>
          <a:p>
            <a:pPr lvl="1"/>
            <a:r>
              <a:rPr lang="en-US">
                <a:latin typeface="Courier New" pitchFamily="49" charset="0"/>
              </a:rPr>
              <a:t>array(“x” =&gt; “xerxes”, “y” =&gt; “ytrbium”)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11.7 Accessing Array Elements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Array elements are accessed by using a subscript in square brackets</a:t>
            </a:r>
          </a:p>
          <a:p>
            <a:r>
              <a:rPr lang="en-US"/>
              <a:t>An array can be assigned to a list of variables</a:t>
            </a:r>
          </a:p>
          <a:p>
            <a:pPr lvl="1"/>
            <a:r>
              <a:rPr lang="en-US">
                <a:latin typeface="Courier New" pitchFamily="49" charset="0"/>
              </a:rPr>
              <a:t>list($x, $y, $z) = array($y, $z, $x)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11.7 Functions for Dealing with Arrays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unset</a:t>
            </a:r>
            <a:r>
              <a:rPr lang="en-US" dirty="0"/>
              <a:t> function can be used to remove an array or an element of an array</a:t>
            </a:r>
          </a:p>
          <a:p>
            <a:r>
              <a:rPr lang="en-US" dirty="0"/>
              <a:t>The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array_keys</a:t>
            </a:r>
            <a:r>
              <a:rPr lang="en-US" dirty="0"/>
              <a:t> function returns a list of the keys of an array</a:t>
            </a:r>
          </a:p>
          <a:p>
            <a:r>
              <a:rPr lang="en-US" dirty="0"/>
              <a:t>The </a:t>
            </a:r>
            <a:r>
              <a:rPr lang="en-US" dirty="0" err="1">
                <a:latin typeface="Courier New" pitchFamily="49" charset="0"/>
              </a:rPr>
              <a:t>array_values</a:t>
            </a:r>
            <a:r>
              <a:rPr lang="en-US" dirty="0"/>
              <a:t> returns a list of values in an array</a:t>
            </a:r>
          </a:p>
          <a:p>
            <a:r>
              <a:rPr lang="en-US" dirty="0"/>
              <a:t>The </a:t>
            </a:r>
            <a:r>
              <a:rPr lang="en-US" dirty="0" err="1">
                <a:latin typeface="Courier New" pitchFamily="49" charset="0"/>
              </a:rPr>
              <a:t>array_key_exists</a:t>
            </a:r>
            <a:r>
              <a:rPr lang="en-US" dirty="0"/>
              <a:t> function returns true if a given key is actually present in a given array</a:t>
            </a:r>
          </a:p>
          <a:p>
            <a:r>
              <a:rPr lang="en-US" dirty="0" err="1">
                <a:latin typeface="Courier New" pitchFamily="49" charset="0"/>
              </a:rPr>
              <a:t>is_array</a:t>
            </a:r>
            <a:r>
              <a:rPr lang="en-US" dirty="0"/>
              <a:t> determines if its argument is an array</a:t>
            </a:r>
          </a:p>
          <a:p>
            <a:r>
              <a:rPr lang="en-US" dirty="0">
                <a:latin typeface="Courier New" pitchFamily="49" charset="0"/>
              </a:rPr>
              <a:t>implode</a:t>
            </a:r>
            <a:r>
              <a:rPr lang="en-US" dirty="0"/>
              <a:t> converts an array of strings to a single string, separating the parts with a specified string</a:t>
            </a:r>
          </a:p>
          <a:p>
            <a:r>
              <a:rPr lang="en-US" dirty="0">
                <a:latin typeface="Courier New" pitchFamily="49" charset="0"/>
              </a:rPr>
              <a:t>explode</a:t>
            </a:r>
            <a:r>
              <a:rPr lang="en-US" dirty="0"/>
              <a:t> converts a string into a list of strings by separating the string at specified characters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11.7 Sequential Access to Array Elements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PHP maintains a marker in each array, called the current pointer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Several functions in PHP manipulate the current pointer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pointer starts at the first element when the array is created</a:t>
            </a:r>
          </a:p>
          <a:p>
            <a:pPr>
              <a:lnSpc>
                <a:spcPct val="80000"/>
              </a:lnSpc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dirty="0"/>
              <a:t> function moves the pointer to the next element and returns the value there</a:t>
            </a:r>
          </a:p>
          <a:p>
            <a:pPr>
              <a:lnSpc>
                <a:spcPct val="80000"/>
              </a:lnSpc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each</a:t>
            </a:r>
            <a:r>
              <a:rPr lang="en-US" dirty="0"/>
              <a:t> function move the pointer to the next element and returns the key/value pair at the previous position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key and value can be accessed using the keys “key” and “value” on the key/value pair</a:t>
            </a:r>
          </a:p>
          <a:p>
            <a:pPr>
              <a:lnSpc>
                <a:spcPct val="80000"/>
              </a:lnSpc>
            </a:pPr>
            <a:r>
              <a:rPr lang="en-US" dirty="0"/>
              <a:t>Both functions return false if no more elements are available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Courier New" pitchFamily="49" charset="0"/>
              </a:rPr>
              <a:t>prev</a:t>
            </a:r>
            <a:r>
              <a:rPr lang="en-US" dirty="0"/>
              <a:t> moves the pointer back towards the beginning of the array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Courier New" pitchFamily="49" charset="0"/>
              </a:rPr>
              <a:t>reset</a:t>
            </a:r>
            <a:r>
              <a:rPr lang="en-US" dirty="0"/>
              <a:t> moves the pointer to the beginning of the array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benefits of PHP</a:t>
            </a: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Embedded in HTML making it easier to reuse code generated by others or web development apps</a:t>
            </a:r>
          </a:p>
          <a:p>
            <a:r>
              <a:rPr lang="en-US" dirty="0" smtClean="0"/>
              <a:t>Cross-platform. Can run on Linux, Solaris, BSD, AIX, SCO, HP-UX, Mac OS-X, Windows, and more. Integrates with Apache, Netscape server, IIS, PWS, Omni web servers.</a:t>
            </a:r>
          </a:p>
          <a:p>
            <a:r>
              <a:rPr lang="en-US" dirty="0" smtClean="0"/>
              <a:t>Not tag-based (like ColdFusion)</a:t>
            </a:r>
          </a:p>
          <a:p>
            <a:r>
              <a:rPr lang="en-US" dirty="0" smtClean="0"/>
              <a:t>It’s stable (unlike ASP)</a:t>
            </a:r>
          </a:p>
          <a:p>
            <a:pPr lvl="1"/>
            <a:r>
              <a:rPr lang="en-US" dirty="0" smtClean="0"/>
              <a:t>Server doesn’t have to be rebooted often (even after an upgrade)</a:t>
            </a:r>
          </a:p>
          <a:p>
            <a:pPr lvl="1"/>
            <a:r>
              <a:rPr lang="en-US" dirty="0" smtClean="0"/>
              <a:t>Software doesn’t normally change radically and is backward-compatible</a:t>
            </a:r>
          </a:p>
          <a:p>
            <a:r>
              <a:rPr lang="en-US" dirty="0" smtClean="0"/>
              <a:t>It’s zippy (unlike CGI or Can’t Go Instantly)</a:t>
            </a:r>
          </a:p>
          <a:p>
            <a:r>
              <a:rPr lang="en-US" dirty="0" smtClean="0"/>
              <a:t>Works well for processing form data</a:t>
            </a:r>
          </a:p>
          <a:p>
            <a:r>
              <a:rPr lang="en-US" dirty="0" smtClean="0"/>
              <a:t>Plays well with others (currently integrates support for at least 15 RDBMSs + ODBC and many Internet protocols)</a:t>
            </a:r>
          </a:p>
          <a:p>
            <a:r>
              <a:rPr lang="en-US" dirty="0" smtClean="0"/>
              <a:t>Can be encrypted so applications can be sold to other parties who won’t be able to “reverse engineer” your code.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11.7 Arrays as Stacks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PHP provides the </a:t>
            </a:r>
            <a:r>
              <a:rPr lang="en-US">
                <a:latin typeface="Courier New" pitchFamily="49" charset="0"/>
              </a:rPr>
              <a:t>array_push</a:t>
            </a:r>
            <a:r>
              <a:rPr lang="en-US"/>
              <a:t> function that appends its arguments to a given array</a:t>
            </a:r>
          </a:p>
          <a:p>
            <a:r>
              <a:rPr lang="en-US"/>
              <a:t>The function </a:t>
            </a:r>
            <a:r>
              <a:rPr lang="en-US">
                <a:latin typeface="Courier New" pitchFamily="49" charset="0"/>
              </a:rPr>
              <a:t>array_pop</a:t>
            </a:r>
            <a:r>
              <a:rPr lang="en-US"/>
              <a:t> removes the last element of a given array and returns it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11.7 Iterating Through an Array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dirty="0"/>
              <a:t> statement has two forms for iterating through an array</a:t>
            </a:r>
          </a:p>
          <a:p>
            <a:pPr>
              <a:buFontTx/>
              <a:buNone/>
            </a:pPr>
            <a:r>
              <a:rPr lang="en-US" b="0" dirty="0">
                <a:latin typeface="Courier New" pitchFamily="49" charset="0"/>
              </a:rPr>
              <a:t>	</a:t>
            </a:r>
            <a:r>
              <a:rPr lang="en-US" b="0" dirty="0" err="1">
                <a:latin typeface="Courier New" pitchFamily="49" charset="0"/>
              </a:rPr>
              <a:t>foreach</a:t>
            </a:r>
            <a:r>
              <a:rPr lang="en-US" b="0" dirty="0">
                <a:latin typeface="Courier New" pitchFamily="49" charset="0"/>
              </a:rPr>
              <a:t> (</a:t>
            </a:r>
            <a:r>
              <a:rPr lang="en-US" b="0" i="1" dirty="0">
                <a:latin typeface="Courier New" pitchFamily="49" charset="0"/>
              </a:rPr>
              <a:t>array </a:t>
            </a:r>
            <a:r>
              <a:rPr lang="en-US" b="0" dirty="0">
                <a:latin typeface="Courier New" pitchFamily="49" charset="0"/>
              </a:rPr>
              <a:t>as </a:t>
            </a:r>
            <a:r>
              <a:rPr lang="en-US" b="0" i="1" dirty="0" err="1">
                <a:latin typeface="Courier New" pitchFamily="49" charset="0"/>
              </a:rPr>
              <a:t>scalar_variable</a:t>
            </a:r>
            <a:r>
              <a:rPr lang="en-US" b="0" dirty="0">
                <a:latin typeface="Courier New" pitchFamily="49" charset="0"/>
              </a:rPr>
              <a:t>) </a:t>
            </a:r>
            <a:r>
              <a:rPr lang="en-US" b="0" i="1" dirty="0">
                <a:latin typeface="Courier New" pitchFamily="49" charset="0"/>
              </a:rPr>
              <a:t>loop body</a:t>
            </a:r>
          </a:p>
          <a:p>
            <a:pPr>
              <a:buFontTx/>
              <a:buNone/>
            </a:pPr>
            <a:r>
              <a:rPr lang="en-US" b="0" dirty="0">
                <a:latin typeface="Courier New" pitchFamily="49" charset="0"/>
              </a:rPr>
              <a:t>	</a:t>
            </a:r>
            <a:r>
              <a:rPr lang="en-US" b="0" dirty="0" err="1">
                <a:latin typeface="Courier New" pitchFamily="49" charset="0"/>
              </a:rPr>
              <a:t>foreach</a:t>
            </a:r>
            <a:r>
              <a:rPr lang="en-US" b="0" dirty="0">
                <a:latin typeface="Courier New" pitchFamily="49" charset="0"/>
              </a:rPr>
              <a:t> (</a:t>
            </a:r>
            <a:r>
              <a:rPr lang="en-US" b="0" i="1" dirty="0">
                <a:latin typeface="Courier New" pitchFamily="49" charset="0"/>
              </a:rPr>
              <a:t>array </a:t>
            </a:r>
            <a:r>
              <a:rPr lang="en-US" b="0" dirty="0">
                <a:latin typeface="Courier New" pitchFamily="49" charset="0"/>
              </a:rPr>
              <a:t>as </a:t>
            </a:r>
            <a:r>
              <a:rPr lang="en-US" b="0" i="1" dirty="0">
                <a:latin typeface="Courier New" pitchFamily="49" charset="0"/>
              </a:rPr>
              <a:t>key =&gt; value</a:t>
            </a:r>
            <a:r>
              <a:rPr lang="en-US" b="0" dirty="0">
                <a:latin typeface="Courier New" pitchFamily="49" charset="0"/>
              </a:rPr>
              <a:t>) </a:t>
            </a:r>
            <a:r>
              <a:rPr lang="en-US" b="0" i="1" dirty="0">
                <a:latin typeface="Courier New" pitchFamily="49" charset="0"/>
              </a:rPr>
              <a:t>loop body</a:t>
            </a:r>
          </a:p>
          <a:p>
            <a:r>
              <a:rPr lang="en-US" dirty="0"/>
              <a:t>The first version assigns each value in the array to the </a:t>
            </a:r>
            <a:r>
              <a:rPr lang="en-US" dirty="0" err="1"/>
              <a:t>scalar_variable</a:t>
            </a:r>
            <a:r>
              <a:rPr lang="en-US" dirty="0"/>
              <a:t> in turn</a:t>
            </a:r>
          </a:p>
          <a:p>
            <a:r>
              <a:rPr lang="en-US" dirty="0"/>
              <a:t>The </a:t>
            </a:r>
            <a:r>
              <a:rPr lang="en-US" dirty="0" smtClean="0"/>
              <a:t>second </a:t>
            </a:r>
            <a:r>
              <a:rPr lang="en-US" dirty="0"/>
              <a:t>version assigns each key to key and the associated value to value in turn</a:t>
            </a:r>
          </a:p>
          <a:p>
            <a:r>
              <a:rPr lang="en-US" dirty="0"/>
              <a:t>In this example, each day and temperature is printed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</a:rPr>
              <a:t>$lows = array("Mon" =&gt; 23, "Tue" =&gt; 18, "Wed" =&gt; 27);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49" charset="0"/>
              </a:rPr>
              <a:t>foreach</a:t>
            </a:r>
            <a:r>
              <a:rPr lang="en-US" dirty="0">
                <a:latin typeface="Courier New" pitchFamily="49" charset="0"/>
              </a:rPr>
              <a:t> ($lows as $day =&gt; $temp)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</a:rPr>
              <a:t>print("The low temperature on $day was $temp &lt;</a:t>
            </a:r>
            <a:r>
              <a:rPr lang="en-US" dirty="0" err="1">
                <a:latin typeface="Courier New" pitchFamily="49" charset="0"/>
              </a:rPr>
              <a:t>br</a:t>
            </a:r>
            <a:r>
              <a:rPr lang="en-US" dirty="0">
                <a:latin typeface="Courier New" pitchFamily="49" charset="0"/>
              </a:rPr>
              <a:t> /&gt;");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11.7 Sorting Arrays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sort</a:t>
            </a:r>
            <a:r>
              <a:rPr lang="en-US"/>
              <a:t> function sorts the values in an array and makes a numerically subscripted array from the sorted list</a:t>
            </a:r>
          </a:p>
          <a:p>
            <a:r>
              <a:rPr lang="en-US"/>
              <a:t>The function</a:t>
            </a:r>
            <a:r>
              <a:rPr lang="en-US">
                <a:latin typeface="Courier New" pitchFamily="49" charset="0"/>
              </a:rPr>
              <a:t> asort</a:t>
            </a:r>
            <a:r>
              <a:rPr lang="en-US"/>
              <a:t> sorts the values in an array but keeps the original key/value association</a:t>
            </a:r>
          </a:p>
          <a:p>
            <a:r>
              <a:rPr lang="en-US"/>
              <a:t>The function </a:t>
            </a:r>
            <a:r>
              <a:rPr lang="en-US">
                <a:latin typeface="Courier New" pitchFamily="49" charset="0"/>
              </a:rPr>
              <a:t>ksort </a:t>
            </a:r>
            <a:r>
              <a:rPr lang="en-US"/>
              <a:t>is similar to asort but sorts by keys</a:t>
            </a:r>
          </a:p>
          <a:p>
            <a:r>
              <a:rPr lang="en-US"/>
              <a:t>The functions </a:t>
            </a:r>
            <a:r>
              <a:rPr lang="en-US">
                <a:latin typeface="Courier New" pitchFamily="49" charset="0"/>
              </a:rPr>
              <a:t>rsort</a:t>
            </a:r>
            <a:r>
              <a:rPr lang="en-US"/>
              <a:t>,</a:t>
            </a:r>
            <a:r>
              <a:rPr lang="en-US">
                <a:latin typeface="Courier New" pitchFamily="49" charset="0"/>
              </a:rPr>
              <a:t> arsort </a:t>
            </a:r>
            <a:r>
              <a:rPr lang="en-US"/>
              <a:t>and </a:t>
            </a:r>
            <a:r>
              <a:rPr lang="en-US">
                <a:latin typeface="Courier New" pitchFamily="49" charset="0"/>
              </a:rPr>
              <a:t>krsort</a:t>
            </a:r>
            <a:r>
              <a:rPr lang="en-US"/>
              <a:t> are similar but sort in reverse order</a:t>
            </a:r>
          </a:p>
          <a:p>
            <a:r>
              <a:rPr lang="en-US"/>
              <a:t>The example </a:t>
            </a:r>
            <a:r>
              <a:rPr lang="en-US">
                <a:latin typeface="Courier New" pitchFamily="49" charset="0"/>
              </a:rPr>
              <a:t>sorting.php</a:t>
            </a:r>
            <a:r>
              <a:rPr lang="en-US"/>
              <a:t> illustrates the various sort functions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11.8 General Characteristics of Functions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Function syntax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</a:rPr>
              <a:t>function </a:t>
            </a:r>
            <a:r>
              <a:rPr lang="en-US" i="1" dirty="0">
                <a:latin typeface="Courier New" pitchFamily="49" charset="0"/>
              </a:rPr>
              <a:t>name</a:t>
            </a:r>
            <a:r>
              <a:rPr lang="en-US" dirty="0">
                <a:latin typeface="Courier New" pitchFamily="49" charset="0"/>
              </a:rPr>
              <a:t>([</a:t>
            </a:r>
            <a:r>
              <a:rPr lang="en-US" i="1" dirty="0">
                <a:latin typeface="Courier New" pitchFamily="49" charset="0"/>
              </a:rPr>
              <a:t>parameters</a:t>
            </a:r>
            <a:r>
              <a:rPr lang="en-US" dirty="0">
                <a:latin typeface="Courier New" pitchFamily="49" charset="0"/>
              </a:rPr>
              <a:t>]) </a:t>
            </a:r>
            <a:endParaRPr lang="en-US" dirty="0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dirty="0" smtClean="0">
                <a:latin typeface="Courier New" pitchFamily="49" charset="0"/>
              </a:rPr>
              <a:t>{</a:t>
            </a:r>
            <a:endParaRPr lang="en-US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  <a:p>
            <a:r>
              <a:rPr lang="en-US" dirty="0"/>
              <a:t>The parameters are optional, but not the parentheses</a:t>
            </a:r>
          </a:p>
          <a:p>
            <a:r>
              <a:rPr lang="en-US" dirty="0"/>
              <a:t>Function names are not case sensitive</a:t>
            </a:r>
          </a:p>
          <a:p>
            <a:r>
              <a:rPr lang="en-US" dirty="0"/>
              <a:t>A return statement causes the function to immediately terminate and return a value, if any, provided in the return</a:t>
            </a:r>
          </a:p>
          <a:p>
            <a:r>
              <a:rPr lang="en-US" dirty="0"/>
              <a:t>A function that reaches the end of the body without executing a return, returns no value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11.8 Parameters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A formal parameter, specified in a function declaration, is simply a variable name</a:t>
            </a:r>
          </a:p>
          <a:p>
            <a:r>
              <a:rPr lang="en-US"/>
              <a:t>If more actual parameters are supplied in a call than there are formal parameters, the extra values are ignored</a:t>
            </a:r>
          </a:p>
          <a:p>
            <a:r>
              <a:rPr lang="en-US"/>
              <a:t>If more formal parameters are specified than there are actual parameters in a call then the extra formal parameters receive no value</a:t>
            </a:r>
          </a:p>
          <a:p>
            <a:r>
              <a:rPr lang="en-US"/>
              <a:t>PHP defaults to pass by value</a:t>
            </a:r>
          </a:p>
          <a:p>
            <a:pPr lvl="1"/>
            <a:r>
              <a:rPr lang="en-US"/>
              <a:t>Putting an ampersand in front of a formal parameter specifies that pass-by-reference</a:t>
            </a:r>
          </a:p>
          <a:p>
            <a:pPr lvl="1"/>
            <a:r>
              <a:rPr lang="en-US"/>
              <a:t>An ampersand can also be appended to the actual parameter (which must be a variable name)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11.8 The Scope of Variables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variable defined in a function is, by default, local to the function</a:t>
            </a:r>
          </a:p>
          <a:p>
            <a:r>
              <a:rPr lang="en-US" dirty="0"/>
              <a:t>A global variable of the same name is not visible in the function</a:t>
            </a:r>
          </a:p>
          <a:p>
            <a:r>
              <a:rPr lang="en-US" dirty="0"/>
              <a:t>Declaring a variable in a function with the global declaration means that the functions uses the global variable of that </a:t>
            </a:r>
            <a:r>
              <a:rPr lang="en-US" dirty="0" smtClean="0"/>
              <a:t>name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11.8 Lifetime of Variables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usual lifetime of a local variable is from the time the function begins to execute to the time the function returns</a:t>
            </a:r>
          </a:p>
          <a:p>
            <a:r>
              <a:rPr lang="en-US"/>
              <a:t>Declaring a variable with the static keyword means that the lifetime is from the first use of the variable to the end of the execution of the entire script</a:t>
            </a:r>
          </a:p>
          <a:p>
            <a:r>
              <a:rPr lang="en-US"/>
              <a:t>In this way a function can retain some ‘history’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11.9 Pattern Matching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PHP provides both POSIX regular expressions and Perl regular expressions</a:t>
            </a:r>
          </a:p>
          <a:p>
            <a:pPr lvl="1"/>
            <a:r>
              <a:rPr lang="en-US"/>
              <a:t>These are generally the same but differ in certain details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preg_match</a:t>
            </a:r>
            <a:r>
              <a:rPr lang="en-US"/>
              <a:t> function matches a pattern, given as a string, with a string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preg_split</a:t>
            </a:r>
            <a:r>
              <a:rPr lang="en-US"/>
              <a:t> function splits a string into an array of strings based on a pattern describing the separators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word_table.php</a:t>
            </a:r>
            <a:r>
              <a:rPr lang="en-US"/>
              <a:t> example illustrates pattern matching in PHP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11.10 Form Handling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values from forms can be accessed in PHP using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$_POST </a:t>
            </a:r>
            <a:r>
              <a:rPr lang="en-US" dirty="0"/>
              <a:t>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$_GET</a:t>
            </a:r>
            <a:r>
              <a:rPr lang="en-US" dirty="0"/>
              <a:t> arrays</a:t>
            </a:r>
          </a:p>
          <a:p>
            <a:pPr lvl="1"/>
            <a:r>
              <a:rPr lang="en-US" dirty="0"/>
              <a:t>Some web servers allow more direct access, though this has security implications</a:t>
            </a:r>
          </a:p>
          <a:p>
            <a:r>
              <a:rPr lang="en-US" dirty="0"/>
              <a:t>The files</a:t>
            </a:r>
            <a:r>
              <a:rPr lang="en-US" dirty="0">
                <a:latin typeface="Courier New" pitchFamily="49" charset="0"/>
              </a:rPr>
              <a:t> popcorn3.html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popcorn3.php</a:t>
            </a:r>
            <a:r>
              <a:rPr lang="en-US" dirty="0"/>
              <a:t> implement the popcorn order form using PHP</a:t>
            </a:r>
          </a:p>
          <a:p>
            <a:pPr lvl="1"/>
            <a:r>
              <a:rPr lang="en-US" dirty="0"/>
              <a:t>The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/>
              <a:t> function is used to get two decimal places printed for currency values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11.11 Opening and Closing Files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The PHP function </a:t>
            </a:r>
            <a:r>
              <a:rPr lang="en-US">
                <a:latin typeface="Courier New" pitchFamily="49" charset="0"/>
              </a:rPr>
              <a:t>fopen</a:t>
            </a:r>
            <a:r>
              <a:rPr lang="en-US"/>
              <a:t> is used to create a file handle for accessing a file given by name</a:t>
            </a:r>
          </a:p>
          <a:p>
            <a:r>
              <a:rPr lang="en-US"/>
              <a:t>A second argument to fopen gives the mode of access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fopen</a:t>
            </a:r>
            <a:r>
              <a:rPr lang="en-US"/>
              <a:t> function returns a file handle</a:t>
            </a:r>
          </a:p>
          <a:p>
            <a:r>
              <a:rPr lang="en-US"/>
              <a:t>Every open file has a current pointer indicating a point in the file</a:t>
            </a:r>
          </a:p>
          <a:p>
            <a:r>
              <a:rPr lang="en-US"/>
              <a:t>Normally input and output operations occur at the current pointer position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file_exists</a:t>
            </a:r>
            <a:r>
              <a:rPr lang="en-US"/>
              <a:t> function tests if a file, given by name, exists</a:t>
            </a:r>
          </a:p>
          <a:p>
            <a:r>
              <a:rPr lang="en-US"/>
              <a:t>The function </a:t>
            </a:r>
            <a:r>
              <a:rPr lang="en-US">
                <a:latin typeface="Courier New" pitchFamily="49" charset="0"/>
              </a:rPr>
              <a:t>fclose</a:t>
            </a:r>
            <a:r>
              <a:rPr lang="en-US"/>
              <a:t> closes a file handle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11.2 Overview of PHP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When a PHP document is requested of a server, the server will send the document first to a PHP processor</a:t>
            </a:r>
          </a:p>
          <a:p>
            <a:r>
              <a:rPr lang="en-US"/>
              <a:t>The result of the processing is the response to the request</a:t>
            </a:r>
          </a:p>
          <a:p>
            <a:r>
              <a:rPr lang="en-US"/>
              <a:t>Two modes of operation</a:t>
            </a:r>
          </a:p>
          <a:p>
            <a:pPr lvl="1"/>
            <a:r>
              <a:rPr lang="en-US"/>
              <a:t>Copy mode in which plain HTML is copied to the output</a:t>
            </a:r>
          </a:p>
          <a:p>
            <a:pPr lvl="1"/>
            <a:r>
              <a:rPr lang="en-US"/>
              <a:t>Interpret mode in which PHP code is interpreted and the output from that code sent to output</a:t>
            </a:r>
          </a:p>
          <a:p>
            <a:pPr lvl="1"/>
            <a:r>
              <a:rPr lang="en-US"/>
              <a:t>The client never sees PHP code, only the output produced by the code</a:t>
            </a:r>
          </a:p>
          <a:p>
            <a:r>
              <a:rPr lang="en-US"/>
              <a:t>PHP has typical scripting language characteristics</a:t>
            </a:r>
          </a:p>
          <a:p>
            <a:pPr lvl="1"/>
            <a:r>
              <a:rPr lang="en-US"/>
              <a:t>Dynamic typing, untyped variables</a:t>
            </a:r>
          </a:p>
          <a:p>
            <a:pPr lvl="1"/>
            <a:r>
              <a:rPr lang="en-US"/>
              <a:t>Associative arrays</a:t>
            </a:r>
          </a:p>
          <a:p>
            <a:pPr lvl="1"/>
            <a:r>
              <a:rPr lang="en-US"/>
              <a:t>Pattern matching</a:t>
            </a:r>
          </a:p>
          <a:p>
            <a:pPr lvl="1"/>
            <a:r>
              <a:rPr lang="en-US"/>
              <a:t>Extensive 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534987"/>
          </a:xfrm>
        </p:spPr>
        <p:txBody>
          <a:bodyPr/>
          <a:lstStyle/>
          <a:p>
            <a:r>
              <a:rPr lang="en-US" sz="3200"/>
              <a:t>11.11 File Use Indicators</a:t>
            </a:r>
          </a:p>
        </p:txBody>
      </p:sp>
      <p:graphicFrame>
        <p:nvGraphicFramePr>
          <p:cNvPr id="191577" name="Group 89"/>
          <p:cNvGraphicFramePr>
            <a:graphicFrameLocks noGrp="1"/>
          </p:cNvGraphicFramePr>
          <p:nvPr/>
        </p:nvGraphicFramePr>
        <p:xfrm>
          <a:off x="381000" y="1524000"/>
          <a:ext cx="8382000" cy="4965927"/>
        </p:xfrm>
        <a:graphic>
          <a:graphicData uri="http://schemas.openxmlformats.org/drawingml/2006/table">
            <a:tbl>
              <a:tblPr/>
              <a:tblGrid>
                <a:gridCol w="1295400"/>
                <a:gridCol w="7086600"/>
              </a:tblGrid>
              <a:tr h="3209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9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"r"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 only. The file pointer is initialized to the beginning of the file.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7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"r+"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 and write an existing file. The file pointer is initialized to the beginning of the file; if a read operation precedes a write operation, the new data is written just after where the read operation left the file pointer.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4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“w"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only. Initializes the file pointer to the beginning of the file; creates the file if it does not exist.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7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"w+"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 and write. Initializes the file pointer to the beginning of the file; creates the file if it does not exist. Always initializes the file pointer to the beginning of the file before the first write, destroying any existing data.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"a"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only. If the file exists, initializes the file pointer to the end of the file; if the file does not exist, creates it and initializes the file pointer to its beginning.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1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"a+“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 and write a file, creating the file if necessary; new data is written to the end of the existing data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11.11 Reading from a File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fread</a:t>
            </a:r>
            <a:r>
              <a:rPr lang="en-US"/>
              <a:t> function reads a given number of bytes from a file given by a file handle</a:t>
            </a:r>
          </a:p>
          <a:p>
            <a:pPr lvl="1"/>
            <a:r>
              <a:rPr lang="en-US"/>
              <a:t>The entire file can be read by using the filesize function to determine the number of bytes in the file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file</a:t>
            </a:r>
            <a:r>
              <a:rPr lang="en-US"/>
              <a:t> function returns an array of lines from a file named as a parameter</a:t>
            </a:r>
          </a:p>
          <a:p>
            <a:pPr lvl="1"/>
            <a:r>
              <a:rPr lang="en-US"/>
              <a:t>No explicit open and close are required for using this function, it does not use a file handle parameter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file_get_contents</a:t>
            </a:r>
            <a:r>
              <a:rPr lang="en-US"/>
              <a:t> method returns the content of a named file as a single string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fgetc</a:t>
            </a:r>
            <a:r>
              <a:rPr lang="en-US"/>
              <a:t> function returns a single character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feof</a:t>
            </a:r>
            <a:r>
              <a:rPr lang="en-US"/>
              <a:t> function returns TRUE if the last character read was the end of file marker, that is, the read was past the end of the file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11.11 Writing to a File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a file handle is open to for writing or appending, then the </a:t>
            </a:r>
            <a:r>
              <a:rPr lang="en-US">
                <a:latin typeface="Courier New" pitchFamily="49" charset="0"/>
              </a:rPr>
              <a:t>fwrite</a:t>
            </a:r>
            <a:r>
              <a:rPr lang="en-US"/>
              <a:t> function can be used to write bytes to the file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file_put_contents</a:t>
            </a:r>
            <a:r>
              <a:rPr lang="en-US"/>
              <a:t> function writes a given string parameter to a named file, not a file handle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11.11 Locking Files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flock</a:t>
            </a:r>
            <a:r>
              <a:rPr lang="en-US" dirty="0"/>
              <a:t> function will </a:t>
            </a:r>
            <a:r>
              <a:rPr lang="en-US" dirty="0" smtClean="0"/>
              <a:t>lock </a:t>
            </a:r>
            <a:r>
              <a:rPr lang="en-US" dirty="0"/>
              <a:t>a named file</a:t>
            </a:r>
          </a:p>
          <a:p>
            <a:r>
              <a:rPr lang="en-US" dirty="0"/>
              <a:t>The function takes a second parameter giving the mode of the lock</a:t>
            </a:r>
          </a:p>
          <a:p>
            <a:pPr lvl="1"/>
            <a:r>
              <a:rPr lang="en-US" dirty="0"/>
              <a:t>1 specifies others can read</a:t>
            </a:r>
          </a:p>
          <a:p>
            <a:pPr lvl="1"/>
            <a:r>
              <a:rPr lang="en-US" dirty="0"/>
              <a:t>2 specifies no other access is allowed</a:t>
            </a:r>
          </a:p>
          <a:p>
            <a:pPr lvl="1"/>
            <a:r>
              <a:rPr lang="en-US" dirty="0"/>
              <a:t>3 removes the lock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11.12 Cookies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HTTP is a </a:t>
            </a:r>
            <a:r>
              <a:rPr lang="en-US" i="1" dirty="0"/>
              <a:t>stateless</a:t>
            </a:r>
            <a:r>
              <a:rPr lang="en-US" dirty="0"/>
              <a:t> protocol, that is, the server treats each request as completely separate from any other</a:t>
            </a:r>
          </a:p>
          <a:p>
            <a:r>
              <a:rPr lang="en-US" dirty="0"/>
              <a:t>This, however, makes some applications difficult</a:t>
            </a:r>
          </a:p>
          <a:p>
            <a:pPr lvl="1"/>
            <a:r>
              <a:rPr lang="en-US" dirty="0"/>
              <a:t>A shopping cart is an object that must be maintained across numerous requests and responses</a:t>
            </a:r>
          </a:p>
          <a:p>
            <a:r>
              <a:rPr lang="en-US" dirty="0"/>
              <a:t>The mechanism of cookies can be used to help maintain state by storing some information on the browser system</a:t>
            </a:r>
          </a:p>
          <a:p>
            <a:r>
              <a:rPr lang="en-US" dirty="0"/>
              <a:t>A cookie is a key/value pair that is keyed to the domain of the server</a:t>
            </a:r>
          </a:p>
          <a:p>
            <a:pPr lvl="1"/>
            <a:r>
              <a:rPr lang="en-US" dirty="0"/>
              <a:t>This key/value pair is sent along with any request made by the browser of the same server</a:t>
            </a:r>
          </a:p>
          <a:p>
            <a:r>
              <a:rPr lang="en-US" dirty="0"/>
              <a:t>A cookie has a lifetime which specifies a time at which the cookie is deleted from the </a:t>
            </a:r>
            <a:r>
              <a:rPr lang="en-US" dirty="0" smtClean="0"/>
              <a:t>browser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11.12 Cookies and Security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Cookies are only returned to the server that created them</a:t>
            </a:r>
          </a:p>
          <a:p>
            <a:r>
              <a:rPr lang="en-US"/>
              <a:t>Cookies can be used to determine usage patterns that might not otherwise be ascertained by a server</a:t>
            </a:r>
          </a:p>
          <a:p>
            <a:r>
              <a:rPr lang="en-US"/>
              <a:t>Browsers generally allow users to limit how cookies are used</a:t>
            </a:r>
          </a:p>
          <a:p>
            <a:pPr lvl="1"/>
            <a:r>
              <a:rPr lang="en-US"/>
              <a:t>Browsers usually allow users to remove all cookies currently stored by the browser</a:t>
            </a:r>
          </a:p>
          <a:p>
            <a:r>
              <a:rPr lang="en-US"/>
              <a:t>Systems that depend on cookies will fail if the browser refuses to store them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11.12 PHP Support for Cookies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PHP provides the </a:t>
            </a:r>
            <a:r>
              <a:rPr lang="en-US">
                <a:latin typeface="Courier New" pitchFamily="49" charset="0"/>
              </a:rPr>
              <a:t>setcookie</a:t>
            </a:r>
            <a:r>
              <a:rPr lang="en-US"/>
              <a:t> function to set a cookie in a response</a:t>
            </a:r>
          </a:p>
          <a:p>
            <a:pPr lvl="1"/>
            <a:r>
              <a:rPr lang="en-US"/>
              <a:t>The first parameter is the cookie’s name</a:t>
            </a:r>
          </a:p>
          <a:p>
            <a:pPr lvl="1"/>
            <a:r>
              <a:rPr lang="en-US"/>
              <a:t>The second, optional, parameter gives the cookie’s value</a:t>
            </a:r>
          </a:p>
          <a:p>
            <a:pPr lvl="1"/>
            <a:r>
              <a:rPr lang="en-US"/>
              <a:t>The third, optional, parameter gives the expiration</a:t>
            </a:r>
          </a:p>
          <a:p>
            <a:r>
              <a:rPr lang="en-US"/>
              <a:t>The cookie must be set before setting content type and before providing any other output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$_COOKIES</a:t>
            </a:r>
            <a:r>
              <a:rPr lang="en-US"/>
              <a:t> array provides access to cookies in the HTTP request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11.13 Session Tracking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Some applications need to keep track of a session</a:t>
            </a:r>
          </a:p>
          <a:p>
            <a:r>
              <a:rPr lang="en-US"/>
              <a:t>Sessions are represented internally in PHP with a session id</a:t>
            </a:r>
          </a:p>
          <a:p>
            <a:pPr lvl="1"/>
            <a:r>
              <a:rPr lang="en-US"/>
              <a:t>A session consists of key/value pairs</a:t>
            </a:r>
          </a:p>
          <a:p>
            <a:r>
              <a:rPr lang="en-US"/>
              <a:t>A session can be initialized or retrieved by using the </a:t>
            </a:r>
            <a:r>
              <a:rPr lang="en-US">
                <a:latin typeface="Courier New" pitchFamily="49" charset="0"/>
              </a:rPr>
              <a:t>session_start </a:t>
            </a:r>
            <a:r>
              <a:rPr lang="en-US"/>
              <a:t>function</a:t>
            </a:r>
          </a:p>
          <a:p>
            <a:pPr lvl="1"/>
            <a:r>
              <a:rPr lang="en-US"/>
              <a:t>This function retrieves </a:t>
            </a:r>
            <a:r>
              <a:rPr lang="en-US">
                <a:latin typeface="Courier New" pitchFamily="49" charset="0"/>
              </a:rPr>
              <a:t>$_SESSION</a:t>
            </a:r>
            <a:r>
              <a:rPr lang="en-US"/>
              <a:t>, an array containing the key/value pairs for each cookie in the current request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11.3 General Syntactic Characteristics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PHP code is contained between the tags &lt;?php  and ?&gt;</a:t>
            </a:r>
          </a:p>
          <a:p>
            <a:r>
              <a:rPr lang="en-US"/>
              <a:t>Code can be included with the PHP include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	Include(“table2.inc”);</a:t>
            </a:r>
          </a:p>
          <a:p>
            <a:r>
              <a:rPr lang="en-US"/>
              <a:t>When a file is included, the PHP interpreter reverts to copy mode</a:t>
            </a:r>
          </a:p>
          <a:p>
            <a:pPr lvl="1"/>
            <a:r>
              <a:rPr lang="en-US"/>
              <a:t>Thus, code in an include file must be in &lt;?php  and ?&gt; tags</a:t>
            </a:r>
          </a:p>
          <a:p>
            <a:r>
              <a:rPr lang="en-US"/>
              <a:t>All variable names in PHP begin with $ and continue as usual for variables</a:t>
            </a:r>
          </a:p>
          <a:p>
            <a:r>
              <a:rPr lang="en-US"/>
              <a:t>Variable names are case sensitive</a:t>
            </a:r>
          </a:p>
          <a:p>
            <a:r>
              <a:rPr lang="en-US" i="1"/>
              <a:t>However</a:t>
            </a:r>
            <a:r>
              <a:rPr lang="en-US"/>
              <a:t> keywords and function names are </a:t>
            </a:r>
            <a:r>
              <a:rPr lang="en-US" i="1"/>
              <a:t>not</a:t>
            </a:r>
            <a:r>
              <a:rPr lang="en-US"/>
              <a:t> case sensitive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Escaping from HTML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/>
              <a:t>PHP is embedded within HTML</a:t>
            </a:r>
          </a:p>
          <a:p>
            <a:pPr lvl="1"/>
            <a:r>
              <a:rPr lang="en-US" sz="2000"/>
              <a:t>Anything that is compatible with HTML on the client side is also compatible with PHP</a:t>
            </a:r>
          </a:p>
          <a:p>
            <a:pPr lvl="1"/>
            <a:r>
              <a:rPr lang="en-US" sz="2000"/>
              <a:t>You can use any method of developing Web pages (with the caveats mentioned earlier), and simply add PHP to that</a:t>
            </a:r>
          </a:p>
          <a:p>
            <a:r>
              <a:rPr lang="en-US" sz="2400"/>
              <a:t>In order to tell the PHP parser how to recognize where your PHP code begins and ends you need to “escape” from HTML (like the &lt;SCRIPT&gt; tags for JavaScript)</a:t>
            </a:r>
          </a:p>
          <a:p>
            <a:r>
              <a:rPr lang="en-US" sz="2400"/>
              <a:t>4 styles of PHP tags</a:t>
            </a:r>
          </a:p>
          <a:p>
            <a:pPr lvl="1"/>
            <a:r>
              <a:rPr lang="en-US" sz="2000"/>
              <a:t>Canonical PHP tags (most universal): </a:t>
            </a:r>
            <a:r>
              <a:rPr lang="en-US" sz="2000" b="1">
                <a:latin typeface="Courier New" pitchFamily="49" charset="0"/>
              </a:rPr>
              <a:t>&lt;?php … ?&gt;</a:t>
            </a:r>
          </a:p>
          <a:p>
            <a:pPr lvl="1"/>
            <a:r>
              <a:rPr lang="en-US" sz="2000"/>
              <a:t>Short-open (SGML-style): </a:t>
            </a:r>
            <a:r>
              <a:rPr lang="en-US" sz="2000" b="1">
                <a:latin typeface="Courier New" pitchFamily="49" charset="0"/>
              </a:rPr>
              <a:t>&lt;? … ?&gt;</a:t>
            </a:r>
          </a:p>
          <a:p>
            <a:pPr lvl="1"/>
            <a:r>
              <a:rPr lang="en-US" sz="2000"/>
              <a:t>ASP-style: </a:t>
            </a:r>
            <a:r>
              <a:rPr lang="en-US" sz="2000" b="1">
                <a:latin typeface="Courier New" pitchFamily="49" charset="0"/>
              </a:rPr>
              <a:t>&lt;% … %&gt;</a:t>
            </a:r>
          </a:p>
          <a:p>
            <a:pPr lvl="1"/>
            <a:r>
              <a:rPr lang="en-US" sz="2000"/>
              <a:t>HTML script tags: </a:t>
            </a:r>
            <a:r>
              <a:rPr lang="en-US" sz="2000" b="1">
                <a:latin typeface="Courier New" pitchFamily="49" charset="0"/>
              </a:rPr>
              <a:t>&lt;SCRIPT LANGUAGE=“PHP”&gt; … &lt;/SCRIPT&gt;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Hello world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Open a new file in your PHP editor (e.g. notepad)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&lt;HTML&gt;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&lt;HEAD&gt;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	&lt;TITLE&gt;My first PHP program&lt;/TITLE&gt;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&lt;/HEAD&gt;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&lt;BODY&gt;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&lt;?</a:t>
            </a:r>
            <a:r>
              <a:rPr lang="en-US" sz="2400" dirty="0" err="1">
                <a:latin typeface="Courier New" pitchFamily="49" charset="0"/>
              </a:rPr>
              <a:t>php</a:t>
            </a:r>
            <a:endParaRPr lang="en-US" sz="24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	print</a:t>
            </a:r>
            <a:r>
              <a:rPr lang="en-US" sz="2400" dirty="0">
                <a:latin typeface="Courier New" pitchFamily="49" charset="0"/>
              </a:rPr>
              <a:t>(“Hello, cruel world&lt;BR&gt;&lt;BR&gt;\n”);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phpinfo</a:t>
            </a:r>
            <a:r>
              <a:rPr lang="en-US" sz="2400" dirty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?&gt;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&lt;/BODY&gt;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Hello World - output</a:t>
            </a:r>
          </a:p>
        </p:txBody>
      </p:sp>
      <p:pic>
        <p:nvPicPr>
          <p:cNvPr id="14336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1447800"/>
            <a:ext cx="83820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11.3 PHP Syntax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One line comments can begin with # or // and continue to the end of the line</a:t>
            </a:r>
          </a:p>
          <a:p>
            <a:r>
              <a:rPr lang="en-US"/>
              <a:t>Multi-line comments can begin with /* and end with */</a:t>
            </a:r>
          </a:p>
          <a:p>
            <a:r>
              <a:rPr lang="en-US"/>
              <a:t>PHP statements are terminated with semicolons</a:t>
            </a:r>
          </a:p>
          <a:p>
            <a:r>
              <a:rPr lang="en-US"/>
              <a:t>Curly braces are used to create compound statements</a:t>
            </a:r>
          </a:p>
          <a:p>
            <a:r>
              <a:rPr lang="en-US"/>
              <a:t>Variables cannot be defined in a compound statement unless it is the body of a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Programming the WWW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SIU Programming the WWW</Template>
  <TotalTime>532</TotalTime>
  <Pages>5</Pages>
  <Words>3250</Words>
  <Application>Microsoft PowerPoint 4.0</Application>
  <PresentationFormat>Letter Paper (8.5x11 in)</PresentationFormat>
  <Paragraphs>322</Paragraphs>
  <Slides>47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SIU Programming the WWW</vt:lpstr>
      <vt:lpstr>Chapter 11</vt:lpstr>
      <vt:lpstr>What is PHP?</vt:lpstr>
      <vt:lpstr>Other benefits of PHP</vt:lpstr>
      <vt:lpstr>11.2 Overview of PHP</vt:lpstr>
      <vt:lpstr>11.3 General Syntactic Characteristics</vt:lpstr>
      <vt:lpstr>Escaping from HTML</vt:lpstr>
      <vt:lpstr>Hello world</vt:lpstr>
      <vt:lpstr>Hello World - output</vt:lpstr>
      <vt:lpstr>11.3 PHP Syntax</vt:lpstr>
      <vt:lpstr>11.4 Primitives, Operations, Expressions</vt:lpstr>
      <vt:lpstr>11.4 Variables</vt:lpstr>
      <vt:lpstr>11.4 Integer Type</vt:lpstr>
      <vt:lpstr>11.4 Double Type</vt:lpstr>
      <vt:lpstr>11.4 String Type</vt:lpstr>
      <vt:lpstr>11.4 Boolean Type</vt:lpstr>
      <vt:lpstr>11.4 Arithmetic Operators and Expressions</vt:lpstr>
      <vt:lpstr>11.4 String Operations</vt:lpstr>
      <vt:lpstr>11.4 Scalar Type Conversions</vt:lpstr>
      <vt:lpstr>11.4 Assignment Operators</vt:lpstr>
      <vt:lpstr>11.5 Output</vt:lpstr>
      <vt:lpstr>11.6 Relational Operators</vt:lpstr>
      <vt:lpstr>11.6 Boolean Operators</vt:lpstr>
      <vt:lpstr>11.6 Selection Statements</vt:lpstr>
      <vt:lpstr>11.6 Loop Statements</vt:lpstr>
      <vt:lpstr>11.7 Arrays</vt:lpstr>
      <vt:lpstr>11.7 Array Creation</vt:lpstr>
      <vt:lpstr>11.7 Accessing Array Elements</vt:lpstr>
      <vt:lpstr>11.7 Functions for Dealing with Arrays</vt:lpstr>
      <vt:lpstr>11.7 Sequential Access to Array Elements</vt:lpstr>
      <vt:lpstr>11.7 Arrays as Stacks</vt:lpstr>
      <vt:lpstr>11.7 Iterating Through an Array</vt:lpstr>
      <vt:lpstr>11.7 Sorting Arrays</vt:lpstr>
      <vt:lpstr>11.8 General Characteristics of Functions</vt:lpstr>
      <vt:lpstr>11.8 Parameters</vt:lpstr>
      <vt:lpstr>11.8 The Scope of Variables</vt:lpstr>
      <vt:lpstr>11.8 Lifetime of Variables</vt:lpstr>
      <vt:lpstr>11.9 Pattern Matching</vt:lpstr>
      <vt:lpstr>11.10 Form Handling</vt:lpstr>
      <vt:lpstr>11.11 Opening and Closing Files</vt:lpstr>
      <vt:lpstr>11.11 File Use Indicators</vt:lpstr>
      <vt:lpstr>11.11 Reading from a File</vt:lpstr>
      <vt:lpstr>11.11 Writing to a File</vt:lpstr>
      <vt:lpstr>11.11 Locking Files</vt:lpstr>
      <vt:lpstr>11.12 Cookies</vt:lpstr>
      <vt:lpstr>11.12 Cookies and Security</vt:lpstr>
      <vt:lpstr>11.12 PHP Support for Cookies</vt:lpstr>
      <vt:lpstr>11.13 Session Tracking</vt:lpstr>
    </vt:vector>
  </TitlesOfParts>
  <Manager/>
  <Company>©2008 Pearson Addison-Wesley. All rights reserved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Introductions to XHTML</dc:subject>
  <dc:creator>Robert Sebesta</dc:creator>
  <cp:keywords/>
  <dc:description/>
  <cp:lastModifiedBy>Andrew Aken</cp:lastModifiedBy>
  <cp:revision>77</cp:revision>
  <cp:lastPrinted>2002-08-21T03:16:13Z</cp:lastPrinted>
  <dcterms:created xsi:type="dcterms:W3CDTF">2007-04-26T20:44:15Z</dcterms:created>
  <dcterms:modified xsi:type="dcterms:W3CDTF">2008-10-30T14:31:23Z</dcterms:modified>
  <cp:category/>
</cp:coreProperties>
</file>