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90" r:id="rId8"/>
    <p:sldId id="291" r:id="rId9"/>
    <p:sldId id="264" r:id="rId10"/>
    <p:sldId id="265" r:id="rId11"/>
    <p:sldId id="266" r:id="rId12"/>
    <p:sldId id="267" r:id="rId13"/>
    <p:sldId id="268" r:id="rId14"/>
    <p:sldId id="292" r:id="rId15"/>
    <p:sldId id="269" r:id="rId16"/>
    <p:sldId id="270" r:id="rId17"/>
    <p:sldId id="271" r:id="rId18"/>
    <p:sldId id="272" r:id="rId19"/>
    <p:sldId id="274" r:id="rId20"/>
    <p:sldId id="293" r:id="rId21"/>
    <p:sldId id="294" r:id="rId22"/>
    <p:sldId id="275" r:id="rId23"/>
    <p:sldId id="295" r:id="rId24"/>
    <p:sldId id="296" r:id="rId25"/>
    <p:sldId id="297" r:id="rId26"/>
    <p:sldId id="305" r:id="rId27"/>
    <p:sldId id="276" r:id="rId28"/>
    <p:sldId id="306" r:id="rId29"/>
    <p:sldId id="277" r:id="rId30"/>
    <p:sldId id="278" r:id="rId31"/>
    <p:sldId id="298" r:id="rId32"/>
    <p:sldId id="299" r:id="rId33"/>
    <p:sldId id="279" r:id="rId34"/>
    <p:sldId id="300" r:id="rId35"/>
    <p:sldId id="301" r:id="rId36"/>
    <p:sldId id="280" r:id="rId37"/>
    <p:sldId id="281" r:id="rId38"/>
    <p:sldId id="282" r:id="rId39"/>
    <p:sldId id="302" r:id="rId40"/>
    <p:sldId id="303" r:id="rId41"/>
    <p:sldId id="283" r:id="rId42"/>
    <p:sldId id="284" r:id="rId43"/>
    <p:sldId id="307" r:id="rId44"/>
    <p:sldId id="308" r:id="rId45"/>
    <p:sldId id="286" r:id="rId46"/>
    <p:sldId id="287" r:id="rId47"/>
    <p:sldId id="288" r:id="rId48"/>
    <p:sldId id="289" r:id="rId49"/>
  </p:sldIdLst>
  <p:sldSz cx="9144000" cy="6858000" type="letter"/>
  <p:notesSz cx="9210675" cy="6980238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29498F"/>
    <a:srgbClr val="549CC8"/>
    <a:srgbClr val="5FB1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2" autoAdjust="0"/>
  </p:normalViewPr>
  <p:slideViewPr>
    <p:cSldViewPr>
      <p:cViewPr varScale="1">
        <p:scale>
          <a:sx n="80" d="100"/>
          <a:sy n="80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81238" y="349250"/>
            <a:ext cx="4649787" cy="348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352800"/>
            <a:ext cx="6781800" cy="3124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800600" y="685800"/>
            <a:ext cx="3886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3D9B87A-ABD4-428F-A635-0E13EBFB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00600" y="3962400"/>
            <a:ext cx="3886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9" name="Picture 6" descr="03214896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4081051" cy="502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A42E6-2796-44E9-B934-FAF193E4F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E5390-E648-431F-BC47-8D19CECA2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A20D31-CC17-4074-945B-6E18DA86C5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Piece of Pa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B2687-F391-48E2-8482-560B622AB652}" type="datetime1">
              <a:rPr lang="en-US" smtClean="0"/>
              <a:pPr>
                <a:defRPr/>
              </a:pPr>
              <a:t>11/18/2008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552C9D-56FC-4E06-8844-13C890BF6C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21. Making Oral Presentations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143000"/>
            <a:ext cx="8382000" cy="5105400"/>
          </a:xfrm>
          <a:blipFill>
            <a:blip r:embed="rId2"/>
            <a:tile tx="0" ty="0" sx="100000" sy="100000" flip="none" algn="tl"/>
          </a:blipFill>
          <a:scene3d>
            <a:camera prst="perspectiveAbove"/>
            <a:lightRig rig="threePt" dir="t"/>
          </a:scene3d>
          <a:sp3d extrusionH="50800">
            <a:bevelT/>
            <a:bevelB/>
            <a:extrusionClr>
              <a:schemeClr val="bg1"/>
            </a:extrusionClr>
          </a:sp3d>
        </p:spPr>
        <p:txBody>
          <a:bodyPr vert="horz"/>
          <a:lstStyle>
            <a:lvl1pPr>
              <a:buNone/>
              <a:defRPr>
                <a:solidFill>
                  <a:srgbClr val="000000"/>
                </a:solidFill>
              </a:defRPr>
            </a:lvl1pPr>
            <a:lvl2pPr>
              <a:buNone/>
              <a:defRPr>
                <a:solidFill>
                  <a:srgbClr val="000000"/>
                </a:solidFill>
              </a:defRPr>
            </a:lvl2pPr>
            <a:lvl3pPr>
              <a:buNone/>
              <a:defRPr>
                <a:solidFill>
                  <a:srgbClr val="000000"/>
                </a:solidFill>
              </a:defRPr>
            </a:lvl3pPr>
            <a:lvl4pPr>
              <a:buNone/>
              <a:defRPr>
                <a:solidFill>
                  <a:srgbClr val="000000"/>
                </a:solidFill>
              </a:defRPr>
            </a:lvl4pPr>
            <a:lvl5pPr>
              <a:buNone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>
        <p:tmplLst>
          <p:tmpl>
            <p:tnLst>
              <p:par>
                <p:cTn presetID="5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1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07A0117F-E874-4334-8853-068FB203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239068-7B56-4371-8271-A9919F0DB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3B479-6AC9-46EE-8BEE-52089329E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E22C0B-E0A1-4566-BD2B-ABB8B482B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0DA09-9DC5-4466-A301-A32ADA486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D2B40B-B7F7-4E4E-B9D3-D24C8964C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EDE03-436F-4CA0-904E-1D05E718D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5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4" grpId="1" animBg="1"/>
      <p:bldP spid="224274" grpId="2" animBg="1"/>
      <p:bldP spid="224274" grpId="3" animBg="1"/>
      <p:bldP spid="224274" grpId="4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12</a:t>
            </a: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Introduction to ASP.NET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12.1 Primitive </a:t>
            </a:r>
            <a:r>
              <a:rPr lang="en-US" sz="3200" dirty="0" smtClean="0"/>
              <a:t>Types</a:t>
            </a:r>
            <a:endParaRPr lang="en-US" sz="3200" dirty="0"/>
          </a:p>
        </p:txBody>
      </p:sp>
      <p:sp>
        <p:nvSpPr>
          <p:cNvPr id="154722" name="Rectangle 98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Unsigned integer </a:t>
            </a:r>
            <a:r>
              <a:rPr lang="en-US" dirty="0" smtClean="0"/>
              <a:t>types (only positive whole numbers)</a:t>
            </a:r>
            <a:endParaRPr lang="en-US" dirty="0"/>
          </a:p>
          <a:p>
            <a:pPr lvl="1"/>
            <a:r>
              <a:rPr lang="en-US" dirty="0"/>
              <a:t>byte, </a:t>
            </a:r>
            <a:r>
              <a:rPr lang="en-US" dirty="0" err="1"/>
              <a:t>ushort</a:t>
            </a:r>
            <a:r>
              <a:rPr lang="en-US" dirty="0"/>
              <a:t>, </a:t>
            </a:r>
            <a:r>
              <a:rPr lang="en-US" dirty="0" err="1"/>
              <a:t>uint</a:t>
            </a:r>
            <a:r>
              <a:rPr lang="en-US" dirty="0"/>
              <a:t>, </a:t>
            </a:r>
            <a:r>
              <a:rPr lang="en-US" dirty="0" err="1"/>
              <a:t>ulong</a:t>
            </a:r>
            <a:endParaRPr lang="en-US" dirty="0"/>
          </a:p>
          <a:p>
            <a:r>
              <a:rPr lang="en-US" dirty="0"/>
              <a:t>Signed integer </a:t>
            </a:r>
            <a:r>
              <a:rPr lang="en-US" dirty="0" smtClean="0"/>
              <a:t>types (positive and negative whole numbers)</a:t>
            </a:r>
            <a:endParaRPr lang="en-US" dirty="0"/>
          </a:p>
          <a:p>
            <a:pPr lvl="1"/>
            <a:r>
              <a:rPr lang="en-US" dirty="0" err="1"/>
              <a:t>sbyte</a:t>
            </a:r>
            <a:r>
              <a:rPr lang="en-US" dirty="0"/>
              <a:t>, short, </a:t>
            </a:r>
            <a:r>
              <a:rPr lang="en-US" dirty="0" err="1"/>
              <a:t>int</a:t>
            </a:r>
            <a:r>
              <a:rPr lang="en-US" dirty="0"/>
              <a:t>, long</a:t>
            </a:r>
          </a:p>
          <a:p>
            <a:r>
              <a:rPr lang="en-US" dirty="0"/>
              <a:t>Floating point types</a:t>
            </a:r>
          </a:p>
          <a:p>
            <a:pPr lvl="1"/>
            <a:r>
              <a:rPr lang="en-US" dirty="0"/>
              <a:t>float, double</a:t>
            </a:r>
          </a:p>
          <a:p>
            <a:r>
              <a:rPr lang="en-US" dirty="0" err="1"/>
              <a:t>bool</a:t>
            </a:r>
            <a:endParaRPr lang="en-US" dirty="0"/>
          </a:p>
          <a:p>
            <a:r>
              <a:rPr lang="en-US" dirty="0"/>
              <a:t>decimal</a:t>
            </a:r>
          </a:p>
          <a:p>
            <a:r>
              <a:rPr lang="en-US" dirty="0"/>
              <a:t>char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12.2 Data Structures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Array, </a:t>
            </a:r>
            <a:r>
              <a:rPr lang="en-US" dirty="0" err="1"/>
              <a:t>ArrayList</a:t>
            </a:r>
            <a:r>
              <a:rPr lang="en-US" dirty="0"/>
              <a:t>, Queue, Stack defined by the .NET </a:t>
            </a:r>
            <a:r>
              <a:rPr lang="en-US" dirty="0" smtClean="0"/>
              <a:t>FCL (Framework Class Library)</a:t>
            </a:r>
            <a:endParaRPr lang="en-US" dirty="0"/>
          </a:p>
          <a:p>
            <a:r>
              <a:rPr lang="en-US" dirty="0"/>
              <a:t>Array is a class, but syntax is like C/C++/Java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[] a = new </a:t>
            </a:r>
            <a:r>
              <a:rPr lang="en-US" dirty="0" err="1"/>
              <a:t>int</a:t>
            </a:r>
            <a:r>
              <a:rPr lang="en-US" dirty="0"/>
              <a:t>[100]</a:t>
            </a:r>
          </a:p>
          <a:p>
            <a:pPr lvl="1"/>
            <a:r>
              <a:rPr lang="en-US" dirty="0"/>
              <a:t>Length property gives number of elements in the array</a:t>
            </a:r>
          </a:p>
          <a:p>
            <a:r>
              <a:rPr lang="en-US" dirty="0"/>
              <a:t>Enumeration type</a:t>
            </a:r>
          </a:p>
          <a:p>
            <a:pPr lvl="1"/>
            <a:r>
              <a:rPr lang="en-US" dirty="0"/>
              <a:t>Value type</a:t>
            </a:r>
          </a:p>
          <a:p>
            <a:pPr lvl="1"/>
            <a:r>
              <a:rPr lang="en-US" dirty="0"/>
              <a:t>Finite set of values defined by the programmer</a:t>
            </a:r>
          </a:p>
          <a:p>
            <a:pPr lvl="1"/>
            <a:r>
              <a:rPr lang="en-US" dirty="0"/>
              <a:t>Type safe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12.2 Control Statements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standard control statements of C/C++/Java are in C# as well</a:t>
            </a:r>
          </a:p>
          <a:p>
            <a:r>
              <a:rPr lang="en-US"/>
              <a:t>foreach is added to step through a collection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	foreach (</a:t>
            </a:r>
            <a:r>
              <a:rPr lang="en-US" i="1">
                <a:latin typeface="Courier New" pitchFamily="49" charset="0"/>
              </a:rPr>
              <a:t>type identifier </a:t>
            </a:r>
            <a:r>
              <a:rPr lang="en-US">
                <a:latin typeface="Courier New" pitchFamily="49" charset="0"/>
              </a:rPr>
              <a:t>in </a:t>
            </a:r>
            <a:r>
              <a:rPr lang="en-US" i="1">
                <a:latin typeface="Courier New" pitchFamily="49" charset="0"/>
              </a:rPr>
              <a:t>collection</a:t>
            </a:r>
            <a:r>
              <a:rPr lang="en-US">
                <a:latin typeface="Courier New" pitchFamily="49" charset="0"/>
              </a:rPr>
              <a:t>) …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switch</a:t>
            </a:r>
            <a:r>
              <a:rPr lang="en-US"/>
              <a:t> statement is almost the same except the syntax requires either a break or a goto at the end of each case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12.2 Classes, Methods, Structures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C# has no methods or variables outside of classes</a:t>
            </a:r>
          </a:p>
          <a:p>
            <a:r>
              <a:rPr lang="en-US"/>
              <a:t>Syntax of class definitions, variable declarations and function definitions similar to Java</a:t>
            </a:r>
          </a:p>
          <a:p>
            <a:r>
              <a:rPr lang="en-US"/>
              <a:t>Parameters may be passed in any of three modes</a:t>
            </a:r>
          </a:p>
          <a:p>
            <a:pPr lvl="1"/>
            <a:r>
              <a:rPr lang="en-US"/>
              <a:t>Pass by value (in)</a:t>
            </a:r>
          </a:p>
          <a:p>
            <a:pPr lvl="1"/>
            <a:r>
              <a:rPr lang="en-US"/>
              <a:t>Pass by reference (in-out)</a:t>
            </a:r>
          </a:p>
          <a:p>
            <a:pPr lvl="1"/>
            <a:r>
              <a:rPr lang="en-US"/>
              <a:t>Pass by result (out)</a:t>
            </a:r>
          </a:p>
          <a:p>
            <a:r>
              <a:rPr lang="en-US"/>
              <a:t>A method may take a single formal parameter that is an array notated by the keyword params.  This allows the method to be called with a variable number of parameters of the type of the elements of the array</a:t>
            </a:r>
          </a:p>
          <a:p>
            <a:r>
              <a:rPr lang="en-US"/>
              <a:t>Overriding methods requires </a:t>
            </a:r>
          </a:p>
          <a:p>
            <a:pPr lvl="1"/>
            <a:r>
              <a:rPr lang="en-US"/>
              <a:t>Marking the overridden method with </a:t>
            </a:r>
            <a:r>
              <a:rPr lang="en-US">
                <a:latin typeface="Courier New" pitchFamily="49" charset="0"/>
              </a:rPr>
              <a:t>virtual</a:t>
            </a:r>
          </a:p>
          <a:p>
            <a:pPr lvl="1"/>
            <a:r>
              <a:rPr lang="en-US"/>
              <a:t>Marking the overriding method with </a:t>
            </a:r>
            <a:r>
              <a:rPr lang="en-US">
                <a:latin typeface="Courier New" pitchFamily="49" charset="0"/>
              </a:rPr>
              <a:t>override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12.2 Structs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C# struct is a lightweight class</a:t>
            </a:r>
          </a:p>
          <a:p>
            <a:pPr lvl="1"/>
            <a:r>
              <a:rPr lang="en-US"/>
              <a:t>No inheritance</a:t>
            </a:r>
          </a:p>
          <a:p>
            <a:pPr lvl="1"/>
            <a:r>
              <a:rPr lang="en-US"/>
              <a:t>Can have constructors</a:t>
            </a:r>
          </a:p>
          <a:p>
            <a:r>
              <a:rPr lang="en-US"/>
              <a:t>Struct type objects are value types rather than reference types</a:t>
            </a:r>
          </a:p>
          <a:p>
            <a:r>
              <a:rPr lang="en-US"/>
              <a:t>C# primitive types are implemented as structs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12.2 Properties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 property of a class acts as if it were an instance variable</a:t>
            </a:r>
          </a:p>
          <a:p>
            <a:r>
              <a:rPr lang="en-US"/>
              <a:t>However, assignment to the property actually invokes a ‘set’ method associated with the property</a:t>
            </a:r>
          </a:p>
          <a:p>
            <a:r>
              <a:rPr lang="en-US"/>
              <a:t>Access to the property invokes a ‘get’ method</a:t>
            </a:r>
          </a:p>
          <a:p>
            <a:r>
              <a:rPr lang="en-US"/>
              <a:t>Either method may be omitted</a:t>
            </a:r>
          </a:p>
          <a:p>
            <a:pPr lvl="1"/>
            <a:r>
              <a:rPr lang="en-US"/>
              <a:t>If the set method is omitted, assignments to the property are not allowed</a:t>
            </a:r>
          </a:p>
          <a:p>
            <a:r>
              <a:rPr lang="en-US"/>
              <a:t>Methods may perform whatever checks or calculations are needed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12.2 Delegates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delegate is a pointer to a method</a:t>
            </a:r>
          </a:p>
          <a:p>
            <a:r>
              <a:rPr lang="en-US"/>
              <a:t>Methods may be subscribed to a delegate</a:t>
            </a:r>
          </a:p>
          <a:p>
            <a:r>
              <a:rPr lang="en-US"/>
              <a:t>A delegate declaration specifies the protocol, or the signature, of methods that may be subscribed to the delegate</a:t>
            </a:r>
          </a:p>
          <a:p>
            <a:r>
              <a:rPr lang="en-US"/>
              <a:t>Methods subscribed to the delegate may be called through the delegate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12.2 Program Structure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/>
              <a:t>The FCL is divided into numerous namespaces</a:t>
            </a:r>
          </a:p>
          <a:p>
            <a:pPr>
              <a:lnSpc>
                <a:spcPct val="80000"/>
              </a:lnSpc>
            </a:pPr>
            <a:r>
              <a:rPr lang="en-US"/>
              <a:t>The most important namespace is System</a:t>
            </a:r>
          </a:p>
          <a:p>
            <a:pPr lvl="1">
              <a:lnSpc>
                <a:spcPct val="80000"/>
              </a:lnSpc>
            </a:pPr>
            <a:r>
              <a:rPr lang="en-US"/>
              <a:t>Input and output</a:t>
            </a:r>
          </a:p>
          <a:p>
            <a:pPr lvl="1">
              <a:lnSpc>
                <a:spcPct val="80000"/>
              </a:lnSpc>
            </a:pPr>
            <a:r>
              <a:rPr lang="en-US"/>
              <a:t>String manipulation</a:t>
            </a:r>
          </a:p>
          <a:p>
            <a:pPr lvl="1">
              <a:lnSpc>
                <a:spcPct val="80000"/>
              </a:lnSpc>
            </a:pPr>
            <a:r>
              <a:rPr lang="en-US"/>
              <a:t>Event handling</a:t>
            </a:r>
          </a:p>
          <a:p>
            <a:pPr lvl="1">
              <a:lnSpc>
                <a:spcPct val="80000"/>
              </a:lnSpc>
            </a:pPr>
            <a:r>
              <a:rPr lang="en-US"/>
              <a:t>Threading</a:t>
            </a:r>
          </a:p>
          <a:p>
            <a:pPr lvl="1">
              <a:lnSpc>
                <a:spcPct val="80000"/>
              </a:lnSpc>
            </a:pPr>
            <a:r>
              <a:rPr lang="en-US"/>
              <a:t>Collections</a:t>
            </a:r>
          </a:p>
          <a:p>
            <a:pPr lvl="1">
              <a:lnSpc>
                <a:spcPct val="80000"/>
              </a:lnSpc>
            </a:pPr>
            <a:r>
              <a:rPr lang="en-US"/>
              <a:t>System.Console is used for input and output to the console</a:t>
            </a:r>
          </a:p>
          <a:p>
            <a:pPr lvl="2">
              <a:lnSpc>
                <a:spcPct val="80000"/>
              </a:lnSpc>
            </a:pPr>
            <a:r>
              <a:rPr lang="en-US"/>
              <a:t>ReadLine</a:t>
            </a:r>
          </a:p>
          <a:p>
            <a:pPr lvl="2">
              <a:lnSpc>
                <a:spcPct val="80000"/>
              </a:lnSpc>
            </a:pPr>
            <a:r>
              <a:rPr lang="en-US"/>
              <a:t>WriteLine</a:t>
            </a:r>
          </a:p>
          <a:p>
            <a:pPr>
              <a:lnSpc>
                <a:spcPct val="80000"/>
              </a:lnSpc>
            </a:pPr>
            <a:r>
              <a:rPr lang="en-US"/>
              <a:t>The using statement allows reference to members of a namespace without qualifying the references</a:t>
            </a:r>
          </a:p>
          <a:p>
            <a:pPr>
              <a:lnSpc>
                <a:spcPct val="80000"/>
              </a:lnSpc>
            </a:pPr>
            <a:r>
              <a:rPr lang="en-US"/>
              <a:t>The main method of a program is Main</a:t>
            </a:r>
          </a:p>
          <a:p>
            <a:pPr lvl="1">
              <a:lnSpc>
                <a:spcPct val="80000"/>
              </a:lnSpc>
            </a:pPr>
            <a:r>
              <a:rPr lang="en-US"/>
              <a:t>Does not require parameters</a:t>
            </a:r>
          </a:p>
          <a:p>
            <a:pPr lvl="1">
              <a:lnSpc>
                <a:spcPct val="80000"/>
              </a:lnSpc>
            </a:pPr>
            <a:r>
              <a:rPr lang="en-US"/>
              <a:t>May return int or  void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12.2 File Storage for Programs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Multiple classes can be defined in a single source file</a:t>
            </a:r>
          </a:p>
          <a:p>
            <a:pPr lvl="1"/>
            <a:r>
              <a:rPr lang="en-US"/>
              <a:t>Each class may have a Main method</a:t>
            </a:r>
          </a:p>
          <a:p>
            <a:pPr lvl="1"/>
            <a:r>
              <a:rPr lang="en-US"/>
              <a:t>In that case, running a program must specify which Main is to start</a:t>
            </a:r>
          </a:p>
          <a:p>
            <a:r>
              <a:rPr lang="en-US"/>
              <a:t>Source file names do not have to match the class name</a:t>
            </a:r>
          </a:p>
          <a:p>
            <a:r>
              <a:rPr lang="en-US"/>
              <a:t>Visual Studio is the usual vehicle for developing .NET programs</a:t>
            </a:r>
          </a:p>
          <a:p>
            <a:r>
              <a:rPr lang="en-US"/>
              <a:t>Programs can, however, be developed with any text editor</a:t>
            </a:r>
          </a:p>
          <a:p>
            <a:r>
              <a:rPr lang="en-US"/>
              <a:t>The stackClass.cs file defines two classes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12.3 Basics of ASP.NET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Active Server Pages</a:t>
            </a:r>
          </a:p>
          <a:p>
            <a:r>
              <a:rPr lang="en-US"/>
              <a:t>Building dynamic web documents</a:t>
            </a:r>
          </a:p>
          <a:p>
            <a:r>
              <a:rPr lang="en-US"/>
              <a:t>The predecessor, ASP, embedded interpreted scripting languages in XHTML</a:t>
            </a:r>
          </a:p>
          <a:p>
            <a:pPr lvl="1"/>
            <a:r>
              <a:rPr lang="en-US"/>
              <a:t>This approach has performance problems</a:t>
            </a:r>
          </a:p>
          <a:p>
            <a:pPr lvl="1"/>
            <a:r>
              <a:rPr lang="en-US"/>
              <a:t>It is difficult to divide up the development to different skill sets</a:t>
            </a:r>
          </a:p>
          <a:p>
            <a:r>
              <a:rPr lang="en-US"/>
              <a:t>ASP.NET is similar</a:t>
            </a:r>
          </a:p>
          <a:p>
            <a:pPr lvl="1"/>
            <a:r>
              <a:rPr lang="en-US"/>
              <a:t>The embedded languages allowed are the .NET languages</a:t>
            </a:r>
          </a:p>
          <a:p>
            <a:pPr lvl="1"/>
            <a:r>
              <a:rPr lang="en-US"/>
              <a:t>All code is compiled</a:t>
            </a:r>
          </a:p>
          <a:p>
            <a:r>
              <a:rPr lang="en-US"/>
              <a:t>ASP.NET documents extend the System.Web.UI.Page class</a:t>
            </a:r>
          </a:p>
          <a:p>
            <a:pPr lvl="1"/>
            <a:r>
              <a:rPr lang="en-US"/>
              <a:t>Request and Response objects</a:t>
            </a:r>
          </a:p>
          <a:p>
            <a:pPr lvl="1"/>
            <a:r>
              <a:rPr lang="en-US"/>
              <a:t>HTMLControls, WebControls</a:t>
            </a:r>
          </a:p>
          <a:p>
            <a:pPr lvl="1"/>
            <a:r>
              <a:rPr lang="en-US"/>
              <a:t>IsPostBack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12.1 Overview of the .NET Framework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.NET is a collection of technologies</a:t>
            </a:r>
          </a:p>
          <a:p>
            <a:pPr lvl="1"/>
            <a:r>
              <a:rPr lang="en-US" smtClean="0"/>
              <a:t>Run time environment</a:t>
            </a:r>
          </a:p>
          <a:p>
            <a:pPr lvl="1"/>
            <a:r>
              <a:rPr lang="en-US" smtClean="0"/>
              <a:t>Library</a:t>
            </a:r>
          </a:p>
          <a:p>
            <a:pPr lvl="1"/>
            <a:r>
              <a:rPr lang="en-US" smtClean="0"/>
              <a:t>Programming languages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12.3 Page Members	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Write method in Response sends output to the response document</a:t>
            </a:r>
          </a:p>
          <a:p>
            <a:r>
              <a:rPr lang="en-US"/>
              <a:t>IsPostBack tells whether the current process is the original request for the page or a subsequent request with information from the initial page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12.3 Code-Behind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Code for ASP may be moved to a </a:t>
            </a:r>
            <a:r>
              <a:rPr lang="en-US" i="1"/>
              <a:t>code-behind</a:t>
            </a:r>
            <a:r>
              <a:rPr lang="en-US"/>
              <a:t> class</a:t>
            </a:r>
          </a:p>
          <a:p>
            <a:r>
              <a:rPr lang="en-US"/>
              <a:t>The ASP document itself will extend the code-behind class rather than System.Web.UI.Page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12.3 ASP.NET Documents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Documents can include</a:t>
            </a:r>
          </a:p>
          <a:p>
            <a:pPr lvl="1"/>
            <a:r>
              <a:rPr lang="en-US"/>
              <a:t>XHTML</a:t>
            </a:r>
          </a:p>
          <a:p>
            <a:pPr lvl="1"/>
            <a:r>
              <a:rPr lang="en-US"/>
              <a:t>Directives</a:t>
            </a:r>
          </a:p>
          <a:p>
            <a:pPr lvl="1"/>
            <a:r>
              <a:rPr lang="en-US"/>
              <a:t>Render Blocks Programming code in script elements</a:t>
            </a:r>
          </a:p>
          <a:p>
            <a:pPr lvl="2"/>
            <a:r>
              <a:rPr lang="en-US"/>
              <a:t>Cannot define subprograms</a:t>
            </a:r>
          </a:p>
          <a:p>
            <a:pPr lvl="1"/>
            <a:r>
              <a:rPr lang="en-US"/>
              <a:t>Program code in script elements</a:t>
            </a:r>
          </a:p>
          <a:p>
            <a:pPr lvl="2"/>
            <a:r>
              <a:rPr lang="en-US"/>
              <a:t>Declare variables, define methods</a:t>
            </a:r>
          </a:p>
          <a:p>
            <a:pPr lvl="1"/>
            <a:r>
              <a:rPr lang="en-US"/>
              <a:t>Server side comments</a:t>
            </a:r>
          </a:p>
          <a:p>
            <a:pPr lvl="2"/>
            <a:r>
              <a:rPr lang="en-US"/>
              <a:t>&lt;%-- …--%&gt;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12.3 Directives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Directive names begin with </a:t>
            </a:r>
            <a:r>
              <a:rPr lang="en-US" dirty="0">
                <a:latin typeface="Courier New" pitchFamily="49" charset="0"/>
              </a:rPr>
              <a:t>@</a:t>
            </a:r>
          </a:p>
          <a:p>
            <a:r>
              <a:rPr lang="en-US" dirty="0"/>
              <a:t>Directives appear in </a:t>
            </a:r>
            <a:r>
              <a:rPr lang="en-US" dirty="0">
                <a:latin typeface="Courier New" pitchFamily="49" charset="0"/>
              </a:rPr>
              <a:t>&lt;% … %&gt;</a:t>
            </a:r>
            <a:r>
              <a:rPr lang="en-US" dirty="0"/>
              <a:t> but the </a:t>
            </a:r>
            <a:r>
              <a:rPr lang="en-US" dirty="0">
                <a:latin typeface="Courier New" pitchFamily="49" charset="0"/>
              </a:rPr>
              <a:t>@</a:t>
            </a:r>
            <a:r>
              <a:rPr lang="en-US" dirty="0"/>
              <a:t> usually is attached to the </a:t>
            </a:r>
            <a:r>
              <a:rPr lang="en-US" dirty="0">
                <a:latin typeface="Courier New" pitchFamily="49" charset="0"/>
              </a:rPr>
              <a:t>&lt;%</a:t>
            </a:r>
            <a:r>
              <a:rPr lang="en-US" dirty="0"/>
              <a:t>: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</a:rPr>
              <a:t>&lt;%@ </a:t>
            </a:r>
            <a:r>
              <a:rPr lang="en-US" i="1" dirty="0">
                <a:latin typeface="Courier New" pitchFamily="49" charset="0"/>
              </a:rPr>
              <a:t>directive-name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>
                <a:latin typeface="Courier New" pitchFamily="49" charset="0"/>
              </a:rPr>
              <a:t>attributes</a:t>
            </a:r>
            <a:r>
              <a:rPr lang="en-US" dirty="0">
                <a:latin typeface="Courier New" pitchFamily="49" charset="0"/>
              </a:rPr>
              <a:t> %&gt;</a:t>
            </a:r>
          </a:p>
          <a:p>
            <a:r>
              <a:rPr lang="en-US" dirty="0">
                <a:latin typeface="Courier New" pitchFamily="49" charset="0"/>
              </a:rPr>
              <a:t>@Page</a:t>
            </a:r>
            <a:r>
              <a:rPr lang="en-US" dirty="0"/>
              <a:t> is required</a:t>
            </a:r>
          </a:p>
          <a:p>
            <a:pPr lvl="1"/>
            <a:r>
              <a:rPr lang="en-US" dirty="0"/>
              <a:t>Language attribute required: specifies .NET language used for program code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12.3 Output to XHTML Document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</a:t>
            </a:r>
            <a:r>
              <a:rPr lang="en-US">
                <a:latin typeface="Courier New" pitchFamily="49" charset="0"/>
              </a:rPr>
              <a:t>Response.Write</a:t>
            </a:r>
            <a:r>
              <a:rPr lang="en-US"/>
              <a:t> method</a:t>
            </a:r>
          </a:p>
          <a:p>
            <a:r>
              <a:rPr lang="en-US"/>
              <a:t>Takes a string parameter</a:t>
            </a:r>
          </a:p>
          <a:p>
            <a:pPr lvl="1"/>
            <a:r>
              <a:rPr lang="en-US"/>
              <a:t>Include markup since the target is an XHTML document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string.Format</a:t>
            </a:r>
            <a:r>
              <a:rPr lang="en-US"/>
              <a:t> method can be used to format output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12.3 Example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ex1.aspx</a:t>
            </a:r>
            <a:r>
              <a:rPr lang="en-US" dirty="0"/>
              <a:t> example creates an array of random numbers and displays them in the response page</a:t>
            </a:r>
          </a:p>
          <a:p>
            <a:r>
              <a:rPr lang="en-US" dirty="0" smtClean="0"/>
              <a:t>An </a:t>
            </a:r>
            <a:r>
              <a:rPr lang="en-US" dirty="0"/>
              <a:t>object of class Random is created to generate numbers</a:t>
            </a:r>
          </a:p>
          <a:p>
            <a:pPr lvl="1"/>
            <a:r>
              <a:rPr lang="en-US" dirty="0"/>
              <a:t>Method Next generates the next number</a:t>
            </a:r>
          </a:p>
          <a:p>
            <a:pPr lvl="1"/>
            <a:r>
              <a:rPr lang="en-US" dirty="0"/>
              <a:t>None or one or two parameters</a:t>
            </a:r>
          </a:p>
          <a:p>
            <a:pPr lvl="1"/>
            <a:r>
              <a:rPr lang="en-US" dirty="0"/>
              <a:t>Two parameter form used, result is in range n…m-1</a:t>
            </a:r>
          </a:p>
          <a:p>
            <a:r>
              <a:rPr lang="en-US" dirty="0"/>
              <a:t>A script element in the header declares three variables and defines a method</a:t>
            </a:r>
          </a:p>
          <a:p>
            <a:r>
              <a:rPr lang="en-US" dirty="0"/>
              <a:t>The render block in the body references these definitions and creates the dynamic part of the response</a:t>
            </a:r>
          </a:p>
          <a:p>
            <a:r>
              <a:rPr lang="en-US" dirty="0"/>
              <a:t>Static XHTML is sent as part of the response unchanged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ex1.aspx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&lt;!-- A simple example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ASP.NET using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to fill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 display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 array with pseudorandom numbers --&gt;   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&lt;%@ Page language="c#" %&gt;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&lt;head&gt; &lt;title&gt; Ex1 &lt;/title&gt;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&lt;script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"server"&gt;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Random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randomGen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new Random(); // Build a pseudorandom number method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private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[10];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fillArray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 // A method to fill the array with pseudorandom numbers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index = 0; index &lt; 10; index++)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randomGen.Next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(0, 100); // Generate a pseudorandom number in the range of 0 to 100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&lt;/script&gt;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&lt;/head&gt;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&lt;%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fillArray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Code to call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fillArray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method and display the array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Response.Write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 &lt;b&gt;The array's contents are: &lt;/b&gt;&lt;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index = 0; index &lt; 10; index++)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("The element at {0} is: {1}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/&gt;", index,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[index]);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Response.Write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%&gt;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12.3 Code-Behind Files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The example ex2 has two files, ex2.aspx and ex2.aspx.cs</a:t>
            </a:r>
          </a:p>
          <a:p>
            <a:r>
              <a:rPr lang="en-US"/>
              <a:t>This partitions the declaration code into a C# file</a:t>
            </a:r>
          </a:p>
          <a:p>
            <a:r>
              <a:rPr lang="en-US"/>
              <a:t>The @Page directive includes two new attributes</a:t>
            </a:r>
          </a:p>
          <a:p>
            <a:pPr lvl="1"/>
            <a:r>
              <a:rPr lang="en-US"/>
              <a:t>Inherits: value is the class name in the code-behind file</a:t>
            </a:r>
          </a:p>
          <a:p>
            <a:pPr lvl="1"/>
            <a:r>
              <a:rPr lang="en-US"/>
              <a:t>Src: value is the name of the code-behind file</a:t>
            </a:r>
          </a:p>
          <a:p>
            <a:pPr lvl="1"/>
            <a:r>
              <a:rPr lang="en-US"/>
              <a:t>The Src attribute can be omitted if a compiled version of the file is available in a bin subdirectory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ex2.aspx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&lt;!--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simple example of an ASP.NET document with a code-behind file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It has the same functionality as ex1.aspx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--&gt;   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&lt;%@ Page language="C#"  Inherits = "ex2"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"ex2.aspx.cs" %&gt;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html&gt;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&lt;head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title&gt; Ex2 &lt;/title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&gt;&lt;/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head&gt;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&lt;!--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Code to call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fillArray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method and display the array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&lt;%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fillArray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Response.Write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 &lt;b&gt;The array's contents are: &lt;/b&gt;&lt;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index = 0; index &lt; 10; index++)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("The element at {0} is: {1}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/&gt;",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[index]);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Response.Write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%&gt;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12.4 ASP.NET Controls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XHTML elements associated with program code</a:t>
            </a:r>
          </a:p>
          <a:p>
            <a:r>
              <a:rPr lang="en-US"/>
              <a:t>The code is executed on the server</a:t>
            </a:r>
          </a:p>
          <a:p>
            <a:r>
              <a:rPr lang="en-US"/>
              <a:t>Two categories</a:t>
            </a:r>
          </a:p>
          <a:p>
            <a:pPr lvl="1"/>
            <a:r>
              <a:rPr lang="en-US"/>
              <a:t>HTML controls</a:t>
            </a:r>
          </a:p>
          <a:p>
            <a:pPr lvl="1"/>
            <a:r>
              <a:rPr lang="en-US"/>
              <a:t>Web controls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12.1 Background</a:t>
            </a: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component</a:t>
            </a:r>
            <a:r>
              <a:rPr lang="en-US" dirty="0" smtClean="0"/>
              <a:t> is a piece of software that can used by other components</a:t>
            </a:r>
          </a:p>
          <a:p>
            <a:r>
              <a:rPr lang="en-US" dirty="0" smtClean="0"/>
              <a:t>A component has an interface that specifies how it can be used without necessarily exposing the implementation</a:t>
            </a:r>
          </a:p>
          <a:p>
            <a:r>
              <a:rPr lang="en-US" dirty="0" smtClean="0"/>
              <a:t>Microsoft’s component system was named COM (Component Object Model)</a:t>
            </a:r>
          </a:p>
          <a:p>
            <a:r>
              <a:rPr lang="en-US" dirty="0" smtClean="0"/>
              <a:t>.NET is a framework for developing and deploying software</a:t>
            </a:r>
          </a:p>
          <a:p>
            <a:pPr lvl="1"/>
            <a:r>
              <a:rPr lang="en-US" dirty="0" smtClean="0"/>
              <a:t>Software consists of components</a:t>
            </a:r>
          </a:p>
          <a:p>
            <a:pPr lvl="1"/>
            <a:r>
              <a:rPr lang="en-US" dirty="0" smtClean="0"/>
              <a:t>These components can reside on multiple systems</a:t>
            </a:r>
          </a:p>
          <a:p>
            <a:pPr lvl="1"/>
            <a:r>
              <a:rPr lang="en-US" dirty="0" smtClean="0"/>
              <a:t>These components can be programmed in different languages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12.4 HTML Controls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HTML controls are based on elements of XHTML pages</a:t>
            </a:r>
          </a:p>
          <a:p>
            <a:r>
              <a:rPr lang="en-US"/>
              <a:t>The appearance and functionality of these elements can be changed as the server executes</a:t>
            </a:r>
          </a:p>
          <a:p>
            <a:r>
              <a:rPr lang="en-US"/>
              <a:t>Executable code can be associated with the controls</a:t>
            </a:r>
          </a:p>
          <a:p>
            <a:r>
              <a:rPr lang="en-US"/>
              <a:t>Certain controls can raise events</a:t>
            </a:r>
          </a:p>
          <a:p>
            <a:pPr lvl="1"/>
            <a:r>
              <a:rPr lang="en-US">
                <a:latin typeface="Courier New" pitchFamily="49" charset="0"/>
              </a:rPr>
              <a:t>ServerClick</a:t>
            </a:r>
            <a:r>
              <a:rPr lang="en-US"/>
              <a:t>: control was clicked</a:t>
            </a:r>
          </a:p>
          <a:p>
            <a:pPr lvl="1"/>
            <a:r>
              <a:rPr lang="en-US">
                <a:latin typeface="Courier New" pitchFamily="49" charset="0"/>
              </a:rPr>
              <a:t>ServerChange</a:t>
            </a:r>
            <a:r>
              <a:rPr lang="en-US"/>
              <a:t>: control content was changed</a:t>
            </a:r>
          </a:p>
          <a:p>
            <a:r>
              <a:rPr lang="en-US"/>
              <a:t>HTML elements become HTML controls if</a:t>
            </a:r>
          </a:p>
          <a:p>
            <a:pPr lvl="1"/>
            <a:r>
              <a:rPr lang="en-US"/>
              <a:t>They are on the list associated with controls (Table 12.2)</a:t>
            </a:r>
          </a:p>
          <a:p>
            <a:pPr lvl="1"/>
            <a:r>
              <a:rPr lang="en-US"/>
              <a:t>The </a:t>
            </a:r>
            <a:r>
              <a:rPr lang="en-US">
                <a:latin typeface="Courier New" pitchFamily="49" charset="0"/>
              </a:rPr>
              <a:t>runat </a:t>
            </a:r>
            <a:r>
              <a:rPr lang="en-US"/>
              <a:t>attribute has the value </a:t>
            </a:r>
            <a:r>
              <a:rPr lang="en-US">
                <a:latin typeface="Courier New" pitchFamily="49" charset="0"/>
              </a:rPr>
              <a:t>“server”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12.4 Controls and Code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Note the runat attribute in the following XHTML: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&lt;form runat=“server”&gt;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	&lt;input type=“text” id=“address” 				runat=“server”/&gt;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&lt;/form&gt;</a:t>
            </a:r>
          </a:p>
          <a:p>
            <a:r>
              <a:rPr lang="en-US"/>
              <a:t>There is a corresponding instance variable in the code generated from this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	protected HtmlInputText address;</a:t>
            </a:r>
          </a:p>
          <a:p>
            <a:r>
              <a:rPr lang="en-US"/>
              <a:t>There is no action attribute in the form: the ASP document defines the actions that result from submitting the form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12.4 Control Objects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Controls are represented as objects in the  code generated from ASP</a:t>
            </a:r>
          </a:p>
          <a:p>
            <a:r>
              <a:rPr lang="en-US"/>
              <a:t>Control classes inherit from </a:t>
            </a:r>
            <a:r>
              <a:rPr lang="en-US">
                <a:latin typeface="Courier New" pitchFamily="49" charset="0"/>
              </a:rPr>
              <a:t>HtmlControl</a:t>
            </a:r>
            <a:r>
              <a:rPr lang="en-US"/>
              <a:t> deriving properties and methods</a:t>
            </a:r>
          </a:p>
          <a:p>
            <a:pPr lvl="1"/>
            <a:r>
              <a:rPr lang="en-US"/>
              <a:t>Attributes property provides tag attributes as name/value pairs</a:t>
            </a:r>
          </a:p>
          <a:p>
            <a:pPr lvl="1"/>
            <a:r>
              <a:rPr lang="en-US"/>
              <a:t>The Href property is defined by the </a:t>
            </a:r>
            <a:r>
              <a:rPr lang="en-US">
                <a:latin typeface="Courier New" pitchFamily="49" charset="0"/>
              </a:rPr>
              <a:t>HtmlAnchor</a:t>
            </a:r>
            <a:r>
              <a:rPr lang="en-US"/>
              <a:t> class</a:t>
            </a:r>
          </a:p>
          <a:p>
            <a:r>
              <a:rPr lang="en-US"/>
              <a:t>An XHTML tag can be designated as an HTML control by simply adding the </a:t>
            </a:r>
            <a:r>
              <a:rPr lang="en-US">
                <a:latin typeface="Courier New" pitchFamily="49" charset="0"/>
              </a:rPr>
              <a:t>runat</a:t>
            </a:r>
            <a:r>
              <a:rPr lang="en-US"/>
              <a:t> attribute with the value </a:t>
            </a:r>
            <a:r>
              <a:rPr lang="en-US">
                <a:latin typeface="Courier New" pitchFamily="49" charset="0"/>
              </a:rPr>
              <a:t>“server”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12.4 Life Cycle of an </a:t>
            </a:r>
            <a:r>
              <a:rPr lang="en-US" sz="3200" dirty="0" smtClean="0"/>
              <a:t>ASP.NET </a:t>
            </a:r>
            <a:r>
              <a:rPr lang="en-US" sz="3200" dirty="0"/>
              <a:t>Document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An ASP.NET document can describe both a form and the response</a:t>
            </a:r>
          </a:p>
          <a:p>
            <a:r>
              <a:rPr lang="en-US" dirty="0"/>
              <a:t>Two kinds of requests to a ASP.NET document</a:t>
            </a:r>
          </a:p>
          <a:p>
            <a:pPr lvl="1"/>
            <a:r>
              <a:rPr lang="en-US" dirty="0"/>
              <a:t>Initial request</a:t>
            </a:r>
          </a:p>
          <a:p>
            <a:pPr lvl="1"/>
            <a:r>
              <a:rPr lang="en-US" dirty="0"/>
              <a:t>Request with form filled in, called a </a:t>
            </a:r>
            <a:r>
              <a:rPr lang="en-US" i="1" dirty="0" err="1" smtClean="0"/>
              <a:t>postback</a:t>
            </a:r>
            <a:r>
              <a:rPr lang="en-US" i="1" dirty="0" smtClean="0"/>
              <a:t>  </a:t>
            </a:r>
            <a:r>
              <a:rPr lang="en-US" dirty="0" smtClean="0"/>
              <a:t>(a/k/a self-submitting form)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>
                <a:latin typeface="Courier New" pitchFamily="49" charset="0"/>
              </a:rPr>
              <a:t>IsPostBack</a:t>
            </a:r>
            <a:r>
              <a:rPr lang="en-US" dirty="0"/>
              <a:t> property is true if the request is a </a:t>
            </a:r>
            <a:r>
              <a:rPr lang="en-US" dirty="0" err="1"/>
              <a:t>postback</a:t>
            </a:r>
            <a:r>
              <a:rPr lang="en-US" dirty="0"/>
              <a:t> request</a:t>
            </a:r>
          </a:p>
          <a:p>
            <a:r>
              <a:rPr lang="en-US" dirty="0"/>
              <a:t>In a </a:t>
            </a:r>
            <a:r>
              <a:rPr lang="en-US" dirty="0" err="1"/>
              <a:t>postback</a:t>
            </a:r>
            <a:r>
              <a:rPr lang="en-US" dirty="0"/>
              <a:t>, the Value </a:t>
            </a:r>
            <a:r>
              <a:rPr lang="en-US" dirty="0" err="1"/>
              <a:t>propety</a:t>
            </a:r>
            <a:r>
              <a:rPr lang="en-US" dirty="0"/>
              <a:t> of a control provides the data entered into the corresponding widget</a:t>
            </a:r>
          </a:p>
          <a:p>
            <a:r>
              <a:rPr lang="en-US" dirty="0"/>
              <a:t>The state of a document is stored in the response after the initial service</a:t>
            </a:r>
          </a:p>
          <a:p>
            <a:pPr lvl="1"/>
            <a:r>
              <a:rPr lang="en-US" dirty="0"/>
              <a:t>A hidden control named </a:t>
            </a:r>
            <a:r>
              <a:rPr lang="en-US" dirty="0" err="1">
                <a:latin typeface="Courier New" pitchFamily="49" charset="0"/>
              </a:rPr>
              <a:t>ViewState</a:t>
            </a:r>
            <a:r>
              <a:rPr lang="en-US" dirty="0"/>
              <a:t> contains a reference to a </a:t>
            </a:r>
            <a:r>
              <a:rPr lang="en-US" dirty="0" err="1"/>
              <a:t>StateBag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The </a:t>
            </a:r>
            <a:r>
              <a:rPr lang="en-US" dirty="0" err="1">
                <a:latin typeface="Courier New" pitchFamily="49" charset="0"/>
              </a:rPr>
              <a:t>StateBag</a:t>
            </a:r>
            <a:r>
              <a:rPr lang="en-US" dirty="0"/>
              <a:t> object stores data about the state of the document</a:t>
            </a:r>
          </a:p>
          <a:p>
            <a:pPr lvl="1"/>
            <a:r>
              <a:rPr lang="en-US" dirty="0"/>
              <a:t>This requires extra information to be exchanged between browser and server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10.4 Life Cycle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A request is received</a:t>
            </a:r>
          </a:p>
          <a:p>
            <a:r>
              <a:rPr lang="en-US"/>
              <a:t>A document object is created and initialized </a:t>
            </a:r>
            <a:r>
              <a:rPr lang="en-US">
                <a:latin typeface="Courier New" pitchFamily="49" charset="0"/>
              </a:rPr>
              <a:t>ViewState</a:t>
            </a:r>
            <a:r>
              <a:rPr lang="en-US"/>
              <a:t> is initialized</a:t>
            </a:r>
          </a:p>
          <a:p>
            <a:r>
              <a:rPr lang="en-US"/>
              <a:t>The document is sent</a:t>
            </a:r>
          </a:p>
          <a:p>
            <a:r>
              <a:rPr lang="en-US"/>
              <a:t>The client sends a request back</a:t>
            </a:r>
          </a:p>
          <a:p>
            <a:r>
              <a:rPr lang="en-US"/>
              <a:t>A document object is created and initialized with form data, including </a:t>
            </a:r>
            <a:r>
              <a:rPr lang="en-US">
                <a:latin typeface="Courier New" pitchFamily="49" charset="0"/>
              </a:rPr>
              <a:t>ViewState</a:t>
            </a:r>
          </a:p>
          <a:p>
            <a:r>
              <a:rPr lang="en-US"/>
              <a:t>Form data is used to update the state of the document object</a:t>
            </a:r>
          </a:p>
          <a:p>
            <a:r>
              <a:rPr lang="en-US">
                <a:latin typeface="Courier New" pitchFamily="49" charset="0"/>
              </a:rPr>
              <a:t>ViewState</a:t>
            </a:r>
            <a:r>
              <a:rPr lang="en-US"/>
              <a:t> is updated</a:t>
            </a:r>
          </a:p>
          <a:p>
            <a:pPr lvl="1"/>
            <a:r>
              <a:rPr lang="en-US"/>
              <a:t>The program can directly set name/value pairs in ViewState before this point</a:t>
            </a:r>
          </a:p>
          <a:p>
            <a:r>
              <a:rPr lang="en-US"/>
              <a:t>A response is returned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10.4 Postback Sources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Clicking a submit button will cause a postback</a:t>
            </a:r>
          </a:p>
          <a:p>
            <a:r>
              <a:rPr lang="en-US"/>
              <a:t>If the </a:t>
            </a:r>
            <a:r>
              <a:rPr lang="en-US">
                <a:latin typeface="Courier New" pitchFamily="49" charset="0"/>
              </a:rPr>
              <a:t>AutoPostBack </a:t>
            </a:r>
            <a:r>
              <a:rPr lang="en-US"/>
              <a:t>property is set to true, a postback will occur when a change is made to a control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12.4 Page Level Events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Two levels of events raised during processing</a:t>
            </a:r>
          </a:p>
          <a:p>
            <a:pPr lvl="1"/>
            <a:r>
              <a:rPr lang="en-US"/>
              <a:t>Control events (</a:t>
            </a:r>
            <a:r>
              <a:rPr lang="en-US">
                <a:latin typeface="Courier New" pitchFamily="49" charset="0"/>
              </a:rPr>
              <a:t>ServerClick</a:t>
            </a:r>
            <a:r>
              <a:rPr lang="en-US"/>
              <a:t>,</a:t>
            </a:r>
            <a:r>
              <a:rPr lang="en-US">
                <a:latin typeface="Courier New" pitchFamily="49" charset="0"/>
              </a:rPr>
              <a:t> Server Change</a:t>
            </a:r>
            <a:r>
              <a:rPr lang="en-US"/>
              <a:t>)</a:t>
            </a:r>
          </a:p>
          <a:p>
            <a:pPr lvl="1"/>
            <a:r>
              <a:rPr lang="en-US"/>
              <a:t>Page-level events</a:t>
            </a:r>
          </a:p>
          <a:p>
            <a:pPr lvl="2"/>
            <a:r>
              <a:rPr lang="en-US"/>
              <a:t>Init: after document class instantiated</a:t>
            </a:r>
          </a:p>
          <a:p>
            <a:pPr lvl="2"/>
            <a:r>
              <a:rPr lang="en-US"/>
              <a:t>Load: after state set from form data</a:t>
            </a:r>
          </a:p>
          <a:p>
            <a:pPr lvl="2"/>
            <a:r>
              <a:rPr lang="en-US"/>
              <a:t>PreRender: before instance is executed</a:t>
            </a:r>
          </a:p>
          <a:p>
            <a:pPr lvl="2"/>
            <a:r>
              <a:rPr lang="en-US"/>
              <a:t>Unload: before instance is discarded</a:t>
            </a:r>
          </a:p>
          <a:p>
            <a:r>
              <a:rPr lang="en-US"/>
              <a:t>Implementing page-level event handling</a:t>
            </a:r>
          </a:p>
          <a:p>
            <a:pPr lvl="1"/>
            <a:r>
              <a:rPr lang="en-US"/>
              <a:t>Controlled by </a:t>
            </a:r>
            <a:r>
              <a:rPr lang="en-US">
                <a:latin typeface="Courier New" pitchFamily="49" charset="0"/>
              </a:rPr>
              <a:t>AutoEventWireup</a:t>
            </a:r>
            <a:r>
              <a:rPr lang="en-US"/>
              <a:t>, default true</a:t>
            </a:r>
          </a:p>
          <a:p>
            <a:pPr lvl="2"/>
            <a:r>
              <a:rPr lang="en-US"/>
              <a:t>Which means use predefined method name by default</a:t>
            </a:r>
          </a:p>
          <a:p>
            <a:pPr lvl="1"/>
            <a:r>
              <a:rPr lang="en-US"/>
              <a:t>Implement predefined method names (</a:t>
            </a:r>
            <a:r>
              <a:rPr lang="en-US">
                <a:latin typeface="Courier New" pitchFamily="49" charset="0"/>
              </a:rPr>
              <a:t>Page_unload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Page_load</a:t>
            </a:r>
            <a:r>
              <a:rPr lang="en-US"/>
              <a:t>, …)</a:t>
            </a:r>
          </a:p>
          <a:p>
            <a:pPr lvl="1"/>
            <a:r>
              <a:rPr lang="en-US"/>
              <a:t>Override the virtual handlers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12.4 Control Events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Two ways to register event handlers</a:t>
            </a:r>
          </a:p>
          <a:p>
            <a:pPr lvl="1"/>
            <a:r>
              <a:rPr lang="en-US"/>
              <a:t>Assign method names to attributes OnServerClick and/or OnServerChange</a:t>
            </a:r>
          </a:p>
          <a:p>
            <a:pPr lvl="1"/>
            <a:r>
              <a:rPr lang="en-US"/>
              <a:t>Use delegates</a:t>
            </a:r>
          </a:p>
          <a:p>
            <a:r>
              <a:rPr lang="en-US"/>
              <a:t>Using attributes, the methods have predetermined signatures</a:t>
            </a:r>
          </a:p>
          <a:p>
            <a:r>
              <a:rPr lang="en-US"/>
              <a:t>Using delegates</a:t>
            </a:r>
          </a:p>
          <a:p>
            <a:pPr lvl="1"/>
            <a:r>
              <a:rPr lang="en-US"/>
              <a:t>Event handler written with proper signature</a:t>
            </a:r>
          </a:p>
          <a:p>
            <a:pPr lvl="1"/>
            <a:r>
              <a:rPr lang="en-US"/>
              <a:t>New instance of delegate type created using the event handler</a:t>
            </a:r>
          </a:p>
          <a:p>
            <a:pPr lvl="1"/>
            <a:r>
              <a:rPr lang="en-US"/>
              <a:t>Delegate subscribed to the event property of a control</a:t>
            </a:r>
          </a:p>
          <a:p>
            <a:pPr lvl="1"/>
            <a:r>
              <a:rPr lang="en-US"/>
              <a:t>This is often done in the Page_Init handler so it is done one time as the page class is instantiated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12.4 Web Controls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controls are based on the controls from Visual Basic</a:t>
            </a:r>
          </a:p>
          <a:p>
            <a:r>
              <a:rPr lang="en-US" dirty="0"/>
              <a:t>Namespace </a:t>
            </a:r>
            <a:r>
              <a:rPr lang="en-US" dirty="0" err="1"/>
              <a:t>System.Web.UI.WebControls</a:t>
            </a:r>
            <a:endParaRPr lang="en-US" dirty="0"/>
          </a:p>
          <a:p>
            <a:r>
              <a:rPr lang="en-US" dirty="0"/>
              <a:t>Web controls do not match up directly with HTML form widgets</a:t>
            </a:r>
          </a:p>
          <a:p>
            <a:r>
              <a:rPr lang="en-US" dirty="0"/>
              <a:t>An example of including a control in a page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	&lt;</a:t>
            </a:r>
            <a:r>
              <a:rPr lang="en-US" dirty="0" err="1">
                <a:latin typeface="Courier New" pitchFamily="49" charset="0"/>
              </a:rPr>
              <a:t>asp:textbox</a:t>
            </a:r>
            <a:r>
              <a:rPr lang="en-US" dirty="0">
                <a:latin typeface="Courier New" pitchFamily="49" charset="0"/>
              </a:rPr>
              <a:t> id=“phone” </a:t>
            </a:r>
            <a:r>
              <a:rPr lang="en-US" dirty="0" err="1">
                <a:latin typeface="Courier New" pitchFamily="49" charset="0"/>
              </a:rPr>
              <a:t>runat</a:t>
            </a:r>
            <a:r>
              <a:rPr lang="en-US" dirty="0">
                <a:latin typeface="Courier New" pitchFamily="49" charset="0"/>
              </a:rPr>
              <a:t>=“server</a:t>
            </a:r>
            <a:r>
              <a:rPr lang="en-US" dirty="0" smtClean="0">
                <a:latin typeface="Courier New" pitchFamily="49" charset="0"/>
              </a:rPr>
              <a:t>”/&gt;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12.4 Some Web Controls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Panel</a:t>
            </a:r>
            <a:r>
              <a:rPr lang="en-US"/>
              <a:t> organizes other controls</a:t>
            </a:r>
          </a:p>
          <a:p>
            <a:r>
              <a:rPr lang="en-US">
                <a:latin typeface="Courier New" pitchFamily="49" charset="0"/>
              </a:rPr>
              <a:t>AdRotator</a:t>
            </a:r>
            <a:r>
              <a:rPr lang="en-US"/>
              <a:t> produces different content on different requests</a:t>
            </a:r>
          </a:p>
          <a:p>
            <a:r>
              <a:rPr lang="en-US">
                <a:latin typeface="Courier New" pitchFamily="49" charset="0"/>
              </a:rPr>
              <a:t>ListControl</a:t>
            </a:r>
            <a:r>
              <a:rPr lang="en-US"/>
              <a:t> has four subclasses</a:t>
            </a:r>
          </a:p>
          <a:p>
            <a:pPr lvl="1"/>
            <a:r>
              <a:rPr lang="en-US">
                <a:latin typeface="Courier New" pitchFamily="49" charset="0"/>
              </a:rPr>
              <a:t>DropDownList</a:t>
            </a:r>
          </a:p>
          <a:p>
            <a:pPr lvl="1"/>
            <a:r>
              <a:rPr lang="en-US">
                <a:latin typeface="Courier New" pitchFamily="49" charset="0"/>
              </a:rPr>
              <a:t>ListBox</a:t>
            </a:r>
          </a:p>
          <a:p>
            <a:pPr lvl="1"/>
            <a:r>
              <a:rPr lang="en-US">
                <a:latin typeface="Courier New" pitchFamily="49" charset="0"/>
              </a:rPr>
              <a:t>CheckBoxList</a:t>
            </a:r>
          </a:p>
          <a:p>
            <a:pPr lvl="1"/>
            <a:r>
              <a:rPr lang="en-US">
                <a:latin typeface="Courier New" pitchFamily="49" charset="0"/>
              </a:rPr>
              <a:t>RadioButtonList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12.1 .NET Languages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.NET initially included five languages</a:t>
            </a:r>
          </a:p>
          <a:p>
            <a:pPr lvl="1"/>
            <a:r>
              <a:rPr lang="en-US" dirty="0"/>
              <a:t>Visual Basic .NET</a:t>
            </a:r>
          </a:p>
          <a:p>
            <a:pPr lvl="1"/>
            <a:r>
              <a:rPr lang="en-US" dirty="0"/>
              <a:t>Managed C++ .NET</a:t>
            </a:r>
          </a:p>
          <a:p>
            <a:pPr lvl="1"/>
            <a:r>
              <a:rPr lang="en-US" dirty="0"/>
              <a:t>JScript.NET (similar to JavaScript)</a:t>
            </a:r>
          </a:p>
          <a:p>
            <a:pPr lvl="1"/>
            <a:r>
              <a:rPr lang="en-US" dirty="0"/>
              <a:t>J#.NET (Similar to Java)</a:t>
            </a:r>
          </a:p>
          <a:p>
            <a:pPr lvl="1"/>
            <a:r>
              <a:rPr lang="en-US" dirty="0"/>
              <a:t>C#.NET (A new language in the C/C++/Java family)</a:t>
            </a:r>
          </a:p>
          <a:p>
            <a:r>
              <a:rPr lang="en-US" dirty="0"/>
              <a:t>Other languages have been added</a:t>
            </a:r>
          </a:p>
          <a:p>
            <a:pPr lvl="1"/>
            <a:r>
              <a:rPr lang="en-US" dirty="0"/>
              <a:t>Including COBOL, Eiffel, Fortran, </a:t>
            </a:r>
            <a:r>
              <a:rPr lang="en-US" dirty="0" smtClean="0"/>
              <a:t>Perl, </a:t>
            </a:r>
            <a:r>
              <a:rPr lang="en-US" dirty="0"/>
              <a:t>Python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12.4 Creating Control Elements in Code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A control can be created with &lt;asp:button….  in the document</a:t>
            </a:r>
          </a:p>
          <a:p>
            <a:r>
              <a:rPr lang="en-US"/>
              <a:t>The same control can be created by instantiating the Button class and assigning values to properties of the object</a:t>
            </a:r>
          </a:p>
          <a:p>
            <a:pPr lvl="1"/>
            <a:r>
              <a:rPr lang="en-US"/>
              <a:t>.Text for the button label</a:t>
            </a:r>
          </a:p>
          <a:p>
            <a:pPr lvl="1"/>
            <a:r>
              <a:rPr lang="en-US"/>
              <a:t>.id for the id attribute</a:t>
            </a:r>
          </a:p>
          <a:p>
            <a:pPr lvl="1"/>
            <a:r>
              <a:rPr lang="en-US"/>
              <a:t>.OnClick for the handler</a:t>
            </a:r>
          </a:p>
          <a:p>
            <a:pPr lvl="1"/>
            <a:r>
              <a:rPr lang="en-US"/>
              <a:t>.runat to specify this as a web control</a:t>
            </a:r>
          </a:p>
          <a:p>
            <a:r>
              <a:rPr lang="en-US"/>
              <a:t>A asp:placeholder tag can be used to define a place for controls defined in code</a:t>
            </a:r>
          </a:p>
          <a:p>
            <a:pPr lvl="1"/>
            <a:r>
              <a:rPr lang="en-US"/>
              <a:t>Those controls are added to the place holder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12.4 Response Output for Controls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Response.Write</a:t>
            </a:r>
            <a:r>
              <a:rPr lang="en-US" dirty="0"/>
              <a:t> does not place text properly when intermixed with controls</a:t>
            </a:r>
          </a:p>
          <a:p>
            <a:r>
              <a:rPr lang="en-US" dirty="0"/>
              <a:t>Using a label is an alternative in order to place text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		</a:t>
            </a:r>
            <a:r>
              <a:rPr lang="en-US" sz="2600" dirty="0">
                <a:latin typeface="Courier New" pitchFamily="49" charset="0"/>
              </a:rPr>
              <a:t>&lt;</a:t>
            </a:r>
            <a:r>
              <a:rPr lang="en-US" sz="2600" dirty="0" err="1">
                <a:latin typeface="Courier New" pitchFamily="49" charset="0"/>
              </a:rPr>
              <a:t>asp:label</a:t>
            </a:r>
            <a:r>
              <a:rPr lang="en-US" sz="2600" dirty="0">
                <a:latin typeface="Courier New" pitchFamily="49" charset="0"/>
              </a:rPr>
              <a:t> id="</a:t>
            </a:r>
            <a:r>
              <a:rPr lang="en-US" sz="2600" dirty="0" smtClean="0">
                <a:latin typeface="Courier New" pitchFamily="49" charset="0"/>
              </a:rPr>
              <a:t>output” </a:t>
            </a:r>
            <a:r>
              <a:rPr lang="en-US" sz="2600" dirty="0" err="1" smtClean="0">
                <a:latin typeface="Courier New" pitchFamily="49" charset="0"/>
              </a:rPr>
              <a:t>runat</a:t>
            </a:r>
            <a:r>
              <a:rPr lang="en-US" sz="2600" dirty="0">
                <a:latin typeface="Courier New" pitchFamily="49" charset="0"/>
              </a:rPr>
              <a:t>="server"/&gt;</a:t>
            </a:r>
            <a:endParaRPr lang="en-US" dirty="0">
              <a:latin typeface="Courier New" pitchFamily="49" charset="0"/>
            </a:endParaRPr>
          </a:p>
          <a:p>
            <a:r>
              <a:rPr lang="en-US" dirty="0"/>
              <a:t>This can be filled in later in the code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sz="2200" dirty="0">
                <a:latin typeface="Courier New" pitchFamily="49" charset="0"/>
              </a:rPr>
              <a:t>&lt;% string </a:t>
            </a:r>
            <a:r>
              <a:rPr lang="en-US" sz="2200" dirty="0" err="1">
                <a:latin typeface="Courier New" pitchFamily="49" charset="0"/>
              </a:rPr>
              <a:t>msg</a:t>
            </a:r>
            <a:r>
              <a:rPr lang="en-US" sz="2200" dirty="0">
                <a:latin typeface="Courier New" pitchFamily="49" charset="0"/>
              </a:rPr>
              <a:t> = </a:t>
            </a:r>
            <a:r>
              <a:rPr lang="en-US" sz="2200" dirty="0" err="1">
                <a:latin typeface="Courier New" pitchFamily="49" charset="0"/>
              </a:rPr>
              <a:t>string.Format</a:t>
            </a:r>
            <a:r>
              <a:rPr lang="en-US" sz="2200" dirty="0">
                <a:latin typeface="Courier New" pitchFamily="49" charset="0"/>
              </a:rPr>
              <a:t>(</a:t>
            </a:r>
          </a:p>
          <a:p>
            <a:pPr>
              <a:buFontTx/>
              <a:buNone/>
            </a:pPr>
            <a:r>
              <a:rPr lang="en-US" sz="2200" dirty="0">
                <a:latin typeface="Courier New" pitchFamily="49" charset="0"/>
              </a:rPr>
              <a:t>			"The result is {0} &lt;</a:t>
            </a:r>
            <a:r>
              <a:rPr lang="en-US" sz="2200" dirty="0" err="1">
                <a:latin typeface="Courier New" pitchFamily="49" charset="0"/>
              </a:rPr>
              <a:t>br</a:t>
            </a:r>
            <a:r>
              <a:rPr lang="en-US" sz="2200" dirty="0">
                <a:latin typeface="Courier New" pitchFamily="49" charset="0"/>
              </a:rPr>
              <a:t> /&gt;", result);</a:t>
            </a:r>
          </a:p>
          <a:p>
            <a:pPr>
              <a:buFontTx/>
              <a:buNone/>
            </a:pPr>
            <a:r>
              <a:rPr lang="en-US" sz="2200" dirty="0">
                <a:latin typeface="Courier New" pitchFamily="49" charset="0"/>
              </a:rPr>
              <a:t>		</a:t>
            </a:r>
            <a:r>
              <a:rPr lang="en-US" sz="2200" dirty="0" err="1">
                <a:latin typeface="Courier New" pitchFamily="49" charset="0"/>
              </a:rPr>
              <a:t>output.Text</a:t>
            </a:r>
            <a:r>
              <a:rPr lang="en-US" sz="2200" dirty="0">
                <a:latin typeface="Courier New" pitchFamily="49" charset="0"/>
              </a:rPr>
              <a:t> = </a:t>
            </a:r>
            <a:r>
              <a:rPr lang="en-US" sz="2200" dirty="0" err="1">
                <a:latin typeface="Courier New" pitchFamily="49" charset="0"/>
              </a:rPr>
              <a:t>msg</a:t>
            </a:r>
            <a:r>
              <a:rPr lang="en-US" sz="2200" dirty="0">
                <a:latin typeface="Courier New" pitchFamily="49" charset="0"/>
              </a:rPr>
              <a:t>; %&gt;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12.4 Example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ex4.aspx</a:t>
            </a:r>
            <a:r>
              <a:rPr lang="en-US" dirty="0"/>
              <a:t> example </a:t>
            </a:r>
            <a:r>
              <a:rPr lang="en-US" dirty="0" smtClean="0"/>
              <a:t>creates </a:t>
            </a:r>
            <a:r>
              <a:rPr lang="en-US" dirty="0"/>
              <a:t>a number of controls and creates a response </a:t>
            </a:r>
          </a:p>
          <a:p>
            <a:r>
              <a:rPr lang="en-US" dirty="0"/>
              <a:t>File </a:t>
            </a:r>
            <a:r>
              <a:rPr lang="en-US" dirty="0">
                <a:latin typeface="Courier New" pitchFamily="49" charset="0"/>
              </a:rPr>
              <a:t>ex4.aspx.cs</a:t>
            </a:r>
            <a:r>
              <a:rPr lang="en-US" dirty="0"/>
              <a:t>  is the code-behind file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174082" grpId="0"/>
      <p:bldP spid="17408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1740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740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740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740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740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ex4.aspx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&lt;!-- An example of an ASP.NET document that creates a textbox, a drop down list,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a submit button, and a label. A code-behind file is used to populate the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drop-down list and handle the button clicks. The label is used for the return message --&gt;   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&lt;%@ Page language="c#"  Inherits = "ex4"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"ex4.aspx.cs" %&gt;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&lt;head&gt; &lt;title&gt; Ex4 &lt;/title&gt;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&lt;/head&gt;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&lt;form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"server"&gt;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Name: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asp:TextBox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"server"  id = "name"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Favorite Color:&lt;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asp:DropDownList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"server" id = "color"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asp:button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"server" id = "submit" text = "Submit"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OnClickHandler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asp:label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id = "message"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"server"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&lt;/form&gt;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2" grpId="0"/>
      <p:bldP spid="3" grpId="0" build="p">
        <p:tmplLst>
          <p:tmpl>
            <p:tnLst>
              <p:par>
                <p:cTn presetID="5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1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ex4.aspx.cs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System;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System.Web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System.Web.UI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System.Web.UI.WebControls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ex4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System.Web.UI.Page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protected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DropDownList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color;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protected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name;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protected Button submit;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protected Label message;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override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protected 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EventArgs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handler to populate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dropdownlist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(!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IsPostBack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color.Items.Add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ListItem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("blue"));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color.Items.Add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ListItem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("red"));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color.Items.Add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ListItem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("green"));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color.Items.Add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ListItem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("yellow"));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protected 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OnClickHandler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EventArgs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OnLoad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handler to populate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dropdownlist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Hi {0}, your favorite color is {1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}“,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name.Text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color.SelectedItem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message.Text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2" grpId="0"/>
      <p:bldP spid="3" grpId="0" build="p">
        <p:tmplLst>
          <p:tmpl>
            <p:tnLst>
              <p:par>
                <p:cTn presetID="5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1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3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3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12.4 Validation Controls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Validation controls validate data entered from other controls</a:t>
            </a:r>
          </a:p>
          <a:p>
            <a:pPr lvl="1"/>
            <a:r>
              <a:rPr lang="en-US" dirty="0"/>
              <a:t>Server side validation is an important component of security</a:t>
            </a:r>
          </a:p>
          <a:p>
            <a:r>
              <a:rPr lang="en-US" dirty="0"/>
              <a:t>These controls are placed immediately after the control whose input is being validated</a:t>
            </a:r>
          </a:p>
          <a:p>
            <a:r>
              <a:rPr lang="en-US" dirty="0"/>
              <a:t>Four common validation controls</a:t>
            </a:r>
          </a:p>
          <a:p>
            <a:pPr lvl="1"/>
            <a:r>
              <a:rPr lang="en-US" dirty="0" err="1"/>
              <a:t>RequiredFieldValidator</a:t>
            </a:r>
            <a:endParaRPr lang="en-US" dirty="0"/>
          </a:p>
          <a:p>
            <a:pPr lvl="1"/>
            <a:r>
              <a:rPr lang="en-US" dirty="0" err="1"/>
              <a:t>CompareValidator</a:t>
            </a:r>
            <a:endParaRPr lang="en-US" dirty="0"/>
          </a:p>
          <a:p>
            <a:pPr lvl="1"/>
            <a:r>
              <a:rPr lang="en-US" dirty="0" err="1"/>
              <a:t>RangeValidator</a:t>
            </a:r>
            <a:endParaRPr lang="en-US" dirty="0"/>
          </a:p>
          <a:p>
            <a:pPr lvl="1"/>
            <a:r>
              <a:rPr lang="en-US" dirty="0" err="1"/>
              <a:t>RegularExpresionValidator</a:t>
            </a:r>
            <a:endParaRPr lang="en-US" dirty="0"/>
          </a:p>
          <a:p>
            <a:r>
              <a:rPr lang="en-US" dirty="0"/>
              <a:t>Example ex5.aspsx illustrates three of these</a:t>
            </a:r>
          </a:p>
          <a:p>
            <a:pPr lvl="1"/>
            <a:r>
              <a:rPr lang="en-US" dirty="0"/>
              <a:t>One field is required</a:t>
            </a:r>
          </a:p>
          <a:p>
            <a:pPr lvl="1"/>
            <a:r>
              <a:rPr lang="en-US" dirty="0"/>
              <a:t>One field (a  phone number) must match a regular expression pattern</a:t>
            </a:r>
          </a:p>
          <a:p>
            <a:pPr lvl="1"/>
            <a:r>
              <a:rPr lang="en-US" dirty="0"/>
              <a:t>One field must be in a specific range of </a:t>
            </a:r>
            <a:r>
              <a:rPr lang="en-US" dirty="0" smtClean="0"/>
              <a:t>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176130" grpId="0"/>
      <p:bldP spid="17613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6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1761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6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761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6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761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6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761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6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761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12.5 Web Services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“A collection of one or more related methods that can be called by remote systems”</a:t>
            </a:r>
          </a:p>
          <a:p>
            <a:r>
              <a:rPr lang="en-US"/>
              <a:t>.NET provides support for constructing and advertising web services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12.5 Constructing Web Services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A document with extension .asmx is created</a:t>
            </a:r>
          </a:p>
          <a:p>
            <a:pPr lvl="1"/>
            <a:r>
              <a:rPr lang="en-US"/>
              <a:t>This may simply have a WebService directive spcifying a codebehind file</a:t>
            </a:r>
          </a:p>
          <a:p>
            <a:r>
              <a:rPr lang="en-US"/>
              <a:t>The web service is implemented as a class that extends System.Web.Services.WebService</a:t>
            </a:r>
          </a:p>
          <a:p>
            <a:r>
              <a:rPr lang="en-US"/>
              <a:t>The web service should be place in a developer defined namespace in order to avoid conflicts</a:t>
            </a:r>
          </a:p>
          <a:p>
            <a:r>
              <a:rPr lang="en-US"/>
              <a:t>Some methods of the class will be tagged with [WebMethod] to indicate that they are available as part of the web service</a:t>
            </a:r>
          </a:p>
          <a:p>
            <a:r>
              <a:rPr lang="en-US"/>
              <a:t>Once a service is published, aspects of it can be viewed using Internet Explorer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12.5 Advertising Web Services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Two approaches to making a web service known to potential clients</a:t>
            </a:r>
          </a:p>
          <a:p>
            <a:pPr lvl="1"/>
            <a:r>
              <a:rPr lang="en-US"/>
              <a:t>A web services discovery document</a:t>
            </a:r>
          </a:p>
          <a:p>
            <a:pPr lvl="1"/>
            <a:r>
              <a:rPr lang="en-US"/>
              <a:t>A web services directory written with UDDI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12.1 The Common Language Runtime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CLR</a:t>
            </a:r>
          </a:p>
          <a:p>
            <a:r>
              <a:rPr lang="en-US"/>
              <a:t>Services for processing and executing .NET software no matter what language</a:t>
            </a:r>
          </a:p>
          <a:p>
            <a:pPr lvl="1"/>
            <a:r>
              <a:rPr lang="en-US"/>
              <a:t>Garbage collection</a:t>
            </a:r>
          </a:p>
          <a:p>
            <a:pPr lvl="1"/>
            <a:r>
              <a:rPr lang="en-US"/>
              <a:t>Type checking</a:t>
            </a:r>
          </a:p>
          <a:p>
            <a:pPr lvl="1"/>
            <a:r>
              <a:rPr lang="en-US"/>
              <a:t>Debugging</a:t>
            </a:r>
          </a:p>
          <a:p>
            <a:pPr lvl="1"/>
            <a:r>
              <a:rPr lang="en-US"/>
              <a:t>Exception handling</a:t>
            </a:r>
          </a:p>
          <a:p>
            <a:r>
              <a:rPr lang="en-US"/>
              <a:t>Compilers translate a .NET language in Intermediate Language (IL)</a:t>
            </a:r>
          </a:p>
          <a:p>
            <a:r>
              <a:rPr lang="en-US"/>
              <a:t>The runtime system compiles IL on the fly to native machine code and executes that code</a:t>
            </a:r>
          </a:p>
          <a:p>
            <a:pPr lvl="1"/>
            <a:r>
              <a:rPr lang="en-US"/>
              <a:t>The IL is not interpreted directly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12.1 The Common Language Infrastructure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components</a:t>
            </a:r>
          </a:p>
          <a:p>
            <a:pPr lvl="1"/>
            <a:r>
              <a:rPr lang="en-US" dirty="0"/>
              <a:t>Common Type System (CTS)</a:t>
            </a:r>
          </a:p>
          <a:p>
            <a:pPr lvl="1"/>
            <a:r>
              <a:rPr lang="en-US" dirty="0"/>
              <a:t>Common Language Specification (CLS)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12.1 </a:t>
            </a:r>
            <a:r>
              <a:rPr lang="en-US" sz="3200" dirty="0" smtClean="0"/>
              <a:t>CTS (</a:t>
            </a:r>
            <a:r>
              <a:rPr lang="en-US" sz="3200" dirty="0" smtClean="0"/>
              <a:t>Common Type </a:t>
            </a:r>
            <a:r>
              <a:rPr lang="en-US" sz="3200" dirty="0" smtClean="0"/>
              <a:t>System)</a:t>
            </a:r>
            <a:endParaRPr lang="en-US" sz="3200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CTS defines types supported by .NET languages</a:t>
            </a:r>
          </a:p>
          <a:p>
            <a:r>
              <a:rPr lang="en-US" dirty="0"/>
              <a:t>Each type has a specified representation</a:t>
            </a:r>
          </a:p>
          <a:p>
            <a:r>
              <a:rPr lang="en-US" dirty="0"/>
              <a:t>Integer types, for example, </a:t>
            </a:r>
            <a:r>
              <a:rPr lang="en-US" dirty="0" smtClean="0"/>
              <a:t>includes Int32 (32-bit </a:t>
            </a:r>
            <a:r>
              <a:rPr lang="en-US" dirty="0"/>
              <a:t>signed </a:t>
            </a:r>
            <a:r>
              <a:rPr lang="en-US" dirty="0" smtClean="0"/>
              <a:t>integers)</a:t>
            </a:r>
            <a:endParaRPr lang="en-US" dirty="0"/>
          </a:p>
          <a:p>
            <a:r>
              <a:rPr lang="en-US" dirty="0"/>
              <a:t>.NET languages map their types into the CTS types</a:t>
            </a:r>
          </a:p>
          <a:p>
            <a:r>
              <a:rPr lang="en-US" dirty="0" smtClean="0"/>
              <a:t>Two </a:t>
            </a:r>
            <a:r>
              <a:rPr lang="en-US" dirty="0"/>
              <a:t>categories of CTS types</a:t>
            </a:r>
          </a:p>
          <a:p>
            <a:pPr lvl="1"/>
            <a:r>
              <a:rPr lang="en-US" dirty="0"/>
              <a:t>Value types</a:t>
            </a:r>
          </a:p>
          <a:p>
            <a:pPr lvl="1"/>
            <a:r>
              <a:rPr lang="en-US" dirty="0"/>
              <a:t>Reference types (an address of a memory location)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12.1 </a:t>
            </a:r>
            <a:r>
              <a:rPr lang="en-US" sz="3200" dirty="0" smtClean="0"/>
              <a:t>CLS (</a:t>
            </a:r>
            <a:r>
              <a:rPr lang="en-US" sz="3200" dirty="0" smtClean="0"/>
              <a:t>Common Language </a:t>
            </a:r>
            <a:r>
              <a:rPr lang="en-US" sz="3200" dirty="0" smtClean="0"/>
              <a:t>Specification)</a:t>
            </a:r>
            <a:endParaRPr lang="en-US" sz="32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Defines characteristics that languages must have to properly interoperate with other languages in the .NET framework</a:t>
            </a:r>
          </a:p>
          <a:p>
            <a:r>
              <a:rPr lang="en-US" dirty="0"/>
              <a:t>Include requirements and restrictions</a:t>
            </a:r>
          </a:p>
          <a:p>
            <a:pPr lvl="1"/>
            <a:r>
              <a:rPr lang="en-US" dirty="0"/>
              <a:t>No operator overloading</a:t>
            </a:r>
          </a:p>
          <a:p>
            <a:pPr lvl="1"/>
            <a:r>
              <a:rPr lang="en-US" dirty="0"/>
              <a:t>No pointers</a:t>
            </a:r>
          </a:p>
          <a:p>
            <a:pPr lvl="1"/>
            <a:r>
              <a:rPr lang="en-US" dirty="0"/>
              <a:t>Identifiers not case sensitive</a:t>
            </a:r>
          </a:p>
          <a:p>
            <a:r>
              <a:rPr lang="en-US" dirty="0"/>
              <a:t>The C# language violates the listed restrictions</a:t>
            </a:r>
          </a:p>
          <a:p>
            <a:r>
              <a:rPr lang="en-US" dirty="0"/>
              <a:t>The Framework Class Library (FCL) is a collections of classes providing resources for software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12.2 Origins of C#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Designed as part of .NET</a:t>
            </a:r>
          </a:p>
          <a:p>
            <a:r>
              <a:rPr lang="en-US" dirty="0"/>
              <a:t>Object-oriented</a:t>
            </a:r>
          </a:p>
          <a:p>
            <a:r>
              <a:rPr lang="en-US" dirty="0" smtClean="0"/>
              <a:t>Has </a:t>
            </a:r>
            <a:r>
              <a:rPr lang="en-US" dirty="0" smtClean="0"/>
              <a:t>many similarities with Java</a:t>
            </a:r>
            <a:endParaRPr lang="en-US" dirty="0" smtClean="0"/>
          </a:p>
          <a:p>
            <a:r>
              <a:rPr lang="en-US" dirty="0" smtClean="0"/>
              <a:t>Single </a:t>
            </a:r>
            <a:r>
              <a:rPr lang="en-US" dirty="0"/>
              <a:t>inheritance, interfaces, garbage collection, no global variables or methods</a:t>
            </a:r>
          </a:p>
          <a:p>
            <a:r>
              <a:rPr lang="en-US" dirty="0"/>
              <a:t>Pointers, operator overloading, preprocessor</a:t>
            </a:r>
          </a:p>
          <a:p>
            <a:r>
              <a:rPr lang="en-US" dirty="0"/>
              <a:t>Properties</a:t>
            </a:r>
          </a:p>
          <a:p>
            <a:r>
              <a:rPr lang="en-US" dirty="0"/>
              <a:t>Delegates</a:t>
            </a:r>
          </a:p>
          <a:p>
            <a:r>
              <a:rPr lang="en-US" dirty="0"/>
              <a:t>Indexes, attributes, events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Programming the WWW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SIU Programming the WWW</Template>
  <TotalTime>1216</TotalTime>
  <Pages>5</Pages>
  <Words>3001</Words>
  <Application>Microsoft PowerPoint 4.0</Application>
  <PresentationFormat>Letter Paper (8.5x11 in)</PresentationFormat>
  <Paragraphs>421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Times New Roman</vt:lpstr>
      <vt:lpstr>Arial</vt:lpstr>
      <vt:lpstr>Wingdings</vt:lpstr>
      <vt:lpstr>ヒラギノ角ゴ Pro W3</vt:lpstr>
      <vt:lpstr>Courier New</vt:lpstr>
      <vt:lpstr>SIU Programming the WWW</vt:lpstr>
      <vt:lpstr>Chapter 12</vt:lpstr>
      <vt:lpstr>12.1 Overview of the .NET Framework</vt:lpstr>
      <vt:lpstr>12.1 Background</vt:lpstr>
      <vt:lpstr>12.1 .NET Languages</vt:lpstr>
      <vt:lpstr>12.1 The Common Language Runtime</vt:lpstr>
      <vt:lpstr>12.1 The Common Language Infrastructure</vt:lpstr>
      <vt:lpstr>12.1 CTS (Common Type System)</vt:lpstr>
      <vt:lpstr>12.1 CLS (Common Language Specification)</vt:lpstr>
      <vt:lpstr>12.2 Origins of C#</vt:lpstr>
      <vt:lpstr>12.1 Primitive Types</vt:lpstr>
      <vt:lpstr>12.2 Data Structures</vt:lpstr>
      <vt:lpstr>12.2 Control Statements</vt:lpstr>
      <vt:lpstr>12.2 Classes, Methods, Structures</vt:lpstr>
      <vt:lpstr>12.2 Structs</vt:lpstr>
      <vt:lpstr>12.2 Properties</vt:lpstr>
      <vt:lpstr>12.2 Delegates</vt:lpstr>
      <vt:lpstr>12.2 Program Structure</vt:lpstr>
      <vt:lpstr>12.2 File Storage for Programs</vt:lpstr>
      <vt:lpstr>12.3 Basics of ASP.NET</vt:lpstr>
      <vt:lpstr>12.3 Page Members </vt:lpstr>
      <vt:lpstr>12.3 Code-Behind</vt:lpstr>
      <vt:lpstr>12.3 ASP.NET Documents</vt:lpstr>
      <vt:lpstr>12.3 Directives</vt:lpstr>
      <vt:lpstr>12.3 Output to XHTML Document</vt:lpstr>
      <vt:lpstr>12.3 Example</vt:lpstr>
      <vt:lpstr>ex1.aspx</vt:lpstr>
      <vt:lpstr>12.3 Code-Behind Files</vt:lpstr>
      <vt:lpstr>ex2.aspx</vt:lpstr>
      <vt:lpstr>12.4 ASP.NET Controls</vt:lpstr>
      <vt:lpstr>12.4 HTML Controls</vt:lpstr>
      <vt:lpstr>12.4 Controls and Code</vt:lpstr>
      <vt:lpstr>12.4 Control Objects</vt:lpstr>
      <vt:lpstr>12.4 Life Cycle of an ASP.NET Document</vt:lpstr>
      <vt:lpstr>10.4 Life Cycle</vt:lpstr>
      <vt:lpstr>10.4 Postback Sources</vt:lpstr>
      <vt:lpstr>12.4 Page Level Events</vt:lpstr>
      <vt:lpstr>12.4 Control Events</vt:lpstr>
      <vt:lpstr>12.4 Web Controls</vt:lpstr>
      <vt:lpstr>12.4 Some Web Controls</vt:lpstr>
      <vt:lpstr>12.4 Creating Control Elements in Code</vt:lpstr>
      <vt:lpstr>12.4 Response Output for Controls</vt:lpstr>
      <vt:lpstr>12.4 Example</vt:lpstr>
      <vt:lpstr>ex4.aspx</vt:lpstr>
      <vt:lpstr>ex4.aspx.cs</vt:lpstr>
      <vt:lpstr>12.4 Validation Controls</vt:lpstr>
      <vt:lpstr>12.5 Web Services</vt:lpstr>
      <vt:lpstr>12.5 Constructing Web Services</vt:lpstr>
      <vt:lpstr>12.5 Advertising Web Services</vt:lpstr>
    </vt:vector>
  </TitlesOfParts>
  <Company>©2008 Pearson Addison-Wesley. All rights reserved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Introductions to XHTML</dc:subject>
  <dc:creator>Robert Sebesta</dc:creator>
  <cp:lastModifiedBy>Andrew Aken</cp:lastModifiedBy>
  <cp:revision>93</cp:revision>
  <cp:lastPrinted>2002-08-21T03:16:13Z</cp:lastPrinted>
  <dcterms:created xsi:type="dcterms:W3CDTF">2007-04-26T20:44:15Z</dcterms:created>
  <dcterms:modified xsi:type="dcterms:W3CDTF">2008-11-18T06:20:17Z</dcterms:modified>
</cp:coreProperties>
</file>