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57" r:id="rId2"/>
    <p:sldId id="258" r:id="rId3"/>
    <p:sldId id="284" r:id="rId4"/>
    <p:sldId id="285" r:id="rId5"/>
    <p:sldId id="259" r:id="rId6"/>
    <p:sldId id="260" r:id="rId7"/>
    <p:sldId id="261" r:id="rId8"/>
    <p:sldId id="286" r:id="rId9"/>
    <p:sldId id="292" r:id="rId10"/>
    <p:sldId id="262" r:id="rId11"/>
    <p:sldId id="263" r:id="rId12"/>
    <p:sldId id="264" r:id="rId13"/>
    <p:sldId id="266" r:id="rId14"/>
    <p:sldId id="287" r:id="rId15"/>
    <p:sldId id="267" r:id="rId16"/>
    <p:sldId id="293" r:id="rId17"/>
    <p:sldId id="268" r:id="rId18"/>
    <p:sldId id="269" r:id="rId19"/>
    <p:sldId id="270" r:id="rId20"/>
    <p:sldId id="271" r:id="rId21"/>
    <p:sldId id="288" r:id="rId22"/>
    <p:sldId id="272" r:id="rId23"/>
    <p:sldId id="289" r:id="rId24"/>
    <p:sldId id="273" r:id="rId25"/>
    <p:sldId id="274" r:id="rId26"/>
    <p:sldId id="290" r:id="rId27"/>
    <p:sldId id="275" r:id="rId28"/>
    <p:sldId id="277" r:id="rId29"/>
    <p:sldId id="278" r:id="rId30"/>
    <p:sldId id="279" r:id="rId31"/>
    <p:sldId id="280" r:id="rId32"/>
    <p:sldId id="281" r:id="rId33"/>
    <p:sldId id="291" r:id="rId34"/>
    <p:sldId id="282" r:id="rId35"/>
    <p:sldId id="283" r:id="rId36"/>
  </p:sldIdLst>
  <p:sldSz cx="9144000" cy="6858000" type="letter"/>
  <p:notesSz cx="9210675" cy="6980238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</p:showPr>
  <p:clrMru>
    <a:srgbClr val="29498F"/>
    <a:srgbClr val="549CC8"/>
    <a:srgbClr val="5FB1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2" autoAdjust="0"/>
  </p:normalViewPr>
  <p:slideViewPr>
    <p:cSldViewPr>
      <p:cViewPr varScale="1">
        <p:scale>
          <a:sx n="80" d="100"/>
          <a:sy n="80" d="100"/>
        </p:scale>
        <p:origin x="-9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281238" y="349250"/>
            <a:ext cx="4649787" cy="3489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352800"/>
            <a:ext cx="6781800" cy="31242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800600" y="685800"/>
            <a:ext cx="38862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B3D9B87A-ABD4-428F-A635-0E13EBFB5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800600" y="3962400"/>
            <a:ext cx="38862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9" name="Picture 6" descr="03214896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90600"/>
            <a:ext cx="4081051" cy="5029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4A42E6-2796-44E9-B934-FAF193E4F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CE5390-E648-431F-BC47-8D19CECA2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A20D31-CC17-4074-945B-6E18DA86C5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6863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9934B6-3141-41C3-A3F2-4384D37F9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Piece of Pa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6B2687-F391-48E2-8482-560B622AB652}" type="datetime1">
              <a:rPr lang="en-US" smtClean="0"/>
              <a:pPr>
                <a:defRPr/>
              </a:pPr>
              <a:t>11/20/2008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552C9D-56FC-4E06-8844-13C890BF6C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143000"/>
            <a:ext cx="8382000" cy="5105400"/>
          </a:xfrm>
          <a:blipFill>
            <a:blip r:embed="rId2"/>
            <a:tile tx="0" ty="0" sx="100000" sy="100000" flip="none" algn="tl"/>
          </a:blipFill>
          <a:scene3d>
            <a:camera prst="perspectiveAbove"/>
            <a:lightRig rig="threePt" dir="t"/>
          </a:scene3d>
          <a:sp3d extrusionH="50800">
            <a:bevelT/>
            <a:bevelB/>
            <a:extrusionClr>
              <a:schemeClr val="bg1"/>
            </a:extrusionClr>
          </a:sp3d>
        </p:spPr>
        <p:txBody>
          <a:bodyPr vert="horz"/>
          <a:lstStyle>
            <a:lvl1pPr>
              <a:buNone/>
              <a:defRPr>
                <a:solidFill>
                  <a:srgbClr val="000000"/>
                </a:solidFill>
              </a:defRPr>
            </a:lvl1pPr>
            <a:lvl2pPr>
              <a:buNone/>
              <a:defRPr>
                <a:solidFill>
                  <a:srgbClr val="000000"/>
                </a:solidFill>
              </a:defRPr>
            </a:lvl2pPr>
            <a:lvl3pPr>
              <a:buNone/>
              <a:defRPr>
                <a:solidFill>
                  <a:srgbClr val="000000"/>
                </a:solidFill>
              </a:defRPr>
            </a:lvl3pPr>
            <a:lvl4pPr>
              <a:buNone/>
              <a:defRPr>
                <a:solidFill>
                  <a:srgbClr val="000000"/>
                </a:solidFill>
              </a:defRPr>
            </a:lvl4pPr>
            <a:lvl5pPr>
              <a:buNone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 animBg="1">
        <p:tmplLst>
          <p:tmpl>
            <p:tnLst>
              <p:par>
                <p:cTn presetID="5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1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2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3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4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5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rgbClr val="808080">
                      <a:alpha val="57000"/>
                    </a:srgbClr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799"/>
            <a:ext cx="2133600" cy="3270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07A0117F-E874-4334-8853-068FB2037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5052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239068-7B56-4371-8271-A9919F0DB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03B479-6AC9-46EE-8BEE-52089329E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E22C0B-E0A1-4566-BD2B-ABB8B482B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C0DA09-9DC5-4466-A301-A32ADA486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D2B40B-B7F7-4E4E-B9D3-D24C8964C1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2EDE03-436F-4CA0-904E-1D05E718D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6999"/>
            <a:ext cx="2133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5B9934B6-3141-41C3-A3F2-4384D37F9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5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mtClean="0"/>
              <a:t>Chapter 13</a:t>
            </a: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mtClean="0"/>
              <a:t>Database Access Through the Web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13.2 The INSERT Command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Inserts a new row into a table</a:t>
            </a:r>
          </a:p>
          <a:p>
            <a:r>
              <a:rPr lang="en-US" dirty="0"/>
              <a:t>Syntax</a:t>
            </a:r>
          </a:p>
          <a:p>
            <a:pPr lvl="1">
              <a:buFontTx/>
              <a:buNone/>
            </a:pPr>
            <a:r>
              <a:rPr lang="en-US" sz="2000" dirty="0">
                <a:latin typeface="Courier New" pitchFamily="49" charset="0"/>
              </a:rPr>
              <a:t>INSERT INTO </a:t>
            </a:r>
            <a:r>
              <a:rPr lang="en-US" sz="2000" i="1" dirty="0" err="1" smtClean="0">
                <a:latin typeface="Courier New" pitchFamily="49" charset="0"/>
              </a:rPr>
              <a:t>table_name</a:t>
            </a:r>
            <a:r>
              <a:rPr lang="en-US" sz="2000" dirty="0">
                <a:latin typeface="Courier New" pitchFamily="49" charset="0"/>
              </a:rPr>
              <a:t>	(</a:t>
            </a:r>
            <a:r>
              <a:rPr lang="en-US" sz="2000" i="1" dirty="0">
                <a:latin typeface="Courier New" pitchFamily="49" charset="0"/>
              </a:rPr>
              <a:t>column_name_1</a:t>
            </a:r>
            <a:r>
              <a:rPr lang="en-US" sz="2000" i="1" dirty="0" smtClean="0">
                <a:latin typeface="Courier New" pitchFamily="49" charset="0"/>
              </a:rPr>
              <a:t>,…,</a:t>
            </a:r>
            <a:r>
              <a:rPr lang="en-US" sz="2000" i="1" dirty="0" err="1" smtClean="0">
                <a:latin typeface="Courier New" pitchFamily="49" charset="0"/>
              </a:rPr>
              <a:t>column_name_n</a:t>
            </a:r>
            <a:r>
              <a:rPr lang="en-US" sz="2000" dirty="0">
                <a:latin typeface="Courier New" pitchFamily="49" charset="0"/>
              </a:rPr>
              <a:t>)</a:t>
            </a:r>
          </a:p>
          <a:p>
            <a:pPr lvl="1">
              <a:buFontTx/>
              <a:buNone/>
            </a:pPr>
            <a:r>
              <a:rPr lang="en-US" sz="2000" dirty="0">
                <a:latin typeface="Courier New" pitchFamily="49" charset="0"/>
              </a:rPr>
              <a:t>	VALUES (</a:t>
            </a:r>
            <a:r>
              <a:rPr lang="en-US" sz="2000" i="1" dirty="0" smtClean="0">
                <a:latin typeface="Courier New" pitchFamily="49" charset="0"/>
              </a:rPr>
              <a:t>value_1,…,</a:t>
            </a:r>
            <a:r>
              <a:rPr lang="en-US" sz="2000" i="1" dirty="0" err="1" smtClean="0">
                <a:latin typeface="Courier New" pitchFamily="49" charset="0"/>
              </a:rPr>
              <a:t>value_n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 lvl="4">
              <a:buNone/>
            </a:pPr>
            <a:r>
              <a:rPr lang="en-US" dirty="0" smtClean="0"/>
              <a:t>~or~</a:t>
            </a:r>
          </a:p>
          <a:p>
            <a:pPr lvl="1"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INSERT INTO </a:t>
            </a:r>
            <a:r>
              <a:rPr lang="en-US" sz="2000" i="1" dirty="0" err="1" smtClean="0">
                <a:latin typeface="Courier New" pitchFamily="49" charset="0"/>
              </a:rPr>
              <a:t>table_name</a:t>
            </a:r>
            <a:r>
              <a:rPr lang="en-US" sz="2000" i="1" dirty="0" smtClean="0">
                <a:latin typeface="Courier New" pitchFamily="49" charset="0"/>
              </a:rPr>
              <a:t> SET column_name_1=value_1,…,</a:t>
            </a:r>
            <a:r>
              <a:rPr lang="en-US" sz="2000" i="1" dirty="0" err="1" smtClean="0">
                <a:latin typeface="Courier New" pitchFamily="49" charset="0"/>
              </a:rPr>
              <a:t>Column_name_n</a:t>
            </a:r>
            <a:r>
              <a:rPr lang="en-US" sz="2000" i="1" dirty="0" smtClean="0">
                <a:latin typeface="Courier New" pitchFamily="49" charset="0"/>
              </a:rPr>
              <a:t>=</a:t>
            </a:r>
            <a:r>
              <a:rPr lang="en-US" sz="2000" i="1" dirty="0" err="1" smtClean="0">
                <a:latin typeface="Courier New" pitchFamily="49" charset="0"/>
              </a:rPr>
              <a:t>value_n</a:t>
            </a:r>
            <a:r>
              <a:rPr lang="en-US" sz="2000" dirty="0" smtClean="0">
                <a:latin typeface="Courier New" pitchFamily="49" charset="0"/>
              </a:rPr>
              <a:t>;</a:t>
            </a:r>
            <a:endParaRPr lang="en-US" sz="2000" dirty="0" smtClean="0">
              <a:latin typeface="Courier New" pitchFamily="49" charset="0"/>
            </a:endParaRPr>
          </a:p>
          <a:p>
            <a:r>
              <a:rPr lang="en-US" dirty="0" smtClean="0"/>
              <a:t>The </a:t>
            </a:r>
            <a:r>
              <a:rPr lang="en-US" dirty="0"/>
              <a:t>values provided will be placed into the corresponding columns</a:t>
            </a:r>
          </a:p>
          <a:p>
            <a:r>
              <a:rPr lang="en-US" dirty="0"/>
              <a:t>Columns not </a:t>
            </a:r>
            <a:r>
              <a:rPr lang="en-US" dirty="0" smtClean="0"/>
              <a:t>specified will </a:t>
            </a:r>
            <a:r>
              <a:rPr lang="en-US" dirty="0"/>
              <a:t>receive no value</a:t>
            </a:r>
          </a:p>
          <a:p>
            <a:pPr lvl="1"/>
            <a:r>
              <a:rPr lang="en-US" dirty="0"/>
              <a:t>This will cause an error if the column was created with a NOT NULL </a:t>
            </a:r>
            <a:r>
              <a:rPr lang="en-US" dirty="0" smtClean="0"/>
              <a:t>constraint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13.2 The UPDATE Command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Changes values in an existing row</a:t>
            </a:r>
          </a:p>
          <a:p>
            <a:r>
              <a:rPr lang="en-US" dirty="0"/>
              <a:t>Syntax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sz="1800" dirty="0">
                <a:latin typeface="Courier New" pitchFamily="49" charset="0"/>
              </a:rPr>
              <a:t>UPDATE </a:t>
            </a:r>
            <a:r>
              <a:rPr lang="en-US" sz="1800" i="1" dirty="0" err="1" smtClean="0">
                <a:latin typeface="Courier New" pitchFamily="49" charset="0"/>
              </a:rPr>
              <a:t>table_name</a:t>
            </a:r>
            <a:r>
              <a:rPr lang="en-US" sz="1800" i="1" dirty="0" smtClean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SET </a:t>
            </a:r>
            <a:r>
              <a:rPr lang="en-US" sz="1800" i="1" dirty="0">
                <a:latin typeface="Courier New" pitchFamily="49" charset="0"/>
              </a:rPr>
              <a:t>column_name_1 = value_1</a:t>
            </a:r>
            <a:r>
              <a:rPr lang="en-US" sz="1800" dirty="0" smtClean="0">
                <a:latin typeface="Courier New" pitchFamily="49" charset="0"/>
              </a:rPr>
              <a:t>,…,</a:t>
            </a:r>
            <a:endParaRPr lang="en-US" sz="1800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1800" i="1" dirty="0">
                <a:latin typeface="Courier New" pitchFamily="49" charset="0"/>
              </a:rPr>
              <a:t>		</a:t>
            </a:r>
            <a:r>
              <a:rPr lang="en-US" sz="1800" i="1" dirty="0" err="1">
                <a:latin typeface="Courier New" pitchFamily="49" charset="0"/>
              </a:rPr>
              <a:t>column_name_n</a:t>
            </a:r>
            <a:r>
              <a:rPr lang="en-US" sz="1800" i="1" dirty="0">
                <a:latin typeface="Courier New" pitchFamily="49" charset="0"/>
              </a:rPr>
              <a:t> = </a:t>
            </a:r>
            <a:r>
              <a:rPr lang="en-US" sz="1800" i="1" dirty="0" err="1">
                <a:latin typeface="Courier New" pitchFamily="49" charset="0"/>
              </a:rPr>
              <a:t>value_n</a:t>
            </a:r>
            <a:endParaRPr lang="en-US" sz="1800" i="1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1800" dirty="0">
                <a:latin typeface="Courier New" pitchFamily="49" charset="0"/>
              </a:rPr>
              <a:t>	WHERE </a:t>
            </a:r>
            <a:r>
              <a:rPr lang="en-US" sz="1800" i="1" dirty="0" err="1">
                <a:latin typeface="Courier New" pitchFamily="49" charset="0"/>
              </a:rPr>
              <a:t>column_name</a:t>
            </a:r>
            <a:r>
              <a:rPr lang="en-US" sz="1800" i="1" dirty="0">
                <a:latin typeface="Courier New" pitchFamily="49" charset="0"/>
              </a:rPr>
              <a:t> = value</a:t>
            </a:r>
            <a:endParaRPr lang="en-US" sz="1800" dirty="0">
              <a:latin typeface="Courier New" pitchFamily="49" charset="0"/>
            </a:endParaRPr>
          </a:p>
          <a:p>
            <a:r>
              <a:rPr lang="en-US" dirty="0"/>
              <a:t>The WHERE clause identifies the row to be updated, probably by its primary </a:t>
            </a:r>
            <a:r>
              <a:rPr lang="en-US" dirty="0" smtClean="0"/>
              <a:t>key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WARNING</a:t>
            </a:r>
            <a:r>
              <a:rPr lang="en-US" dirty="0" smtClean="0"/>
              <a:t>: UPDATE queries should almost </a:t>
            </a:r>
            <a:r>
              <a:rPr lang="en-US" u="sng" dirty="0" smtClean="0"/>
              <a:t>always</a:t>
            </a:r>
            <a:r>
              <a:rPr lang="en-US" dirty="0" smtClean="0"/>
              <a:t> include a WHERE clause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13.2 The DELETE Command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Removes one or more rows</a:t>
            </a:r>
          </a:p>
          <a:p>
            <a:r>
              <a:rPr lang="en-US" dirty="0"/>
              <a:t>Syntax</a:t>
            </a:r>
          </a:p>
          <a:p>
            <a:pPr lvl="2">
              <a:buFontTx/>
              <a:buNone/>
            </a:pPr>
            <a:r>
              <a:rPr lang="en-US" dirty="0">
                <a:latin typeface="Courier New" pitchFamily="49" charset="0"/>
              </a:rPr>
              <a:t>	DELETE FROM </a:t>
            </a:r>
            <a:r>
              <a:rPr lang="en-US" i="1" dirty="0" err="1">
                <a:latin typeface="Courier New" pitchFamily="49" charset="0"/>
              </a:rPr>
              <a:t>table_name</a:t>
            </a:r>
            <a:endParaRPr lang="en-US" i="1" dirty="0">
              <a:latin typeface="Courier New" pitchFamily="49" charset="0"/>
            </a:endParaRPr>
          </a:p>
          <a:p>
            <a:pPr lvl="2">
              <a:buFontTx/>
              <a:buNone/>
            </a:pPr>
            <a:r>
              <a:rPr lang="en-US" dirty="0">
                <a:latin typeface="Courier New" pitchFamily="49" charset="0"/>
              </a:rPr>
              <a:t>	WHERE </a:t>
            </a:r>
            <a:r>
              <a:rPr lang="en-US" i="1" dirty="0" err="1">
                <a:latin typeface="Courier New" pitchFamily="49" charset="0"/>
              </a:rPr>
              <a:t>column_name</a:t>
            </a:r>
            <a:r>
              <a:rPr lang="en-US" i="1" dirty="0">
                <a:latin typeface="Courier New" pitchFamily="49" charset="0"/>
              </a:rPr>
              <a:t> = value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r>
              <a:rPr lang="en-US" dirty="0"/>
              <a:t>The WHERE clause determines which rows are deleted</a:t>
            </a:r>
          </a:p>
          <a:p>
            <a:r>
              <a:rPr lang="en-US" dirty="0"/>
              <a:t>The sample syntax would probably be specifying a primary key value to identify one row</a:t>
            </a:r>
          </a:p>
          <a:p>
            <a:pPr lvl="1"/>
            <a:r>
              <a:rPr lang="en-US" dirty="0" smtClean="0"/>
              <a:t>The clause </a:t>
            </a:r>
            <a:r>
              <a:rPr lang="en-US" dirty="0"/>
              <a:t>could be more </a:t>
            </a:r>
            <a:r>
              <a:rPr lang="en-US" dirty="0" smtClean="0"/>
              <a:t>general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WARNING</a:t>
            </a:r>
            <a:r>
              <a:rPr lang="en-US" dirty="0" smtClean="0"/>
              <a:t>: </a:t>
            </a:r>
            <a:r>
              <a:rPr lang="en-US" dirty="0" smtClean="0"/>
              <a:t>DELETE queries </a:t>
            </a:r>
            <a:r>
              <a:rPr lang="en-US" dirty="0" smtClean="0"/>
              <a:t>should </a:t>
            </a:r>
            <a:r>
              <a:rPr lang="en-US" u="sng" dirty="0" smtClean="0"/>
              <a:t>always</a:t>
            </a:r>
            <a:r>
              <a:rPr lang="en-US" dirty="0" smtClean="0"/>
              <a:t> </a:t>
            </a:r>
            <a:r>
              <a:rPr lang="en-US" dirty="0" smtClean="0"/>
              <a:t>include a WHERE </a:t>
            </a:r>
            <a:r>
              <a:rPr lang="en-US" dirty="0" smtClean="0"/>
              <a:t>clause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13.2 The CREATE TABLE Command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Create a table with specified columns, each column having a specified type of data and satisfying certain constraints</a:t>
            </a:r>
          </a:p>
          <a:p>
            <a:r>
              <a:rPr lang="en-US"/>
              <a:t>Syntax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CREATE TABLE</a:t>
            </a:r>
            <a:r>
              <a:rPr lang="en-US" i="1">
                <a:latin typeface="Courier New" pitchFamily="49" charset="0"/>
              </a:rPr>
              <a:t>table_name</a:t>
            </a:r>
            <a:r>
              <a:rPr lang="en-US">
                <a:latin typeface="Courier New" pitchFamily="49" charset="0"/>
              </a:rPr>
              <a:t>(</a:t>
            </a:r>
          </a:p>
          <a:p>
            <a:pPr>
              <a:buFontTx/>
              <a:buNone/>
            </a:pPr>
            <a:r>
              <a:rPr lang="en-US" i="1">
                <a:latin typeface="Courier New" pitchFamily="49" charset="0"/>
              </a:rPr>
              <a:t>	column_name_1 data_type constraints</a:t>
            </a:r>
            <a:r>
              <a:rPr lang="en-US">
                <a:latin typeface="Courier New" pitchFamily="49" charset="0"/>
              </a:rPr>
              <a:t>,</a:t>
            </a:r>
          </a:p>
          <a:p>
            <a:pPr>
              <a:buFontTx/>
              <a:buNone/>
            </a:pPr>
            <a:r>
              <a:rPr lang="en-US" i="1">
                <a:latin typeface="Courier New" pitchFamily="49" charset="0"/>
              </a:rPr>
              <a:t>	</a:t>
            </a:r>
            <a:r>
              <a:rPr lang="en-US">
                <a:latin typeface="Courier New" pitchFamily="49" charset="0"/>
              </a:rPr>
              <a:t>...</a:t>
            </a:r>
          </a:p>
          <a:p>
            <a:pPr>
              <a:buFontTx/>
              <a:buNone/>
            </a:pPr>
            <a:r>
              <a:rPr lang="en-US" i="1">
                <a:latin typeface="Courier New" pitchFamily="49" charset="0"/>
              </a:rPr>
              <a:t>	column_name_n data_type constraints</a:t>
            </a:r>
            <a:r>
              <a:rPr lang="en-US">
                <a:latin typeface="Courier New" pitchFamily="49" charset="0"/>
              </a:rPr>
              <a:t>);</a:t>
            </a:r>
          </a:p>
          <a:p>
            <a:r>
              <a:rPr lang="en-US"/>
              <a:t>Most system support many data types</a:t>
            </a:r>
          </a:p>
          <a:p>
            <a:r>
              <a:rPr lang="en-US"/>
              <a:t>Common types: INTEGER, REAL, DOUBLE, CHAR(</a:t>
            </a:r>
            <a:r>
              <a:rPr lang="en-US" i="1"/>
              <a:t>length)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13.2 Create Table Constraints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constraint NOT NULL causes an error to be raised if a row is inserted in which the corresponding column does not have a value</a:t>
            </a:r>
          </a:p>
          <a:p>
            <a:r>
              <a:rPr lang="en-US" dirty="0"/>
              <a:t>The PRIMARY KEY constraint causes an error to be raised if a row is inserted in which the corresponding column has a value that equals the value in another row</a:t>
            </a:r>
          </a:p>
          <a:p>
            <a:pPr lvl="1"/>
            <a:r>
              <a:rPr lang="en-US" dirty="0"/>
              <a:t>This can be applied to a group of several columns if the primary key is </a:t>
            </a:r>
            <a:r>
              <a:rPr lang="en-US" dirty="0" smtClean="0"/>
              <a:t>multi-column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13.3 Client/Server Database Architecture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Two-tier architecture</a:t>
            </a:r>
          </a:p>
          <a:p>
            <a:pPr lvl="1"/>
            <a:r>
              <a:rPr lang="en-US" dirty="0"/>
              <a:t>Client connects to the database to get information</a:t>
            </a:r>
          </a:p>
          <a:p>
            <a:pPr lvl="1"/>
            <a:r>
              <a:rPr lang="en-US" dirty="0"/>
              <a:t>Server or client performs computations and user interactions</a:t>
            </a:r>
          </a:p>
          <a:p>
            <a:r>
              <a:rPr lang="en-US" dirty="0"/>
              <a:t>Problems with two-tier</a:t>
            </a:r>
          </a:p>
          <a:p>
            <a:pPr lvl="1"/>
            <a:r>
              <a:rPr lang="en-US" dirty="0"/>
              <a:t>Servers  getting smaller so client software getting more complex</a:t>
            </a:r>
          </a:p>
          <a:p>
            <a:pPr lvl="1"/>
            <a:r>
              <a:rPr lang="en-US" dirty="0"/>
              <a:t>Keeping clients up to date </a:t>
            </a:r>
            <a:r>
              <a:rPr lang="en-US" dirty="0" smtClean="0"/>
              <a:t>difficult</a:t>
            </a:r>
            <a:endParaRPr lang="en-US" dirty="0"/>
          </a:p>
          <a:p>
            <a:r>
              <a:rPr lang="en-US" dirty="0"/>
              <a:t>Three-tier architecture</a:t>
            </a:r>
          </a:p>
          <a:p>
            <a:pPr lvl="1"/>
            <a:r>
              <a:rPr lang="en-US" dirty="0"/>
              <a:t>Web server with applications sits between a browser and the database system</a:t>
            </a:r>
          </a:p>
          <a:p>
            <a:pPr lvl="1"/>
            <a:r>
              <a:rPr lang="en-US" dirty="0"/>
              <a:t>The web server accesses the database and carries out computations and deals with user interaction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Architecture of Web-based E-Commerce System</a:t>
            </a:r>
            <a:endParaRPr lang="en-US"/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457200" y="1752600"/>
            <a:ext cx="8229600" cy="4179888"/>
            <a:chOff x="336" y="864"/>
            <a:chExt cx="5184" cy="2633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92" y="1139"/>
              <a:ext cx="936" cy="429"/>
              <a:chOff x="9003" y="2372"/>
              <a:chExt cx="1532" cy="449"/>
            </a:xfrm>
          </p:grpSpPr>
          <p:sp>
            <p:nvSpPr>
              <p:cNvPr id="119814" name="Line 6"/>
              <p:cNvSpPr>
                <a:spLocks noChangeShapeType="1"/>
              </p:cNvSpPr>
              <p:nvPr/>
            </p:nvSpPr>
            <p:spPr bwMode="auto">
              <a:xfrm>
                <a:off x="9014" y="2584"/>
                <a:ext cx="1513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15" name="Line 7"/>
              <p:cNvSpPr>
                <a:spLocks noChangeShapeType="1"/>
              </p:cNvSpPr>
              <p:nvPr/>
            </p:nvSpPr>
            <p:spPr bwMode="auto">
              <a:xfrm>
                <a:off x="9003" y="2528"/>
                <a:ext cx="3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16" name="Line 8"/>
              <p:cNvSpPr>
                <a:spLocks noChangeShapeType="1"/>
              </p:cNvSpPr>
              <p:nvPr/>
            </p:nvSpPr>
            <p:spPr bwMode="auto">
              <a:xfrm flipH="1">
                <a:off x="10534" y="2525"/>
                <a:ext cx="1" cy="12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17" name="Rectangle 9"/>
              <p:cNvSpPr>
                <a:spLocks noChangeArrowheads="1"/>
              </p:cNvSpPr>
              <p:nvPr/>
            </p:nvSpPr>
            <p:spPr bwMode="auto">
              <a:xfrm>
                <a:off x="9206" y="2372"/>
                <a:ext cx="1165" cy="4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chemeClr val="bg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119818" name="Text Box 10"/>
              <p:cNvSpPr txBox="1">
                <a:spLocks noChangeArrowheads="1"/>
              </p:cNvSpPr>
              <p:nvPr/>
            </p:nvSpPr>
            <p:spPr bwMode="auto">
              <a:xfrm>
                <a:off x="9048" y="2423"/>
                <a:ext cx="1486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chemeClr val="bg1">
                        <a:lumMod val="90000"/>
                        <a:lumOff val="10000"/>
                      </a:schemeClr>
                    </a:solidFill>
                    <a:latin typeface="Arial" pitchFamily="34" charset="0"/>
                  </a:rPr>
                  <a:t>Backend system</a:t>
                </a:r>
              </a:p>
            </p:txBody>
          </p:sp>
        </p:grpSp>
        <p:sp>
          <p:nvSpPr>
            <p:cNvPr id="119819" name="Line 11"/>
            <p:cNvSpPr>
              <a:spLocks noChangeShapeType="1"/>
            </p:cNvSpPr>
            <p:nvPr/>
          </p:nvSpPr>
          <p:spPr bwMode="auto">
            <a:xfrm flipV="1">
              <a:off x="877" y="2135"/>
              <a:ext cx="4237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23" name="Line 15"/>
            <p:cNvSpPr>
              <a:spLocks noChangeShapeType="1"/>
            </p:cNvSpPr>
            <p:nvPr/>
          </p:nvSpPr>
          <p:spPr bwMode="auto">
            <a:xfrm flipH="1">
              <a:off x="4287" y="1292"/>
              <a:ext cx="3" cy="1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26" name="Rectangle 18" descr="水平磚塊"/>
            <p:cNvSpPr>
              <a:spLocks noChangeArrowheads="1"/>
            </p:cNvSpPr>
            <p:nvPr/>
          </p:nvSpPr>
          <p:spPr bwMode="auto">
            <a:xfrm>
              <a:off x="2245" y="1668"/>
              <a:ext cx="201" cy="877"/>
            </a:xfrm>
            <a:prstGeom prst="rect">
              <a:avLst/>
            </a:prstGeom>
            <a:pattFill prst="horzBrick">
              <a:fgClr>
                <a:srgbClr val="969696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27" name="Text Box 19"/>
            <p:cNvSpPr txBox="1">
              <a:spLocks noChangeArrowheads="1"/>
            </p:cNvSpPr>
            <p:nvPr/>
          </p:nvSpPr>
          <p:spPr bwMode="auto">
            <a:xfrm>
              <a:off x="2112" y="2592"/>
              <a:ext cx="48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Arial" pitchFamily="34" charset="0"/>
                </a:rPr>
                <a:t>Firewall</a:t>
              </a:r>
            </a:p>
          </p:txBody>
        </p: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1171" y="1784"/>
              <a:ext cx="897" cy="781"/>
              <a:chOff x="3964" y="8265"/>
              <a:chExt cx="1446" cy="816"/>
            </a:xfrm>
          </p:grpSpPr>
          <p:sp>
            <p:nvSpPr>
              <p:cNvPr id="119830" name="AutoShape 22"/>
              <p:cNvSpPr>
                <a:spLocks noChangeArrowheads="1"/>
              </p:cNvSpPr>
              <p:nvPr/>
            </p:nvSpPr>
            <p:spPr bwMode="auto">
              <a:xfrm>
                <a:off x="3964" y="8265"/>
                <a:ext cx="1446" cy="816"/>
              </a:xfrm>
              <a:prstGeom prst="cloudCallout">
                <a:avLst>
                  <a:gd name="adj1" fmla="val -11208"/>
                  <a:gd name="adj2" fmla="val 8611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9831" name="Oval 23"/>
              <p:cNvSpPr>
                <a:spLocks noChangeArrowheads="1"/>
              </p:cNvSpPr>
              <p:nvPr/>
            </p:nvSpPr>
            <p:spPr bwMode="auto">
              <a:xfrm>
                <a:off x="4083" y="8591"/>
                <a:ext cx="662" cy="39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9832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496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 dirty="0">
                  <a:latin typeface="Arial" pitchFamily="34" charset="0"/>
                </a:rPr>
                <a:t>  </a:t>
              </a:r>
              <a:r>
                <a:rPr lang="en-US" sz="1200" b="1" dirty="0">
                  <a:solidFill>
                    <a:schemeClr val="bg1">
                      <a:lumMod val="90000"/>
                      <a:lumOff val="10000"/>
                    </a:schemeClr>
                  </a:solidFill>
                  <a:latin typeface="Arial" pitchFamily="34" charset="0"/>
                </a:rPr>
                <a:t>Internet</a:t>
              </a:r>
            </a:p>
          </p:txBody>
        </p:sp>
        <p:sp>
          <p:nvSpPr>
            <p:cNvPr id="119839" name="Line 31"/>
            <p:cNvSpPr>
              <a:spLocks noChangeShapeType="1"/>
            </p:cNvSpPr>
            <p:nvPr/>
          </p:nvSpPr>
          <p:spPr bwMode="auto">
            <a:xfrm flipV="1">
              <a:off x="2420" y="3355"/>
              <a:ext cx="2960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0" name="Line 32"/>
            <p:cNvSpPr>
              <a:spLocks noChangeShapeType="1"/>
            </p:cNvSpPr>
            <p:nvPr/>
          </p:nvSpPr>
          <p:spPr bwMode="auto">
            <a:xfrm flipH="1">
              <a:off x="2416" y="3277"/>
              <a:ext cx="3" cy="1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2" name="Text Box 34"/>
            <p:cNvSpPr txBox="1">
              <a:spLocks noChangeArrowheads="1"/>
            </p:cNvSpPr>
            <p:nvPr/>
          </p:nvSpPr>
          <p:spPr bwMode="auto">
            <a:xfrm>
              <a:off x="3549" y="3217"/>
              <a:ext cx="843" cy="2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chemeClr val="bg1">
                      <a:lumMod val="90000"/>
                      <a:lumOff val="10000"/>
                    </a:schemeClr>
                  </a:solidFill>
                  <a:latin typeface="Arial" pitchFamily="34" charset="0"/>
                </a:rPr>
                <a:t>Server side</a:t>
              </a:r>
            </a:p>
          </p:txBody>
        </p:sp>
        <p:pic>
          <p:nvPicPr>
            <p:cNvPr id="119843" name="Picture 35" descr="computer"/>
            <p:cNvPicPr preferRelativeResize="0"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DFFFE"/>
                </a:clrFrom>
                <a:clrTo>
                  <a:srgbClr val="FDFF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0" y="1872"/>
              <a:ext cx="536" cy="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9844" name="Picture 36" descr="server1"/>
            <p:cNvPicPr preferRelativeResize="0"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09" y="1733"/>
              <a:ext cx="540" cy="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9845" name="Picture 37" descr="server1"/>
            <p:cNvPicPr preferRelativeResize="0"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46" y="1704"/>
              <a:ext cx="540" cy="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9846" name="Oval 38"/>
            <p:cNvSpPr>
              <a:spLocks noChangeArrowheads="1"/>
            </p:cNvSpPr>
            <p:nvPr/>
          </p:nvSpPr>
          <p:spPr bwMode="auto">
            <a:xfrm>
              <a:off x="2523" y="864"/>
              <a:ext cx="2997" cy="2363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8" name="AutoShape 40"/>
            <p:cNvSpPr>
              <a:spLocks noChangeArrowheads="1"/>
            </p:cNvSpPr>
            <p:nvPr/>
          </p:nvSpPr>
          <p:spPr bwMode="auto">
            <a:xfrm>
              <a:off x="4672" y="1769"/>
              <a:ext cx="465" cy="717"/>
            </a:xfrm>
            <a:prstGeom prst="can">
              <a:avLst>
                <a:gd name="adj" fmla="val 38548"/>
              </a:avLst>
            </a:prstGeom>
            <a:solidFill>
              <a:srgbClr val="EAEAE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19850" name="Text Box 42"/>
            <p:cNvSpPr txBox="1">
              <a:spLocks noChangeArrowheads="1"/>
            </p:cNvSpPr>
            <p:nvPr/>
          </p:nvSpPr>
          <p:spPr bwMode="auto">
            <a:xfrm>
              <a:off x="2928" y="254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Arial" pitchFamily="34" charset="0"/>
                </a:rPr>
                <a:t>Intranet</a:t>
              </a:r>
            </a:p>
            <a:p>
              <a:pPr algn="ctr" eaLnBrk="0" hangingPunct="0"/>
              <a:r>
                <a:rPr lang="en-US" sz="1200" b="1">
                  <a:latin typeface="Arial" pitchFamily="34" charset="0"/>
                </a:rPr>
                <a:t>(Secure)</a:t>
              </a:r>
            </a:p>
          </p:txBody>
        </p:sp>
        <p:sp>
          <p:nvSpPr>
            <p:cNvPr id="119851" name="Text Box 43"/>
            <p:cNvSpPr txBox="1">
              <a:spLocks noChangeArrowheads="1"/>
            </p:cNvSpPr>
            <p:nvPr/>
          </p:nvSpPr>
          <p:spPr bwMode="auto">
            <a:xfrm>
              <a:off x="2832" y="1536"/>
              <a:ext cx="6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Arial" pitchFamily="34" charset="0"/>
                </a:rPr>
                <a:t>Web Server</a:t>
              </a:r>
            </a:p>
          </p:txBody>
        </p:sp>
        <p:sp>
          <p:nvSpPr>
            <p:cNvPr id="119852" name="Text Box 44"/>
            <p:cNvSpPr txBox="1">
              <a:spLocks noChangeArrowheads="1"/>
            </p:cNvSpPr>
            <p:nvPr/>
          </p:nvSpPr>
          <p:spPr bwMode="auto">
            <a:xfrm>
              <a:off x="3552" y="1536"/>
              <a:ext cx="1006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Arial" pitchFamily="34" charset="0"/>
                </a:rPr>
                <a:t>Application Server</a:t>
              </a:r>
            </a:p>
          </p:txBody>
        </p:sp>
        <p:sp>
          <p:nvSpPr>
            <p:cNvPr id="119856" name="Text Box 48"/>
            <p:cNvSpPr txBox="1">
              <a:spLocks noChangeArrowheads="1"/>
            </p:cNvSpPr>
            <p:nvPr/>
          </p:nvSpPr>
          <p:spPr bwMode="auto">
            <a:xfrm>
              <a:off x="4838" y="1893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/>
            </a:p>
          </p:txBody>
        </p:sp>
        <p:sp>
          <p:nvSpPr>
            <p:cNvPr id="119857" name="Text Box 49"/>
            <p:cNvSpPr txBox="1">
              <a:spLocks noChangeArrowheads="1"/>
            </p:cNvSpPr>
            <p:nvPr/>
          </p:nvSpPr>
          <p:spPr bwMode="auto">
            <a:xfrm>
              <a:off x="4656" y="2064"/>
              <a:ext cx="54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 dirty="0">
                  <a:solidFill>
                    <a:schemeClr val="bg1">
                      <a:lumMod val="90000"/>
                      <a:lumOff val="10000"/>
                    </a:schemeClr>
                  </a:solidFill>
                  <a:latin typeface="Arial" pitchFamily="34" charset="0"/>
                </a:rPr>
                <a:t>Database</a:t>
              </a:r>
            </a:p>
          </p:txBody>
        </p:sp>
        <p:sp>
          <p:nvSpPr>
            <p:cNvPr id="119858" name="Line 50"/>
            <p:cNvSpPr>
              <a:spLocks noChangeShapeType="1"/>
            </p:cNvSpPr>
            <p:nvPr/>
          </p:nvSpPr>
          <p:spPr bwMode="auto">
            <a:xfrm flipH="1">
              <a:off x="2880" y="1296"/>
              <a:ext cx="3" cy="1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59" name="Line 51"/>
            <p:cNvSpPr>
              <a:spLocks noChangeShapeType="1"/>
            </p:cNvSpPr>
            <p:nvPr/>
          </p:nvSpPr>
          <p:spPr bwMode="auto">
            <a:xfrm>
              <a:off x="2880" y="1344"/>
              <a:ext cx="13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824" name="Text Box 16"/>
            <p:cNvSpPr txBox="1">
              <a:spLocks noChangeArrowheads="1"/>
            </p:cNvSpPr>
            <p:nvPr/>
          </p:nvSpPr>
          <p:spPr bwMode="auto">
            <a:xfrm>
              <a:off x="3120" y="1200"/>
              <a:ext cx="912" cy="3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chemeClr val="bg1">
                      <a:lumMod val="90000"/>
                      <a:lumOff val="10000"/>
                    </a:schemeClr>
                  </a:solidFill>
                  <a:latin typeface="Arial" pitchFamily="34" charset="0"/>
                </a:rPr>
                <a:t>Service</a:t>
              </a:r>
              <a:r>
                <a:rPr lang="en-US" sz="1200" b="1" dirty="0">
                  <a:latin typeface="Arial" pitchFamily="34" charset="0"/>
                </a:rPr>
                <a:t> </a:t>
              </a:r>
              <a:r>
                <a:rPr lang="en-US" sz="1200" b="1" dirty="0">
                  <a:solidFill>
                    <a:schemeClr val="bg1">
                      <a:lumMod val="90000"/>
                      <a:lumOff val="10000"/>
                    </a:schemeClr>
                  </a:solidFill>
                  <a:latin typeface="Arial" pitchFamily="34" charset="0"/>
                </a:rPr>
                <a:t>system</a:t>
              </a:r>
            </a:p>
          </p:txBody>
        </p:sp>
        <p:grpSp>
          <p:nvGrpSpPr>
            <p:cNvPr id="5" name="Group 54"/>
            <p:cNvGrpSpPr>
              <a:grpSpLocks/>
            </p:cNvGrpSpPr>
            <p:nvPr/>
          </p:nvGrpSpPr>
          <p:grpSpPr bwMode="auto">
            <a:xfrm>
              <a:off x="336" y="3216"/>
              <a:ext cx="864" cy="212"/>
              <a:chOff x="336" y="3216"/>
              <a:chExt cx="864" cy="212"/>
            </a:xfrm>
          </p:grpSpPr>
          <p:sp>
            <p:nvSpPr>
              <p:cNvPr id="119835" name="Line 27"/>
              <p:cNvSpPr>
                <a:spLocks noChangeShapeType="1"/>
              </p:cNvSpPr>
              <p:nvPr/>
            </p:nvSpPr>
            <p:spPr bwMode="auto">
              <a:xfrm>
                <a:off x="336" y="3312"/>
                <a:ext cx="2" cy="1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60" name="Line 52"/>
              <p:cNvSpPr>
                <a:spLocks noChangeShapeType="1"/>
              </p:cNvSpPr>
              <p:nvPr/>
            </p:nvSpPr>
            <p:spPr bwMode="auto">
              <a:xfrm>
                <a:off x="1198" y="3312"/>
                <a:ext cx="2" cy="1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61" name="Line 53"/>
              <p:cNvSpPr>
                <a:spLocks noChangeShapeType="1"/>
              </p:cNvSpPr>
              <p:nvPr/>
            </p:nvSpPr>
            <p:spPr bwMode="auto">
              <a:xfrm>
                <a:off x="336" y="3360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37" name="Text Box 29"/>
              <p:cNvSpPr txBox="1">
                <a:spLocks noChangeArrowheads="1"/>
              </p:cNvSpPr>
              <p:nvPr/>
            </p:nvSpPr>
            <p:spPr bwMode="auto">
              <a:xfrm>
                <a:off x="432" y="3216"/>
                <a:ext cx="642" cy="18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chemeClr val="bg1">
                        <a:lumMod val="90000"/>
                        <a:lumOff val="10000"/>
                      </a:schemeClr>
                    </a:solidFill>
                    <a:latin typeface="Arial" pitchFamily="34" charset="0"/>
                  </a:rPr>
                  <a:t>Client side</a:t>
                </a:r>
              </a:p>
            </p:txBody>
          </p:sp>
        </p:grpSp>
        <p:sp>
          <p:nvSpPr>
            <p:cNvPr id="119863" name="Line 55"/>
            <p:cNvSpPr>
              <a:spLocks noChangeShapeType="1"/>
            </p:cNvSpPr>
            <p:nvPr/>
          </p:nvSpPr>
          <p:spPr bwMode="auto">
            <a:xfrm flipH="1">
              <a:off x="5376" y="3264"/>
              <a:ext cx="3" cy="1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13.3 Microsoft Access Architectrue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Database Connectivity (ODBC)</a:t>
            </a:r>
          </a:p>
          <a:p>
            <a:r>
              <a:rPr lang="en-US" dirty="0"/>
              <a:t>An application programming interface (API) providing services to interact with a database</a:t>
            </a:r>
          </a:p>
          <a:p>
            <a:r>
              <a:rPr lang="en-US" dirty="0"/>
              <a:t>One service is to submit SQL to be executed by the database system and to return results</a:t>
            </a:r>
          </a:p>
          <a:p>
            <a:r>
              <a:rPr lang="en-US" dirty="0"/>
              <a:t>An ODBC driver manager, on the client, chooses the proper interface for a particular </a:t>
            </a:r>
            <a:r>
              <a:rPr lang="en-US" dirty="0" smtClean="0"/>
              <a:t>database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13.3 The Perl DBI/DBD Architecture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Perl DBI is a module providing generic access to a database system including submitting SQL</a:t>
            </a:r>
          </a:p>
          <a:p>
            <a:pPr lvl="1"/>
            <a:r>
              <a:rPr lang="en-US"/>
              <a:t>Programmers use the DBI in creating software</a:t>
            </a:r>
          </a:p>
          <a:p>
            <a:r>
              <a:rPr lang="en-US"/>
              <a:t>Perl DBD comprises a variety of modules that interface between the DBI and particular database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13.2 PHP and Database Access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There are modules available in PHP to access numerous different database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13.1 Relational Databases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 database stores data in a way allowing</a:t>
            </a:r>
          </a:p>
          <a:p>
            <a:pPr lvl="1"/>
            <a:r>
              <a:rPr lang="en-US" dirty="0"/>
              <a:t>Efficient changes</a:t>
            </a:r>
          </a:p>
          <a:p>
            <a:pPr lvl="1"/>
            <a:r>
              <a:rPr lang="en-US" dirty="0"/>
              <a:t>Efficient searching</a:t>
            </a:r>
          </a:p>
          <a:p>
            <a:r>
              <a:rPr lang="en-US" dirty="0"/>
              <a:t>The relational model is currently the most popular model</a:t>
            </a:r>
          </a:p>
          <a:p>
            <a:pPr lvl="1"/>
            <a:r>
              <a:rPr lang="en-US" dirty="0"/>
              <a:t>Data is stored in tables</a:t>
            </a:r>
          </a:p>
          <a:p>
            <a:pPr lvl="1"/>
            <a:r>
              <a:rPr lang="en-US" dirty="0"/>
              <a:t>Columns are </a:t>
            </a:r>
            <a:r>
              <a:rPr lang="en-US" dirty="0" smtClean="0"/>
              <a:t>named and are referred to as fields</a:t>
            </a:r>
            <a:endParaRPr lang="en-US" dirty="0"/>
          </a:p>
          <a:p>
            <a:pPr lvl="1"/>
            <a:r>
              <a:rPr lang="en-US" dirty="0"/>
              <a:t>Each row contains values for each column, though some values may be missing</a:t>
            </a:r>
          </a:p>
          <a:p>
            <a:pPr lvl="1"/>
            <a:r>
              <a:rPr lang="en-US" dirty="0"/>
              <a:t>Rows are referred to as </a:t>
            </a:r>
            <a:r>
              <a:rPr lang="en-US" dirty="0" smtClean="0"/>
              <a:t>records or entities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i="1" dirty="0"/>
              <a:t>primary key</a:t>
            </a:r>
            <a:r>
              <a:rPr lang="en-US" dirty="0"/>
              <a:t> is one or more columns in a table whose value(s) uniquely identify each row</a:t>
            </a:r>
          </a:p>
          <a:p>
            <a:r>
              <a:rPr lang="en-US" dirty="0"/>
              <a:t>Example, Corvettes table</a:t>
            </a:r>
          </a:p>
          <a:p>
            <a:pPr lvl="1"/>
            <a:r>
              <a:rPr lang="en-US" dirty="0"/>
              <a:t>Primary key is an index </a:t>
            </a:r>
            <a:r>
              <a:rPr lang="en-US" dirty="0" smtClean="0"/>
              <a:t>number (e.g., a VIN)</a:t>
            </a:r>
            <a:endParaRPr lang="en-US" dirty="0"/>
          </a:p>
          <a:p>
            <a:pPr lvl="1"/>
            <a:r>
              <a:rPr lang="en-US" dirty="0"/>
              <a:t>Each row represents a different vehicle</a:t>
            </a:r>
          </a:p>
          <a:p>
            <a:pPr lvl="1"/>
            <a:r>
              <a:rPr lang="en-US" dirty="0"/>
              <a:t>Columns are important characteristics of the vehicles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13.3 The Java JDBC Architecture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JDBC is a standard API programmers use to access database systems</a:t>
            </a:r>
          </a:p>
          <a:p>
            <a:r>
              <a:rPr lang="en-US" dirty="0"/>
              <a:t>Various JDBC drivers are available that interface with particular database systems</a:t>
            </a:r>
          </a:p>
          <a:p>
            <a:r>
              <a:rPr lang="en-US" dirty="0"/>
              <a:t>A few database systems (HSQLDB and Derby) use JDBC as their native </a:t>
            </a:r>
            <a:r>
              <a:rPr lang="en-US" dirty="0" smtClean="0"/>
              <a:t>API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13.3 Database Access Architecture</a:t>
            </a:r>
          </a:p>
        </p:txBody>
      </p:sp>
      <p:pic>
        <p:nvPicPr>
          <p:cNvPr id="1822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1981200"/>
            <a:ext cx="8116888" cy="27527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22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13.4 The MySQL Database System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Popular free databse system</a:t>
            </a:r>
          </a:p>
          <a:p>
            <a:pPr lvl="1"/>
            <a:r>
              <a:rPr lang="en-US"/>
              <a:t>Most programming language libraries have some interface to MySQL</a:t>
            </a:r>
          </a:p>
          <a:p>
            <a:r>
              <a:rPr lang="en-US"/>
              <a:t>Logging in to MySQL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		mysql [-h </a:t>
            </a:r>
            <a:r>
              <a:rPr lang="en-US" i="1">
                <a:latin typeface="Courier New" pitchFamily="49" charset="0"/>
              </a:rPr>
              <a:t>host</a:t>
            </a:r>
            <a:r>
              <a:rPr lang="en-US">
                <a:latin typeface="Courier New" pitchFamily="49" charset="0"/>
              </a:rPr>
              <a:t>] [-u </a:t>
            </a:r>
            <a:r>
              <a:rPr lang="en-US" i="1">
                <a:latin typeface="Courier New" pitchFamily="49" charset="0"/>
              </a:rPr>
              <a:t>username</a:t>
            </a:r>
            <a:r>
              <a:rPr lang="en-US">
                <a:latin typeface="Courier New" pitchFamily="49" charset="0"/>
              </a:rPr>
              <a:t>]                           		[</a:t>
            </a:r>
            <a:r>
              <a:rPr lang="en-US" i="1">
                <a:latin typeface="Courier New" pitchFamily="49" charset="0"/>
              </a:rPr>
              <a:t>database_name</a:t>
            </a:r>
            <a:r>
              <a:rPr lang="en-US">
                <a:latin typeface="Courier New" pitchFamily="49" charset="0"/>
              </a:rPr>
              <a:t>] [-p]</a:t>
            </a:r>
          </a:p>
          <a:p>
            <a:pPr lvl="1"/>
            <a:r>
              <a:rPr lang="en-US"/>
              <a:t>Starts an interactive shell sending commands the server</a:t>
            </a:r>
          </a:p>
          <a:p>
            <a:pPr lvl="1"/>
            <a:r>
              <a:rPr lang="en-US"/>
              <a:t>host indicates the MySQL server host, defaults to local host</a:t>
            </a:r>
          </a:p>
          <a:p>
            <a:pPr lvl="1"/>
            <a:r>
              <a:rPr lang="en-US"/>
              <a:t>username, if absent, defaults to login user name of the current user</a:t>
            </a:r>
          </a:p>
          <a:p>
            <a:pPr lvl="1"/>
            <a:r>
              <a:rPr lang="en-US"/>
              <a:t>database_name, if present, selects a database for commands</a:t>
            </a:r>
          </a:p>
          <a:p>
            <a:pPr lvl="1"/>
            <a:r>
              <a:rPr lang="en-US"/>
              <a:t>-p indicates a password is needed</a:t>
            </a:r>
          </a:p>
          <a:p>
            <a:r>
              <a:rPr lang="en-US"/>
              <a:t>Connecting to a database is necessary</a:t>
            </a:r>
          </a:p>
          <a:p>
            <a:pPr lvl="1"/>
            <a:r>
              <a:rPr lang="en-US"/>
              <a:t>Either on the initial command line</a:t>
            </a:r>
          </a:p>
          <a:p>
            <a:pPr lvl="1"/>
            <a:r>
              <a:rPr lang="en-US">
                <a:latin typeface="Courier New" pitchFamily="49" charset="0"/>
              </a:rPr>
              <a:t>use </a:t>
            </a:r>
            <a:r>
              <a:rPr lang="en-US" i="1">
                <a:latin typeface="Courier New" pitchFamily="49" charset="0"/>
              </a:rPr>
              <a:t>database_name</a:t>
            </a:r>
            <a:endParaRPr lang="en-US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13.4 MySQL Commands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MySQL supports a large subset of standard SQL</a:t>
            </a:r>
          </a:p>
          <a:p>
            <a:r>
              <a:rPr lang="en-US"/>
              <a:t>Other commands</a:t>
            </a:r>
          </a:p>
          <a:p>
            <a:pPr lvl="1"/>
            <a:r>
              <a:rPr lang="en-US">
                <a:latin typeface="Courier New" pitchFamily="49" charset="0"/>
              </a:rPr>
              <a:t>CREATE DATABSE </a:t>
            </a:r>
            <a:r>
              <a:rPr lang="en-US" i="1">
                <a:latin typeface="Courier New" pitchFamily="49" charset="0"/>
              </a:rPr>
              <a:t>database_name</a:t>
            </a:r>
            <a:r>
              <a:rPr lang="en-US">
                <a:latin typeface="Courier New" pitchFamily="49" charset="0"/>
              </a:rPr>
              <a:t>;</a:t>
            </a:r>
          </a:p>
          <a:p>
            <a:pPr lvl="1"/>
            <a:r>
              <a:rPr lang="en-US">
                <a:latin typeface="Courier New" pitchFamily="49" charset="0"/>
              </a:rPr>
              <a:t>SHOW TABLES;</a:t>
            </a:r>
          </a:p>
          <a:p>
            <a:pPr lvl="1"/>
            <a:r>
              <a:rPr lang="en-US">
                <a:latin typeface="Courier New" pitchFamily="49" charset="0"/>
              </a:rPr>
              <a:t>DESCRIBE </a:t>
            </a:r>
            <a:r>
              <a:rPr lang="en-US" i="1">
                <a:latin typeface="Courier New" pitchFamily="49" charset="0"/>
              </a:rPr>
              <a:t>table_name</a:t>
            </a:r>
            <a:r>
              <a:rPr lang="en-US" i="1"/>
              <a:t>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13.5 Database Access with Perl and MySQL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Import DBI into the running Perl instance</a:t>
            </a:r>
          </a:p>
          <a:p>
            <a:r>
              <a:rPr lang="en-US"/>
              <a:t>Load the appropriate DBD module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13.5 The DBI Module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Database handles are used as targets for operations</a:t>
            </a:r>
          </a:p>
          <a:p>
            <a:pPr lvl="1"/>
            <a:r>
              <a:rPr lang="en-US"/>
              <a:t>The handle is an object so a reference is used to access methods</a:t>
            </a:r>
          </a:p>
          <a:p>
            <a:r>
              <a:rPr lang="en-US"/>
              <a:t>Import the module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		use DBI;</a:t>
            </a:r>
          </a:p>
          <a:p>
            <a:r>
              <a:rPr lang="en-US"/>
              <a:t>Create a database handle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	$dbh = DBI-&gt;connect( 	"DBI:</a:t>
            </a:r>
            <a:r>
              <a:rPr lang="en-US" i="1">
                <a:latin typeface="Courier New" pitchFamily="49" charset="0"/>
              </a:rPr>
              <a:t>driver_name</a:t>
            </a:r>
            <a:r>
              <a:rPr lang="en-US">
                <a:latin typeface="Courier New" pitchFamily="49" charset="0"/>
              </a:rPr>
              <a:t>:</a:t>
            </a:r>
            <a:r>
              <a:rPr lang="en-US" i="1">
                <a:latin typeface="Courier New" pitchFamily="49" charset="0"/>
              </a:rPr>
              <a:t>database_name</a:t>
            </a:r>
            <a:r>
              <a:rPr lang="en-US">
                <a:latin typeface="Courier New" pitchFamily="49" charset="0"/>
              </a:rPr>
              <a:t>"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		[, </a:t>
            </a:r>
            <a:r>
              <a:rPr lang="en-US" i="1">
                <a:latin typeface="Courier New" pitchFamily="49" charset="0"/>
              </a:rPr>
              <a:t>username</a:t>
            </a:r>
            <a:r>
              <a:rPr lang="en-US">
                <a:latin typeface="Courier New" pitchFamily="49" charset="0"/>
              </a:rPr>
              <a:t>][, </a:t>
            </a:r>
            <a:r>
              <a:rPr lang="en-US" i="1">
                <a:latin typeface="Courier New" pitchFamily="49" charset="0"/>
              </a:rPr>
              <a:t>password</a:t>
            </a:r>
            <a:r>
              <a:rPr lang="en-US">
                <a:latin typeface="Courier New" pitchFamily="49" charset="0"/>
              </a:rPr>
              <a:t>]);</a:t>
            </a:r>
          </a:p>
          <a:p>
            <a:r>
              <a:rPr lang="en-US"/>
              <a:t>Use with ‘or die’ to handle possible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13.5 Submitting Commands with DBI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Convenient to use the</a:t>
            </a:r>
            <a:r>
              <a:rPr lang="en-US">
                <a:latin typeface="Courier New" pitchFamily="49" charset="0"/>
              </a:rPr>
              <a:t> prepare</a:t>
            </a:r>
            <a:r>
              <a:rPr lang="en-US"/>
              <a:t> method to compile SQL commands</a:t>
            </a:r>
          </a:p>
          <a:p>
            <a:pPr lvl="1"/>
            <a:r>
              <a:rPr lang="en-US"/>
              <a:t>Returns a statement handle</a:t>
            </a:r>
          </a:p>
          <a:p>
            <a:r>
              <a:rPr lang="en-US"/>
              <a:t>A statement handle supports the </a:t>
            </a:r>
            <a:r>
              <a:rPr lang="en-US">
                <a:latin typeface="Courier New" pitchFamily="49" charset="0"/>
              </a:rPr>
              <a:t>execute</a:t>
            </a:r>
            <a:r>
              <a:rPr lang="en-US"/>
              <a:t> method</a:t>
            </a:r>
          </a:p>
          <a:p>
            <a:pPr lvl="1"/>
            <a:r>
              <a:rPr lang="en-US"/>
              <a:t>The statement handle then receives the results of the operation</a:t>
            </a:r>
          </a:p>
          <a:p>
            <a:pPr lvl="1"/>
            <a:r>
              <a:rPr lang="en-US">
                <a:latin typeface="Courier New" pitchFamily="49" charset="0"/>
              </a:rPr>
              <a:t>NAME</a:t>
            </a:r>
            <a:r>
              <a:rPr lang="en-US"/>
              <a:t> attribute is an array of column names</a:t>
            </a:r>
          </a:p>
          <a:p>
            <a:pPr lvl="1"/>
            <a:r>
              <a:rPr lang="en-US">
                <a:latin typeface="Courier New" pitchFamily="49" charset="0"/>
              </a:rPr>
              <a:t>fetchrow_array</a:t>
            </a:r>
            <a:r>
              <a:rPr lang="en-US"/>
              <a:t> returns a reference to the next row of results</a:t>
            </a:r>
          </a:p>
          <a:p>
            <a:pPr lvl="2"/>
            <a:r>
              <a:rPr lang="en-US"/>
              <a:t>Returns false if no further rows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13.5 An Example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access_cars.pl</a:t>
            </a:r>
            <a:r>
              <a:rPr lang="en-US"/>
              <a:t> example allows the user to enter SQL commands and responds with the results</a:t>
            </a:r>
          </a:p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escapeHTML</a:t>
            </a:r>
            <a:r>
              <a:rPr lang="en-US"/>
              <a:t> function is used to replace special characters with HTML entities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13.6 Problems with Special Characters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HTML Characters</a:t>
            </a:r>
          </a:p>
          <a:p>
            <a:pPr lvl="1"/>
            <a:r>
              <a:rPr lang="en-US" dirty="0"/>
              <a:t>Function </a:t>
            </a:r>
            <a:r>
              <a:rPr lang="en-US" dirty="0" err="1">
                <a:latin typeface="Courier New" pitchFamily="49" charset="0"/>
              </a:rPr>
              <a:t>htmlspecialchars</a:t>
            </a:r>
            <a:r>
              <a:rPr lang="en-US" dirty="0"/>
              <a:t> replaces HTML special characters with entities</a:t>
            </a:r>
          </a:p>
          <a:p>
            <a:r>
              <a:rPr lang="en-US" dirty="0"/>
              <a:t>Special PHP characters</a:t>
            </a:r>
          </a:p>
          <a:p>
            <a:pPr lvl="1"/>
            <a:r>
              <a:rPr lang="en-US" dirty="0"/>
              <a:t>Values from HTTP requests may have characters, such as quotes, that interfere with PHP scripts</a:t>
            </a:r>
          </a:p>
          <a:p>
            <a:pPr lvl="1"/>
            <a:r>
              <a:rPr lang="en-US" dirty="0"/>
              <a:t>Setting </a:t>
            </a:r>
            <a:r>
              <a:rPr lang="en-US" dirty="0" err="1">
                <a:latin typeface="Courier New" pitchFamily="49" charset="0"/>
              </a:rPr>
              <a:t>magic_quotes_gpc</a:t>
            </a:r>
            <a:r>
              <a:rPr lang="en-US" dirty="0"/>
              <a:t> causes values from $_POST, $_GET and $_COOKIE to have backslashes put in front of certain characters</a:t>
            </a:r>
          </a:p>
          <a:p>
            <a:pPr lvl="1"/>
            <a:r>
              <a:rPr lang="en-US" dirty="0"/>
              <a:t>This can cause problems since the backslash is actually part of the string</a:t>
            </a:r>
          </a:p>
          <a:p>
            <a:pPr lvl="1"/>
            <a:r>
              <a:rPr lang="en-US" dirty="0"/>
              <a:t>Must be disabled for the example collecting SQL commands via a web page since the single quote character is important to preserve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mysql_escape_string</a:t>
            </a:r>
            <a:r>
              <a:rPr lang="en-US" dirty="0" smtClean="0"/>
              <a:t> should be used to prevent special characters from corrupting a query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>
                <a:latin typeface="Courier New" pitchFamily="49" charset="0"/>
              </a:rPr>
              <a:t>stripslashes</a:t>
            </a:r>
            <a:r>
              <a:rPr lang="en-US" dirty="0"/>
              <a:t> function removes the extra backslashes from a </a:t>
            </a:r>
            <a:r>
              <a:rPr lang="en-US" dirty="0" smtClean="0"/>
              <a:t>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13.6 Connecting to MySQL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>
                <a:latin typeface="Courier New" pitchFamily="49" charset="0"/>
              </a:rPr>
              <a:t>mysql_connect</a:t>
            </a:r>
            <a:r>
              <a:rPr lang="en-US" dirty="0"/>
              <a:t>  function </a:t>
            </a:r>
          </a:p>
          <a:p>
            <a:pPr lvl="1"/>
            <a:r>
              <a:rPr lang="en-US" dirty="0"/>
              <a:t>First parameter is MySQL server host</a:t>
            </a:r>
          </a:p>
          <a:p>
            <a:pPr lvl="1"/>
            <a:r>
              <a:rPr lang="en-US" dirty="0"/>
              <a:t>Second parameter is the MySQL username</a:t>
            </a:r>
          </a:p>
          <a:p>
            <a:pPr lvl="1"/>
            <a:r>
              <a:rPr lang="en-US" dirty="0"/>
              <a:t>Third parameter is the password</a:t>
            </a:r>
          </a:p>
          <a:p>
            <a:pPr lvl="1"/>
            <a:r>
              <a:rPr lang="en-US" dirty="0"/>
              <a:t>Returns false if it fails</a:t>
            </a:r>
          </a:p>
          <a:p>
            <a:r>
              <a:rPr lang="en-US" dirty="0" smtClean="0"/>
              <a:t>Selecting </a:t>
            </a:r>
            <a:r>
              <a:rPr lang="en-US" dirty="0"/>
              <a:t>a database with </a:t>
            </a:r>
            <a:r>
              <a:rPr lang="en-US" dirty="0" err="1">
                <a:latin typeface="Courier New" pitchFamily="49" charset="0"/>
              </a:rPr>
              <a:t>mysql_select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13.1 Multi-valued Attributes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Each state can, potentially, be associated with several cars</a:t>
            </a:r>
          </a:p>
          <a:p>
            <a:pPr lvl="1"/>
            <a:r>
              <a:rPr lang="en-US"/>
              <a:t>Each state could have important data, besides the name</a:t>
            </a:r>
          </a:p>
          <a:p>
            <a:pPr lvl="1"/>
            <a:r>
              <a:rPr lang="en-US"/>
              <a:t>A separate State table is created with an index primary key</a:t>
            </a:r>
          </a:p>
          <a:p>
            <a:pPr lvl="1"/>
            <a:r>
              <a:rPr lang="en-US"/>
              <a:t>Each entity in the Corvettes table refers to the state index</a:t>
            </a:r>
          </a:p>
          <a:p>
            <a:pPr lvl="1"/>
            <a:r>
              <a:rPr lang="en-US"/>
              <a:t>That way, changes in information about a state would not have to be repeated on each line of the Corvettes table</a:t>
            </a:r>
          </a:p>
          <a:p>
            <a:r>
              <a:rPr lang="en-US"/>
              <a:t>Each type of equipment could appear in many cars, each car could have many types of equipment</a:t>
            </a:r>
          </a:p>
          <a:p>
            <a:pPr lvl="1"/>
            <a:r>
              <a:rPr lang="en-US"/>
              <a:t>A table describing equipment is set up</a:t>
            </a:r>
          </a:p>
          <a:p>
            <a:pPr lvl="1"/>
            <a:r>
              <a:rPr lang="en-US"/>
              <a:t>A table giving the Corvette to Equpment relation is set up</a:t>
            </a:r>
          </a:p>
          <a:p>
            <a:pPr lvl="2"/>
            <a:r>
              <a:rPr lang="en-US"/>
              <a:t>This just has pairs of id’s: Corvette-id and Equipment-id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13.6 Requesting MySQL Operations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mysql_query</a:t>
            </a:r>
            <a:r>
              <a:rPr lang="en-US"/>
              <a:t> function </a:t>
            </a:r>
          </a:p>
          <a:p>
            <a:pPr lvl="1"/>
            <a:r>
              <a:rPr lang="en-US"/>
              <a:t>Takes a string parameter with an SQL query </a:t>
            </a:r>
          </a:p>
          <a:p>
            <a:pPr lvl="1"/>
            <a:r>
              <a:rPr lang="en-US"/>
              <a:t>Returns a result object</a:t>
            </a:r>
          </a:p>
          <a:p>
            <a:r>
              <a:rPr lang="en-US"/>
              <a:t>Functions that apply to the result object</a:t>
            </a:r>
          </a:p>
          <a:p>
            <a:pPr lvl="1"/>
            <a:r>
              <a:rPr lang="en-US">
                <a:latin typeface="Courier New" pitchFamily="49" charset="0"/>
              </a:rPr>
              <a:t>mysql_num_rows</a:t>
            </a:r>
            <a:r>
              <a:rPr lang="en-US"/>
              <a:t> returns number of rows in result</a:t>
            </a:r>
          </a:p>
          <a:p>
            <a:pPr lvl="1"/>
            <a:r>
              <a:rPr lang="en-US">
                <a:latin typeface="Courier New" pitchFamily="49" charset="0"/>
              </a:rPr>
              <a:t>mysql_num_fields</a:t>
            </a:r>
            <a:r>
              <a:rPr lang="en-US"/>
              <a:t> returns the number of fields (columns) in the result</a:t>
            </a:r>
          </a:p>
          <a:p>
            <a:pPr lvl="1"/>
            <a:r>
              <a:rPr lang="en-US">
                <a:latin typeface="Courier New" pitchFamily="49" charset="0"/>
              </a:rPr>
              <a:t>mysql_fetch_array </a:t>
            </a:r>
            <a:r>
              <a:rPr lang="en-US"/>
              <a:t>returns an array with the next row of results</a:t>
            </a:r>
          </a:p>
          <a:p>
            <a:r>
              <a:rPr lang="en-US"/>
              <a:t>Each array with a row from the result contains each field value indexed by position and by column name</a:t>
            </a:r>
          </a:p>
          <a:p>
            <a:pPr lvl="1"/>
            <a:r>
              <a:rPr lang="en-US"/>
              <a:t>The </a:t>
            </a:r>
            <a:r>
              <a:rPr lang="en-US">
                <a:latin typeface="Courier New" pitchFamily="49" charset="0"/>
              </a:rPr>
              <a:t>array_values</a:t>
            </a:r>
            <a:r>
              <a:rPr lang="en-US"/>
              <a:t> applied to this array has each value twice, once for each possible index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13.6 PHP/MySQL Example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example with </a:t>
            </a:r>
            <a:r>
              <a:rPr lang="en-US" dirty="0">
                <a:latin typeface="Courier New" pitchFamily="49" charset="0"/>
              </a:rPr>
              <a:t>carsdata.html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access_cars.php</a:t>
            </a:r>
            <a:r>
              <a:rPr lang="en-US" dirty="0"/>
              <a:t> allows users to submit SQL commands that are executed against the Corvette database</a:t>
            </a:r>
          </a:p>
          <a:p>
            <a:r>
              <a:rPr lang="en-US" dirty="0"/>
              <a:t>The two files could be combined, </a:t>
            </a:r>
            <a:r>
              <a:rPr lang="en-US" dirty="0" smtClean="0">
                <a:latin typeface="Courier New" pitchFamily="49" charset="0"/>
              </a:rPr>
              <a:t>access_cars2.php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A hidden text field is used to hold a value that tells the script whether the script whether this is an initial request for the page or a second request with values from the </a:t>
            </a:r>
            <a:r>
              <a:rPr lang="en-US" dirty="0" smtClean="0"/>
              <a:t>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13.7 JDBC and MySQL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A </a:t>
            </a:r>
            <a:r>
              <a:rPr lang="en-US">
                <a:latin typeface="Courier New" pitchFamily="49" charset="0"/>
              </a:rPr>
              <a:t>DriverManager </a:t>
            </a:r>
            <a:r>
              <a:rPr lang="en-US"/>
              <a:t>must be available for the database system to which connections are being made</a:t>
            </a:r>
          </a:p>
          <a:p>
            <a:pPr lvl="1"/>
            <a:r>
              <a:rPr lang="en-US"/>
              <a:t>A driver can be assigned to the property jdbc.drivers</a:t>
            </a:r>
          </a:p>
          <a:p>
            <a:pPr lvl="1"/>
            <a:r>
              <a:rPr lang="en-US"/>
              <a:t>The driver class can be referenced in the program</a:t>
            </a:r>
          </a:p>
          <a:p>
            <a:r>
              <a:rPr lang="en-US"/>
              <a:t>The database is specified by a string of the form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		jdbc:</a:t>
            </a:r>
            <a:r>
              <a:rPr lang="en-US" i="1">
                <a:latin typeface="Courier New" pitchFamily="49" charset="0"/>
              </a:rPr>
              <a:t>subprotocol_name</a:t>
            </a:r>
            <a:r>
              <a:rPr lang="en-US">
                <a:latin typeface="Courier New" pitchFamily="49" charset="0"/>
              </a:rPr>
              <a:t>:</a:t>
            </a:r>
            <a:r>
              <a:rPr lang="en-US" i="1">
                <a:latin typeface="Courier New" pitchFamily="49" charset="0"/>
              </a:rPr>
              <a:t>more_info</a:t>
            </a:r>
            <a:r>
              <a:rPr lang="en-US"/>
              <a:t> </a:t>
            </a:r>
          </a:p>
          <a:p>
            <a:pPr lvl="1"/>
            <a:r>
              <a:rPr lang="en-US"/>
              <a:t>The subprotocol name is mysql for MySQL</a:t>
            </a:r>
          </a:p>
          <a:p>
            <a:pPr lvl="1"/>
            <a:r>
              <a:rPr lang="en-US"/>
              <a:t>other_info might include the database name and a query string providing values such as a username or password</a:t>
            </a:r>
          </a:p>
          <a:p>
            <a:r>
              <a:rPr lang="en-US"/>
              <a:t>A connection object is created</a:t>
            </a:r>
          </a:p>
          <a:p>
            <a:pPr lvl="1"/>
            <a:r>
              <a:rPr lang="en-US"/>
              <a:t>Using the static </a:t>
            </a:r>
            <a:r>
              <a:rPr lang="en-US">
                <a:latin typeface="Courier New" pitchFamily="49" charset="0"/>
              </a:rPr>
              <a:t>getConnection</a:t>
            </a:r>
            <a:r>
              <a:rPr lang="en-US"/>
              <a:t> method of </a:t>
            </a:r>
            <a:r>
              <a:rPr lang="en-US">
                <a:latin typeface="Courier New" pitchFamily="49" charset="0"/>
              </a:rPr>
              <a:t>DriverManager</a:t>
            </a:r>
          </a:p>
          <a:p>
            <a:pPr lvl="1"/>
            <a:r>
              <a:rPr lang="en-US"/>
              <a:t>Getting a connection from a connection pool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13.7 JDBC Queries and Commands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From a connection, create a </a:t>
            </a:r>
            <a:r>
              <a:rPr lang="en-US">
                <a:latin typeface="Courier New" pitchFamily="49" charset="0"/>
              </a:rPr>
              <a:t>Statement</a:t>
            </a:r>
            <a:r>
              <a:rPr lang="en-US"/>
              <a:t> object</a:t>
            </a:r>
          </a:p>
          <a:p>
            <a:r>
              <a:rPr lang="en-US">
                <a:latin typeface="Courier New" pitchFamily="49" charset="0"/>
              </a:rPr>
              <a:t>Statement</a:t>
            </a:r>
            <a:r>
              <a:rPr lang="en-US"/>
              <a:t> objects support two important methods</a:t>
            </a:r>
          </a:p>
          <a:p>
            <a:pPr lvl="1"/>
            <a:r>
              <a:rPr lang="en-US"/>
              <a:t>Both take an SQL command as a string parameter</a:t>
            </a:r>
          </a:p>
          <a:p>
            <a:pPr lvl="1"/>
            <a:r>
              <a:rPr lang="en-US">
                <a:latin typeface="Courier New" pitchFamily="49" charset="0"/>
              </a:rPr>
              <a:t>executeQuery</a:t>
            </a:r>
            <a:r>
              <a:rPr lang="en-US"/>
              <a:t> is for commands that return tabular results, such as SELECT</a:t>
            </a:r>
          </a:p>
          <a:p>
            <a:pPr lvl="1"/>
            <a:r>
              <a:rPr lang="en-US">
                <a:latin typeface="Courier New" pitchFamily="49" charset="0"/>
              </a:rPr>
              <a:t>executeUpdate</a:t>
            </a:r>
            <a:r>
              <a:rPr lang="en-US"/>
              <a:t> is for other SQL commands</a:t>
            </a:r>
          </a:p>
          <a:p>
            <a:r>
              <a:rPr lang="en-US"/>
              <a:t>An </a:t>
            </a:r>
            <a:r>
              <a:rPr lang="en-US">
                <a:latin typeface="Courier New" pitchFamily="49" charset="0"/>
              </a:rPr>
              <a:t>executeQuery</a:t>
            </a:r>
            <a:r>
              <a:rPr lang="en-US"/>
              <a:t> returns a </a:t>
            </a:r>
            <a:r>
              <a:rPr lang="en-US">
                <a:latin typeface="Courier New" pitchFamily="49" charset="0"/>
              </a:rPr>
              <a:t>ResultSet</a:t>
            </a:r>
            <a:r>
              <a:rPr lang="en-US"/>
              <a:t> object</a:t>
            </a:r>
          </a:p>
          <a:p>
            <a:pPr lvl="1"/>
            <a:r>
              <a:rPr lang="en-US"/>
              <a:t>The </a:t>
            </a:r>
            <a:r>
              <a:rPr lang="en-US">
                <a:latin typeface="Courier New" pitchFamily="49" charset="0"/>
              </a:rPr>
              <a:t>ResultSet</a:t>
            </a:r>
            <a:r>
              <a:rPr lang="en-US"/>
              <a:t> object has a cursor pointing to the next row in the result, initially pointing </a:t>
            </a:r>
            <a:r>
              <a:rPr lang="en-US" i="1"/>
              <a:t>before</a:t>
            </a:r>
            <a:r>
              <a:rPr lang="en-US"/>
              <a:t> the first row</a:t>
            </a:r>
          </a:p>
          <a:p>
            <a:pPr lvl="1"/>
            <a:r>
              <a:rPr lang="en-US"/>
              <a:t>The next method moves the cursor to the next row, returns false if there is no next row</a:t>
            </a:r>
          </a:p>
          <a:p>
            <a:pPr lvl="1"/>
            <a:r>
              <a:rPr lang="en-US"/>
              <a:t>Fields from the current result row are obtained with ‘get’ methods, one for each type of data: </a:t>
            </a:r>
            <a:r>
              <a:rPr lang="en-US">
                <a:latin typeface="Courier New" pitchFamily="49" charset="0"/>
              </a:rPr>
              <a:t>getString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getInteger</a:t>
            </a:r>
            <a:r>
              <a:rPr lang="en-US"/>
              <a:t> for example</a:t>
            </a:r>
          </a:p>
          <a:p>
            <a:pPr lvl="1"/>
            <a:r>
              <a:rPr lang="en-US"/>
              <a:t>The ‘get’ methods take a parameter, either an integer column index or a string column name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13.7 Metadata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Metadata refers to information about a database and its tables, including the virtual tables returned from queries</a:t>
            </a:r>
          </a:p>
          <a:p>
            <a:r>
              <a:rPr lang="en-US"/>
              <a:t>JDBC supplies methods to retrieve metadata from a database and form a query result</a:t>
            </a:r>
          </a:p>
          <a:p>
            <a:r>
              <a:rPr lang="en-US"/>
              <a:t>From a database, table names, column names, column types, for example</a:t>
            </a:r>
          </a:p>
          <a:p>
            <a:r>
              <a:rPr lang="en-US"/>
              <a:t>From a result set, column names and the number of columns, for example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13.7 JDBC Example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example </a:t>
            </a:r>
            <a:r>
              <a:rPr lang="en-US">
                <a:latin typeface="Courier New" pitchFamily="49" charset="0"/>
              </a:rPr>
              <a:t>JDBCServlet.java</a:t>
            </a:r>
            <a:r>
              <a:rPr lang="en-US"/>
              <a:t> implements a servlet that collects an SQL query from a user, applies it to the Corvettes database and displays the result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1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13.1 Logical Data Model for Corvettes DB</a:t>
            </a:r>
          </a:p>
        </p:txBody>
      </p:sp>
      <p:pic>
        <p:nvPicPr>
          <p:cNvPr id="17510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22004" y="1828800"/>
            <a:ext cx="8117195" cy="37607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13.2 Structured Query Language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SQL is a standardized language for manipulating and querying relational databases</a:t>
            </a:r>
          </a:p>
          <a:p>
            <a:r>
              <a:rPr lang="en-US" dirty="0"/>
              <a:t>Although relational databases support SQL there may be some minor and some significant differences in the implementations</a:t>
            </a:r>
          </a:p>
          <a:p>
            <a:r>
              <a:rPr lang="en-US" dirty="0"/>
              <a:t>SQL reserved words are not case sensitive</a:t>
            </a:r>
          </a:p>
          <a:p>
            <a:pPr lvl="1"/>
            <a:r>
              <a:rPr lang="en-US" dirty="0"/>
              <a:t>However, some systems may treat names such as </a:t>
            </a:r>
            <a:r>
              <a:rPr lang="en-US" dirty="0" smtClean="0"/>
              <a:t>field and table names </a:t>
            </a:r>
            <a:r>
              <a:rPr lang="en-US" dirty="0"/>
              <a:t>as case sensitive</a:t>
            </a:r>
          </a:p>
          <a:p>
            <a:r>
              <a:rPr lang="en-US" dirty="0"/>
              <a:t>SQL commands may have extra white space, including new lines, added to improve readability</a:t>
            </a:r>
          </a:p>
          <a:p>
            <a:r>
              <a:rPr lang="en-US" dirty="0"/>
              <a:t>Single quotes </a:t>
            </a:r>
            <a:r>
              <a:rPr lang="en-US" dirty="0" smtClean="0"/>
              <a:t>( ‘ ) are typically </a:t>
            </a:r>
            <a:r>
              <a:rPr lang="en-US" dirty="0"/>
              <a:t>used for literal strings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13.2 The SELECT Command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Used to </a:t>
            </a:r>
            <a:r>
              <a:rPr lang="en-US" dirty="0" smtClean="0"/>
              <a:t>retrieve records from databases</a:t>
            </a:r>
            <a:endParaRPr lang="en-US" dirty="0"/>
          </a:p>
          <a:p>
            <a:r>
              <a:rPr lang="en-US" dirty="0"/>
              <a:t>The command returns a result, a virtual table</a:t>
            </a:r>
          </a:p>
          <a:p>
            <a:r>
              <a:rPr lang="en-US" dirty="0"/>
              <a:t>SELECT </a:t>
            </a:r>
            <a:r>
              <a:rPr lang="en-US" i="1" dirty="0"/>
              <a:t> column-names</a:t>
            </a:r>
            <a:r>
              <a:rPr lang="en-US" dirty="0"/>
              <a:t> FROM </a:t>
            </a:r>
            <a:r>
              <a:rPr lang="en-US" i="1" dirty="0"/>
              <a:t>table-names</a:t>
            </a:r>
            <a:r>
              <a:rPr lang="en-US" dirty="0"/>
              <a:t> [WHERE </a:t>
            </a:r>
            <a:r>
              <a:rPr lang="en-US" i="1" dirty="0"/>
              <a:t>condition</a:t>
            </a:r>
            <a:r>
              <a:rPr lang="en-US" dirty="0"/>
              <a:t>];</a:t>
            </a:r>
          </a:p>
          <a:p>
            <a:pPr lvl="1"/>
            <a:r>
              <a:rPr lang="en-US" dirty="0"/>
              <a:t>The result table has columns as named</a:t>
            </a:r>
          </a:p>
          <a:p>
            <a:pPr lvl="1"/>
            <a:r>
              <a:rPr lang="en-US" dirty="0"/>
              <a:t>Rows are derived from the table </a:t>
            </a:r>
            <a:r>
              <a:rPr lang="en-US" dirty="0" smtClean="0"/>
              <a:t>based upon the criteria entered</a:t>
            </a:r>
            <a:endParaRPr lang="en-US" dirty="0"/>
          </a:p>
          <a:p>
            <a:pPr lvl="1"/>
            <a:r>
              <a:rPr lang="en-US" dirty="0"/>
              <a:t>The WHERE clause is optional</a:t>
            </a:r>
          </a:p>
          <a:p>
            <a:pPr lvl="1"/>
            <a:r>
              <a:rPr lang="en-US" dirty="0"/>
              <a:t>The WHERE clause specifies constraints on the rows selected</a:t>
            </a:r>
          </a:p>
          <a:p>
            <a:pPr lvl="1"/>
            <a:r>
              <a:rPr lang="en-US" dirty="0"/>
              <a:t>If * is used for the column names, all columns are selected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13.2 Joins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Task: list corvettes that have CD players</a:t>
            </a:r>
          </a:p>
          <a:p>
            <a:r>
              <a:rPr lang="en-US"/>
              <a:t>This involves three tables: Corvettes, Equipment, Corvettes_Equipment</a:t>
            </a:r>
          </a:p>
          <a:p>
            <a:r>
              <a:rPr lang="en-US"/>
              <a:t>A virtual table is constructed with combinations of rows from the two tables Corvettes and Equipment: a </a:t>
            </a:r>
            <a:r>
              <a:rPr lang="en-US" i="1"/>
              <a:t>join</a:t>
            </a:r>
            <a:r>
              <a:rPr lang="en-US"/>
              <a:t> of the three tables</a:t>
            </a:r>
          </a:p>
          <a:p>
            <a:pPr lvl="1"/>
            <a:r>
              <a:rPr lang="en-US"/>
              <a:t>Or from all combinations of all three tables</a:t>
            </a:r>
          </a:p>
          <a:p>
            <a:r>
              <a:rPr lang="en-US"/>
              <a:t>The WHERE clause selects which rows of the join are to be retained in the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13.2 A Query Using a Join</a:t>
            </a:r>
          </a:p>
        </p:txBody>
      </p:sp>
      <p:sp>
        <p:nvSpPr>
          <p:cNvPr id="4" name="Vertical Text Placeholder 3"/>
          <p:cNvSpPr>
            <a:spLocks noGrp="1"/>
          </p:cNvSpPr>
          <p:nvPr>
            <p:ph type="body" orient="vert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Corvettes.Vette_id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Corvettes.Body_style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Corvettes.Miles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Corvettes.Year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Corvettes.State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Equipment.Equip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FROM Corvettes, Equipment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WHERE 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Corvettes.Vette_id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Corvettes_Equipment.Vette_id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AND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Corvettes_Equipment.Equip_id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Equipment.Equip_id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AND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Equipment.Equip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'CD';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13.2 A Query Using a </a:t>
            </a:r>
            <a:r>
              <a:rPr lang="en-US" sz="3200" dirty="0" smtClean="0"/>
              <a:t>Join (alternative)</a:t>
            </a:r>
            <a:endParaRPr lang="en-US" sz="3200" dirty="0"/>
          </a:p>
        </p:txBody>
      </p:sp>
      <p:sp>
        <p:nvSpPr>
          <p:cNvPr id="4" name="Vertical Text Placeholder 3"/>
          <p:cNvSpPr>
            <a:spLocks noGrp="1"/>
          </p:cNvSpPr>
          <p:nvPr>
            <p:ph type="body" orient="vert" idx="1"/>
          </p:nvPr>
        </p:nvSpPr>
        <p:spPr/>
        <p:txBody>
          <a:bodyPr>
            <a:noAutofit/>
          </a:bodyPr>
          <a:lstStyle/>
          <a:p>
            <a:pPr marL="225425" indent="-225425"/>
            <a:r>
              <a:rPr lang="en-US" sz="2000" dirty="0" smtClean="0">
                <a:latin typeface="Courier New" pitchFamily="49" charset="0"/>
              </a:rPr>
              <a:t>SELECT </a:t>
            </a:r>
            <a:r>
              <a:rPr lang="en-US" sz="2000" dirty="0" err="1" smtClean="0">
                <a:latin typeface="Courier New" pitchFamily="49" charset="0"/>
              </a:rPr>
              <a:t>Corvettes.Vette_id</a:t>
            </a:r>
            <a:r>
              <a:rPr lang="en-US" sz="2000" dirty="0" smtClean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Corvettes.Body_style</a:t>
            </a:r>
            <a:r>
              <a:rPr lang="en-US" sz="2000" dirty="0" smtClean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Corvettes.Miles</a:t>
            </a:r>
            <a:r>
              <a:rPr lang="en-US" sz="2000" dirty="0" smtClean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Corvettes.Year</a:t>
            </a:r>
            <a:r>
              <a:rPr lang="en-US" sz="2000" dirty="0" smtClean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Corvettes.State</a:t>
            </a:r>
            <a:r>
              <a:rPr lang="en-US" sz="2000" dirty="0" smtClean="0">
                <a:latin typeface="Courier New" pitchFamily="49" charset="0"/>
              </a:rPr>
              <a:t>,</a:t>
            </a:r>
          </a:p>
          <a:p>
            <a:pPr marL="225425" indent="-225425"/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Equipment.Equip</a:t>
            </a:r>
            <a:endParaRPr lang="en-US" sz="2000" dirty="0" smtClean="0">
              <a:latin typeface="Courier New" pitchFamily="49" charset="0"/>
            </a:endParaRPr>
          </a:p>
          <a:p>
            <a:pPr marL="225425" indent="-225425"/>
            <a:r>
              <a:rPr lang="en-US" sz="2000" dirty="0" smtClean="0">
                <a:latin typeface="Courier New" pitchFamily="49" charset="0"/>
              </a:rPr>
              <a:t>FROM Corvettes</a:t>
            </a:r>
          </a:p>
          <a:p>
            <a:pPr marL="225425" indent="-225425"/>
            <a:r>
              <a:rPr lang="en-US" sz="2000" dirty="0" smtClean="0">
                <a:latin typeface="Courier New" pitchFamily="49" charset="0"/>
              </a:rPr>
              <a:t>	LEFT JOIN </a:t>
            </a:r>
            <a:r>
              <a:rPr lang="en-US" sz="2000" dirty="0" err="1" smtClean="0">
                <a:latin typeface="Courier New" pitchFamily="49" charset="0"/>
              </a:rPr>
              <a:t>Corvettes_Equipment</a:t>
            </a:r>
            <a:r>
              <a:rPr lang="en-US" sz="2000" dirty="0" smtClean="0">
                <a:latin typeface="Courier New" pitchFamily="49" charset="0"/>
              </a:rPr>
              <a:t> ON</a:t>
            </a:r>
          </a:p>
          <a:p>
            <a:pPr marL="225425" indent="-225425"/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Corvettes.Vett_id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Corvettes_Equipment.Vett_id</a:t>
            </a:r>
            <a:endParaRPr lang="en-US" sz="2000" dirty="0" smtClean="0">
              <a:latin typeface="Courier New" pitchFamily="49" charset="0"/>
            </a:endParaRPr>
          </a:p>
          <a:p>
            <a:pPr marL="225425" indent="-225425"/>
            <a:r>
              <a:rPr lang="en-US" sz="2000" dirty="0" smtClean="0">
                <a:latin typeface="Courier New" pitchFamily="49" charset="0"/>
              </a:rPr>
              <a:t>	LEFT JOIN Equipment ON </a:t>
            </a:r>
          </a:p>
          <a:p>
            <a:pPr marL="225425" indent="-225425"/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Corvettes_Equipment.Equip_id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Equipment.Equip_id</a:t>
            </a:r>
            <a:endParaRPr lang="en-US" sz="2000" dirty="0" smtClean="0">
              <a:latin typeface="Courier New" pitchFamily="49" charset="0"/>
            </a:endParaRPr>
          </a:p>
          <a:p>
            <a:pPr marL="225425" indent="-225425"/>
            <a:r>
              <a:rPr lang="en-US" sz="2000" dirty="0" smtClean="0">
                <a:latin typeface="Courier New" pitchFamily="49" charset="0"/>
              </a:rPr>
              <a:t>WHERE 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Equipment.Equip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</a:rPr>
              <a:t>'CD‘);</a:t>
            </a:r>
            <a:endParaRPr lang="en-US" sz="2000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U Programming the WWW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SIU Programming the WWW</Template>
  <TotalTime>762</TotalTime>
  <Pages>5</Pages>
  <Words>1674</Words>
  <Application>Microsoft PowerPoint 4.0</Application>
  <PresentationFormat>Letter Paper (8.5x11 in)</PresentationFormat>
  <Paragraphs>247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Times New Roman</vt:lpstr>
      <vt:lpstr>Arial</vt:lpstr>
      <vt:lpstr>Wingdings</vt:lpstr>
      <vt:lpstr>ヒラギノ角ゴ Pro W3</vt:lpstr>
      <vt:lpstr>Courier New</vt:lpstr>
      <vt:lpstr>SIU Programming the WWW</vt:lpstr>
      <vt:lpstr>Chapter 13</vt:lpstr>
      <vt:lpstr>13.1 Relational Databases</vt:lpstr>
      <vt:lpstr>13.1 Multi-valued Attributes</vt:lpstr>
      <vt:lpstr>13.1 Logical Data Model for Corvettes DB</vt:lpstr>
      <vt:lpstr>13.2 Structured Query Language</vt:lpstr>
      <vt:lpstr>13.2 The SELECT Command</vt:lpstr>
      <vt:lpstr>13.2 Joins</vt:lpstr>
      <vt:lpstr>13.2 A Query Using a Join</vt:lpstr>
      <vt:lpstr>13.2 A Query Using a Join (alternative)</vt:lpstr>
      <vt:lpstr>13.2 The INSERT Command</vt:lpstr>
      <vt:lpstr>13.2 The UPDATE Command</vt:lpstr>
      <vt:lpstr>13.2 The DELETE Command</vt:lpstr>
      <vt:lpstr>13.2 The CREATE TABLE Command</vt:lpstr>
      <vt:lpstr>13.2 Create Table Constraints</vt:lpstr>
      <vt:lpstr>13.3 Client/Server Database Architecture</vt:lpstr>
      <vt:lpstr>Architecture of Web-based E-Commerce System</vt:lpstr>
      <vt:lpstr>13.3 Microsoft Access Architectrue</vt:lpstr>
      <vt:lpstr>13.3 The Perl DBI/DBD Architecture</vt:lpstr>
      <vt:lpstr>13.2 PHP and Database Access</vt:lpstr>
      <vt:lpstr>13.3 The Java JDBC Architecture</vt:lpstr>
      <vt:lpstr>13.3 Database Access Architecture</vt:lpstr>
      <vt:lpstr>13.4 The MySQL Database System</vt:lpstr>
      <vt:lpstr>13.4 MySQL Commands</vt:lpstr>
      <vt:lpstr>13.5 Database Access with Perl and MySQL</vt:lpstr>
      <vt:lpstr>13.5 The DBI Module</vt:lpstr>
      <vt:lpstr>13.5 Submitting Commands with DBI</vt:lpstr>
      <vt:lpstr>13.5 An Example</vt:lpstr>
      <vt:lpstr>13.6 Problems with Special Characters</vt:lpstr>
      <vt:lpstr>13.6 Connecting to MySQL</vt:lpstr>
      <vt:lpstr>13.6 Requesting MySQL Operations</vt:lpstr>
      <vt:lpstr>13.6 PHP/MySQL Example</vt:lpstr>
      <vt:lpstr>13.7 JDBC and MySQL</vt:lpstr>
      <vt:lpstr>13.7 JDBC Queries and Commands</vt:lpstr>
      <vt:lpstr>13.7 Metadata</vt:lpstr>
      <vt:lpstr>13.7 JDBC Example</vt:lpstr>
    </vt:vector>
  </TitlesOfParts>
  <Company>©2008 Pearson Addison-Wesley. All rights reserved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Introductions to XHTML</dc:subject>
  <dc:creator>Robert Sebesta</dc:creator>
  <cp:lastModifiedBy>Andrew Aken</cp:lastModifiedBy>
  <cp:revision>70</cp:revision>
  <cp:lastPrinted>2002-08-21T03:16:13Z</cp:lastPrinted>
  <dcterms:created xsi:type="dcterms:W3CDTF">2007-04-26T20:44:15Z</dcterms:created>
  <dcterms:modified xsi:type="dcterms:W3CDTF">2008-11-20T06:58:14Z</dcterms:modified>
</cp:coreProperties>
</file>