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1"/>
  </p:sldMasterIdLst>
  <p:notesMasterIdLst>
    <p:notesMasterId r:id="rId19"/>
  </p:notesMasterIdLst>
  <p:handoutMasterIdLst>
    <p:handoutMasterId r:id="rId2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99563"/>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69645" autoAdjust="0"/>
  </p:normalViewPr>
  <p:slideViewPr>
    <p:cSldViewPr>
      <p:cViewPr varScale="1">
        <p:scale>
          <a:sx n="62" d="100"/>
          <a:sy n="62" d="100"/>
        </p:scale>
        <p:origin x="-888" y="-84"/>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1986" y="-114"/>
      </p:cViewPr>
      <p:guideLst>
        <p:guide orient="horz" pos="289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6066"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216067" name="Rectangle 3"/>
          <p:cNvSpPr>
            <a:spLocks noGrp="1" noChangeArrowheads="1"/>
          </p:cNvSpPr>
          <p:nvPr>
            <p:ph type="dt" sz="quarter" idx="1"/>
          </p:nvPr>
        </p:nvSpPr>
        <p:spPr bwMode="auto">
          <a:xfrm>
            <a:off x="3884613"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216068" name="Rectangle 4"/>
          <p:cNvSpPr>
            <a:spLocks noGrp="1" noChangeArrowheads="1"/>
          </p:cNvSpPr>
          <p:nvPr>
            <p:ph type="ftr" sz="quarter" idx="2"/>
          </p:nvPr>
        </p:nvSpPr>
        <p:spPr bwMode="auto">
          <a:xfrm>
            <a:off x="0" y="8737600"/>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216069" name="Rectangle 5"/>
          <p:cNvSpPr>
            <a:spLocks noGrp="1" noChangeArrowheads="1"/>
          </p:cNvSpPr>
          <p:nvPr>
            <p:ph type="sldNum" sz="quarter" idx="3"/>
          </p:nvPr>
        </p:nvSpPr>
        <p:spPr bwMode="auto">
          <a:xfrm>
            <a:off x="3884613" y="8737600"/>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3723A0AC-1EFD-479B-AA80-02DDB0699A57}"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2210"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222211" name="Rectangle 3"/>
          <p:cNvSpPr>
            <a:spLocks noGrp="1" noChangeArrowheads="1"/>
          </p:cNvSpPr>
          <p:nvPr>
            <p:ph type="dt" idx="1"/>
          </p:nvPr>
        </p:nvSpPr>
        <p:spPr bwMode="auto">
          <a:xfrm>
            <a:off x="3884613"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222212" name="Rectangle 4"/>
          <p:cNvSpPr>
            <a:spLocks noGrp="1" noRot="1" noChangeAspect="1" noChangeArrowheads="1" noTextEdit="1"/>
          </p:cNvSpPr>
          <p:nvPr>
            <p:ph type="sldImg" idx="2"/>
          </p:nvPr>
        </p:nvSpPr>
        <p:spPr bwMode="auto">
          <a:xfrm>
            <a:off x="1130300" y="690563"/>
            <a:ext cx="4597400" cy="3449637"/>
          </a:xfrm>
          <a:prstGeom prst="rect">
            <a:avLst/>
          </a:prstGeom>
          <a:noFill/>
          <a:ln w="9525">
            <a:solidFill>
              <a:srgbClr val="000000"/>
            </a:solidFill>
            <a:miter lim="800000"/>
            <a:headEnd/>
            <a:tailEnd/>
          </a:ln>
          <a:effectLst/>
        </p:spPr>
      </p:sp>
      <p:sp>
        <p:nvSpPr>
          <p:cNvPr id="222213" name="Rectangle 5"/>
          <p:cNvSpPr>
            <a:spLocks noGrp="1" noChangeArrowheads="1"/>
          </p:cNvSpPr>
          <p:nvPr>
            <p:ph type="body" sz="quarter" idx="3"/>
          </p:nvPr>
        </p:nvSpPr>
        <p:spPr bwMode="auto">
          <a:xfrm>
            <a:off x="685800" y="4370388"/>
            <a:ext cx="5486400" cy="41386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2214" name="Rectangle 6"/>
          <p:cNvSpPr>
            <a:spLocks noGrp="1" noChangeArrowheads="1"/>
          </p:cNvSpPr>
          <p:nvPr>
            <p:ph type="ftr" sz="quarter" idx="4"/>
          </p:nvPr>
        </p:nvSpPr>
        <p:spPr bwMode="auto">
          <a:xfrm>
            <a:off x="0" y="8737600"/>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222215" name="Rectangle 7"/>
          <p:cNvSpPr>
            <a:spLocks noGrp="1" noChangeArrowheads="1"/>
          </p:cNvSpPr>
          <p:nvPr>
            <p:ph type="sldNum" sz="quarter" idx="5"/>
          </p:nvPr>
        </p:nvSpPr>
        <p:spPr bwMode="auto">
          <a:xfrm>
            <a:off x="3884613" y="8737600"/>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829E9183-01D1-4E3E-9B90-A7F283F21641}"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kumc.edu/SAH/OTEd/jradel/Preparing_talks/130.html"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www.kumc.edu/SAH/OTEd/jradel/effective.html"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kumc.edu/SAH/OTEd/jradel/Preparing_talks/131.html" TargetMode="External"/><Relationship Id="rId2" Type="http://schemas.openxmlformats.org/officeDocument/2006/relationships/slide" Target="../slides/slide6.xml"/><Relationship Id="rId1" Type="http://schemas.openxmlformats.org/officeDocument/2006/relationships/notesMaster" Target="../notesMasters/notesMaster1.xml"/><Relationship Id="rId5" Type="http://schemas.openxmlformats.org/officeDocument/2006/relationships/hyperlink" Target="http://www.kumc.edu/SAH/OTEd/jradel/Preparing_talks/137.html" TargetMode="External"/><Relationship Id="rId4" Type="http://schemas.openxmlformats.org/officeDocument/2006/relationships/hyperlink" Target="http://www.kumc.edu/SAH/OTEd/jradel/Preparing_talks/132.html"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9E9183-01D1-4E3E-9B90-A7F283F2164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52A182-3767-4457-B432-8AF2C74A4954}" type="slidenum">
              <a:rPr lang="en-US"/>
              <a:pPr/>
              <a:t>10</a:t>
            </a:fld>
            <a:endParaRPr lang="en-US"/>
          </a:p>
        </p:txBody>
      </p:sp>
      <p:sp>
        <p:nvSpPr>
          <p:cNvPr id="235522" name="Rectangle 2"/>
          <p:cNvSpPr>
            <a:spLocks noGrp="1" noRot="1" noChangeAspect="1" noChangeArrowheads="1" noTextEdit="1"/>
          </p:cNvSpPr>
          <p:nvPr>
            <p:ph type="sldImg"/>
          </p:nvPr>
        </p:nvSpPr>
        <p:spPr>
          <a:ln/>
        </p:spPr>
      </p:sp>
      <p:sp>
        <p:nvSpPr>
          <p:cNvPr id="235523" name="Rectangle 3"/>
          <p:cNvSpPr>
            <a:spLocks noGrp="1" noChangeArrowheads="1"/>
          </p:cNvSpPr>
          <p:nvPr>
            <p:ph type="body" idx="1"/>
          </p:nvPr>
        </p:nvSpPr>
        <p:spPr/>
        <p:txBody>
          <a:bodyPr/>
          <a:lstStyle/>
          <a:p>
            <a:pPr marL="228600" indent="-228600">
              <a:lnSpc>
                <a:spcPct val="80000"/>
              </a:lnSpc>
            </a:pPr>
            <a:r>
              <a:rPr lang="en-US" sz="800"/>
              <a:t>Gulp. So you are sitting there, about to be introduced. Now what? </a:t>
            </a:r>
          </a:p>
          <a:p>
            <a:pPr marL="228600" indent="-228600">
              <a:lnSpc>
                <a:spcPct val="80000"/>
              </a:lnSpc>
            </a:pPr>
            <a:r>
              <a:rPr lang="en-US" sz="800"/>
              <a:t>Take several deep breaths as you are being introduced (but don't sigh!). Visualize your rehearsed opening statement; don't improvise at the last moment. </a:t>
            </a:r>
          </a:p>
          <a:p>
            <a:pPr marL="228600" indent="-228600">
              <a:lnSpc>
                <a:spcPct val="80000"/>
              </a:lnSpc>
            </a:pPr>
            <a:r>
              <a:rPr lang="en-US" sz="800"/>
              <a:t>State your objectives at start of your talk, then restate them again at the end of the talk. In between, discuss how your material relates to these objectives. </a:t>
            </a:r>
          </a:p>
          <a:p>
            <a:pPr marL="228600" indent="-228600">
              <a:lnSpc>
                <a:spcPct val="80000"/>
              </a:lnSpc>
            </a:pPr>
            <a:r>
              <a:rPr lang="en-US" sz="800"/>
              <a:t>Unless you intentionally have had experience as a stand-up comic, avoid making jokes. The results can be disappointing, and may suggest an unprofessional attitude. </a:t>
            </a:r>
          </a:p>
          <a:p>
            <a:pPr marL="228600" indent="-228600">
              <a:lnSpc>
                <a:spcPct val="80000"/>
              </a:lnSpc>
            </a:pPr>
            <a:r>
              <a:rPr lang="en-US" sz="800"/>
              <a:t>Choose a natural, moderate rate of speech and use automatic, moderate gestures. </a:t>
            </a:r>
          </a:p>
          <a:p>
            <a:pPr marL="228600" indent="-228600">
              <a:lnSpc>
                <a:spcPct val="80000"/>
              </a:lnSpc>
            </a:pPr>
            <a:r>
              <a:rPr lang="en-US" sz="800"/>
              <a:t>Monitor your behavior, and avoid habitual behaviors (pacing, fumbling change in pocket, twirling hair). </a:t>
            </a:r>
          </a:p>
          <a:p>
            <a:pPr marL="228600" indent="-228600">
              <a:lnSpc>
                <a:spcPct val="80000"/>
              </a:lnSpc>
            </a:pPr>
            <a:r>
              <a:rPr lang="en-US" sz="800"/>
              <a:t>Laser pointers are wonderful pointing devices, but remember not to point them at the audience. They are best used by flashing the pointer on and off, so that the place you are indicating is illuminated briefly. Don't swirl the laser around and around one place on the projection screen, or sweep it from place to place across the screen. This is very distracting for the audience, and they will end up watching the pointer and not listening to what you are saying. </a:t>
            </a:r>
          </a:p>
          <a:p>
            <a:pPr marL="228600" indent="-228600">
              <a:lnSpc>
                <a:spcPct val="80000"/>
              </a:lnSpc>
            </a:pPr>
            <a:r>
              <a:rPr lang="en-US" sz="800"/>
              <a:t>Likewise, and for the same reasons, avoid using the cursor as in pointer in your computer presentations. </a:t>
            </a:r>
          </a:p>
          <a:p>
            <a:pPr marL="228600" indent="-228600">
              <a:lnSpc>
                <a:spcPct val="80000"/>
              </a:lnSpc>
            </a:pPr>
            <a:r>
              <a:rPr lang="en-US" sz="800"/>
              <a:t>Also try to avoid pointing things out on the computer's monitor at the podium - although the presenter's natural tendency is to concentrate on the monitor's screen, the audience will be looking over your shoulder at the projection screen and won't be able to see where your finger is pointing. If you find yourself doing this, power-off or disable the monitor to force yourself to concentrate on the projection screen! </a:t>
            </a:r>
          </a:p>
          <a:p>
            <a:pPr marL="228600" indent="-228600">
              <a:lnSpc>
                <a:spcPct val="80000"/>
              </a:lnSpc>
            </a:pPr>
            <a:r>
              <a:rPr lang="en-US" sz="800"/>
              <a:t>Enthusiasm for your topic is contagious, but don't overdo it - you'll alienate the audience. </a:t>
            </a:r>
          </a:p>
          <a:p>
            <a:pPr marL="228600" indent="-228600">
              <a:lnSpc>
                <a:spcPct val="80000"/>
              </a:lnSpc>
            </a:pPr>
            <a:r>
              <a:rPr lang="en-US" sz="800"/>
              <a:t>Converse with your audience. Involve them in the process of the presentation by posing questions and making eye contact. Be patient if you ask a question - answers sometimes take time to formulate. </a:t>
            </a:r>
          </a:p>
          <a:p>
            <a:pPr marL="228600" indent="-228600">
              <a:lnSpc>
                <a:spcPct val="80000"/>
              </a:lnSpc>
            </a:pPr>
            <a:r>
              <a:rPr lang="en-US" sz="800"/>
              <a:t>Keep an eye on your time, and don't run over your limit. </a:t>
            </a:r>
            <a:r>
              <a:rPr lang="en-US" sz="800" b="1"/>
              <a:t>Ever.</a:t>
            </a:r>
            <a:r>
              <a:rPr lang="en-US" sz="800"/>
              <a:t> </a:t>
            </a:r>
          </a:p>
          <a:p>
            <a:pPr marL="228600" indent="-228600">
              <a:lnSpc>
                <a:spcPct val="80000"/>
              </a:lnSpc>
            </a:pPr>
            <a:r>
              <a:rPr lang="en-US" sz="800"/>
              <a:t>Be prepared for interruptions (late arrivals, cell phones or pagers, burned out projector bulbs, fire drills, </a:t>
            </a:r>
            <a:r>
              <a:rPr lang="en-US" sz="800" i="1"/>
              <a:t>etc.</a:t>
            </a:r>
            <a:r>
              <a:rPr lang="en-US" sz="800"/>
              <a:t>). </a:t>
            </a:r>
          </a:p>
          <a:p>
            <a:pPr marL="228600" indent="-228600">
              <a:lnSpc>
                <a:spcPct val="80000"/>
              </a:lnSpc>
            </a:pPr>
            <a:r>
              <a:rPr lang="en-US" sz="800"/>
              <a:t>If you must turn down the room lights, don't turn them off entirely. Don't leave the lights down any longer than necessary - remember to turn them back up! Of course, the snores from the sleeping audience may remind you to turn the lights back on if you've forgotten. </a:t>
            </a:r>
          </a:p>
          <a:p>
            <a:pPr marL="228600" indent="-228600">
              <a:lnSpc>
                <a:spcPct val="80000"/>
              </a:lnSpc>
            </a:pPr>
            <a:r>
              <a:rPr lang="en-US" sz="800"/>
              <a:t>Don't apologize for any aspect of your presentation. This should be your very best effort; if you have to apologize, you haven't done your job properly. </a:t>
            </a:r>
          </a:p>
          <a:p>
            <a:pPr marL="228600" indent="-228600">
              <a:lnSpc>
                <a:spcPct val="80000"/>
              </a:lnSpc>
            </a:pPr>
            <a:r>
              <a:rPr lang="en-US" sz="800"/>
              <a:t>Don't criticize aspects of the trip, city, facilities, </a:t>
            </a:r>
            <a:r>
              <a:rPr lang="en-US" sz="800" i="1"/>
              <a:t>etc.</a:t>
            </a:r>
            <a:r>
              <a:rPr lang="en-US" sz="800"/>
              <a:t> during your talk. This is another way to alienate your audience quickly. For instance, they may or may not have chosen to live in this horrible climate, but it isn't your place to remind them how horrible it is. Remember that you are a guest and it is impolite to exhibit your prejudices publically. </a:t>
            </a:r>
          </a:p>
          <a:p>
            <a:pPr marL="228600" indent="-228600">
              <a:lnSpc>
                <a:spcPct val="80000"/>
              </a:lnSpc>
            </a:pPr>
            <a:r>
              <a:rPr lang="en-US" sz="800"/>
              <a:t>Strive to have a prepared and memorable summary. If nothing else, the take home message is what the audience will remember after you leave. </a:t>
            </a:r>
          </a:p>
          <a:p>
            <a:pPr marL="228600" indent="-228600">
              <a:lnSpc>
                <a:spcPct val="80000"/>
              </a:lnSpc>
            </a:pPr>
            <a:r>
              <a:rPr lang="en-US" sz="800"/>
              <a:t>When you reach the summary and are about to finish, resist the temptation to add a few last impromptu words. They will be unpracticed, and will be the last thing many of your audience will hear you say. End your talk with the insightful, firm summary statement you have prepared. </a:t>
            </a:r>
          </a:p>
          <a:p>
            <a:pPr marL="228600" indent="-228600">
              <a:lnSpc>
                <a:spcPct val="80000"/>
              </a:lnSpc>
            </a:pPr>
            <a:r>
              <a:rPr lang="en-US" sz="800"/>
              <a:t>Don't be afraid to give yourself credit for your own work, but do remember to give others credit where due. I prefer to do this early, others may prefer doing it later in the talk. If planned for later in the talk, don't forget to acknowledge these people's efforts, even if you have to skip a statement or two to remain within your time frame. The best friend of one of these contibutors may be in your audience! If you include slides borrowed from other people, or slides which include other people's data or figures, always give credit to these people right on that slide. This shows a professional attitude, and (better yet) can save you many words of explanation. </a:t>
            </a:r>
          </a:p>
          <a:p>
            <a:pPr marL="228600" indent="-228600">
              <a:lnSpc>
                <a:spcPct val="80000"/>
              </a:lnSpc>
            </a:pPr>
            <a:endParaRPr lang="en-US" sz="8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AD3BA0-166E-4295-9B0E-66542209AD67}" type="slidenum">
              <a:rPr lang="en-US"/>
              <a:pPr/>
              <a:t>11</a:t>
            </a:fld>
            <a:endParaRPr lang="en-US"/>
          </a:p>
        </p:txBody>
      </p:sp>
      <p:sp>
        <p:nvSpPr>
          <p:cNvPr id="237570" name="Rectangle 2"/>
          <p:cNvSpPr>
            <a:spLocks noGrp="1" noRot="1" noChangeAspect="1" noChangeArrowheads="1" noTextEdit="1"/>
          </p:cNvSpPr>
          <p:nvPr>
            <p:ph type="sldImg"/>
          </p:nvPr>
        </p:nvSpPr>
        <p:spPr>
          <a:ln/>
        </p:spPr>
      </p:sp>
      <p:sp>
        <p:nvSpPr>
          <p:cNvPr id="237571" name="Rectangle 3"/>
          <p:cNvSpPr>
            <a:spLocks noGrp="1" noChangeArrowheads="1"/>
          </p:cNvSpPr>
          <p:nvPr>
            <p:ph type="body" idx="1"/>
          </p:nvPr>
        </p:nvSpPr>
        <p:spPr/>
        <p:txBody>
          <a:bodyPr/>
          <a:lstStyle/>
          <a:p>
            <a:pPr marL="228600" indent="-228600">
              <a:lnSpc>
                <a:spcPct val="90000"/>
              </a:lnSpc>
            </a:pPr>
            <a:r>
              <a:rPr lang="en-US" sz="1000"/>
              <a:t>Your presentation doesn't end once you've finished what you have to say. The question period often is the part of the talk which influences the audience the most. After all, you've had time to practice the rest of the talk. This is the part of the presentation where your ability to interact with the audience will be evaluated. Since you can't always predict the what you'll be asked, how can you prepare for the questioning? Here are a few guidelines: </a:t>
            </a:r>
          </a:p>
          <a:p>
            <a:pPr marL="228600" indent="-228600">
              <a:lnSpc>
                <a:spcPct val="90000"/>
              </a:lnSpc>
            </a:pPr>
            <a:r>
              <a:rPr lang="en-US" sz="1000"/>
              <a:t>Always repeat each question so the entire audience knows what you've been asked. </a:t>
            </a:r>
          </a:p>
          <a:p>
            <a:pPr marL="228600" indent="-228600">
              <a:lnSpc>
                <a:spcPct val="90000"/>
              </a:lnSpc>
            </a:pPr>
            <a:r>
              <a:rPr lang="en-US" sz="1000"/>
              <a:t>Before you answer, take a moment to reflect on the question. By not rushing to give an answer, you show a degree of respect for the questioner, and you give yourself time to be sure you are answering the question that actually was asked. If you are unsure, restate the question or ask for a clarification. </a:t>
            </a:r>
          </a:p>
          <a:p>
            <a:pPr marL="228600" indent="-228600">
              <a:lnSpc>
                <a:spcPct val="90000"/>
              </a:lnSpc>
            </a:pPr>
            <a:r>
              <a:rPr lang="en-US" sz="1000"/>
              <a:t>Above all, wait for the questioner to finish asking the question before you begin your answer! The only exception is when it becomes necessary to break in on a vague, rambling question; this is your show, and you have only a limited time to make your presentation. It is essential, however, that you break in tactfully. Say something like "So, are you asking ....?" This will focus the question and give you a place to begin an answer. Remember that your ability to interact with an audience also is being evaluated. </a:t>
            </a:r>
          </a:p>
          <a:p>
            <a:pPr marL="228600" indent="-228600">
              <a:lnSpc>
                <a:spcPct val="90000"/>
              </a:lnSpc>
            </a:pPr>
            <a:r>
              <a:rPr lang="en-US" sz="1000"/>
              <a:t>If a question is asked during the talk, and it will clarify an ambiguity, answer it immediately. </a:t>
            </a:r>
          </a:p>
          <a:p>
            <a:pPr marL="228600" indent="-228600">
              <a:lnSpc>
                <a:spcPct val="90000"/>
              </a:lnSpc>
            </a:pPr>
            <a:r>
              <a:rPr lang="en-US" sz="1000"/>
              <a:t>Postpone questions aimed at resolving specific problems (or arcane knowledge) until the end of the talk, or private discussion. This is particularly important if the answer will distract either you or the audience away from the flow of your presentation. </a:t>
            </a:r>
          </a:p>
          <a:p>
            <a:pPr marL="228600" indent="-228600">
              <a:lnSpc>
                <a:spcPct val="90000"/>
              </a:lnSpc>
            </a:pPr>
            <a:r>
              <a:rPr lang="en-US" sz="1000"/>
              <a:t>Avoid prolonged discussions with one person, extended answers, and especially arguments. </a:t>
            </a:r>
          </a:p>
          <a:p>
            <a:pPr marL="228600" indent="-228600">
              <a:lnSpc>
                <a:spcPct val="90000"/>
              </a:lnSpc>
            </a:pPr>
            <a:r>
              <a:rPr lang="en-US" sz="1000"/>
              <a:t>If you can't answer a question, just say so. Don't apologize. You then may: </a:t>
            </a:r>
          </a:p>
          <a:p>
            <a:pPr marL="685800" lvl="1" indent="-228600">
              <a:lnSpc>
                <a:spcPct val="90000"/>
              </a:lnSpc>
            </a:pPr>
            <a:r>
              <a:rPr lang="en-US" sz="1000"/>
              <a:t>Offer to research an answer, then get back to the questioner later. </a:t>
            </a:r>
          </a:p>
          <a:p>
            <a:pPr marL="685800" lvl="1" indent="-228600">
              <a:lnSpc>
                <a:spcPct val="90000"/>
              </a:lnSpc>
            </a:pPr>
            <a:r>
              <a:rPr lang="en-US" sz="1000"/>
              <a:t>Suggest resources which would help the questioner to address the question themselves. </a:t>
            </a:r>
          </a:p>
          <a:p>
            <a:pPr marL="685800" lvl="1" indent="-228600">
              <a:lnSpc>
                <a:spcPct val="90000"/>
              </a:lnSpc>
            </a:pPr>
            <a:r>
              <a:rPr lang="en-US" sz="1000"/>
              <a:t>Ask for suggestions from the audience. </a:t>
            </a:r>
          </a:p>
          <a:p>
            <a:pPr marL="228600" indent="-228600">
              <a:lnSpc>
                <a:spcPct val="90000"/>
              </a:lnSpc>
            </a:pPr>
            <a:endParaRPr lang="en-US" sz="10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9E9183-01D1-4E3E-9B90-A7F283F2164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9E9183-01D1-4E3E-9B90-A7F283F2164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9E9183-01D1-4E3E-9B90-A7F283F2164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9E9183-01D1-4E3E-9B90-A7F283F2164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9E9183-01D1-4E3E-9B90-A7F283F2164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9E9183-01D1-4E3E-9B90-A7F283F21641}"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9E9183-01D1-4E3E-9B90-A7F283F21641}"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9E9183-01D1-4E3E-9B90-A7F283F2164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692B97-DCA8-46F7-92EA-CE0926EC6F01}" type="slidenum">
              <a:rPr lang="en-US"/>
              <a:pPr/>
              <a:t>4</a:t>
            </a:fld>
            <a:endParaRPr lang="en-US"/>
          </a:p>
        </p:txBody>
      </p:sp>
      <p:sp>
        <p:nvSpPr>
          <p:cNvPr id="223234" name="Rectangle 2"/>
          <p:cNvSpPr>
            <a:spLocks noGrp="1" noRot="1" noChangeAspect="1" noChangeArrowheads="1" noTextEdit="1"/>
          </p:cNvSpPr>
          <p:nvPr>
            <p:ph type="sldImg"/>
          </p:nvPr>
        </p:nvSpPr>
        <p:spPr>
          <a:ln/>
        </p:spPr>
      </p:sp>
      <p:sp>
        <p:nvSpPr>
          <p:cNvPr id="223235" name="Rectangle 3"/>
          <p:cNvSpPr>
            <a:spLocks noGrp="1" noChangeArrowheads="1"/>
          </p:cNvSpPr>
          <p:nvPr>
            <p:ph type="body" idx="1"/>
          </p:nvPr>
        </p:nvSpPr>
        <p:spPr/>
        <p:txBody>
          <a:bodyPr/>
          <a:lstStyle/>
          <a:p>
            <a:pPr marL="228600" indent="-228600">
              <a:lnSpc>
                <a:spcPct val="90000"/>
              </a:lnSpc>
            </a:pPr>
            <a:r>
              <a:rPr lang="en-US" sz="900"/>
              <a:t>This is where you begin to tailor the talk to the situation, and for that reason this stage is very important for a successful presentation. Talk to your host and clarify these points before you spend much preparation time. If the environment and audience are unfamiliar to you, this is a critical stage. You may even want to do a literature search on potential audience members to identify areas of common interest or potential questions which may arise. Begin this stage early - the more lead time you allow yourself, the more time you will have to think up novel approaches to the topic and the more interesting and substantial your presentation will be. </a:t>
            </a:r>
          </a:p>
          <a:p>
            <a:pPr marL="228600" indent="-228600">
              <a:lnSpc>
                <a:spcPct val="90000"/>
              </a:lnSpc>
            </a:pPr>
            <a:endParaRPr lang="en-US" sz="900"/>
          </a:p>
          <a:p>
            <a:pPr marL="228600" indent="-228600">
              <a:lnSpc>
                <a:spcPct val="90000"/>
              </a:lnSpc>
            </a:pPr>
            <a:r>
              <a:rPr lang="en-US" sz="900"/>
              <a:t>Before you begin preparing the presentation, you'll need to determine: </a:t>
            </a:r>
          </a:p>
          <a:p>
            <a:pPr marL="228600" indent="-228600">
              <a:lnSpc>
                <a:spcPct val="90000"/>
              </a:lnSpc>
            </a:pPr>
            <a:r>
              <a:rPr lang="en-US" sz="900"/>
              <a:t>The type of talk you will be expected to give </a:t>
            </a:r>
          </a:p>
          <a:p>
            <a:pPr marL="685800" lvl="1" indent="-228600">
              <a:lnSpc>
                <a:spcPct val="90000"/>
              </a:lnSpc>
            </a:pPr>
            <a:r>
              <a:rPr lang="en-US" sz="900"/>
              <a:t>will this be an informal chat, a seminar discussion, or a more formal presentation? </a:t>
            </a:r>
          </a:p>
          <a:p>
            <a:pPr marL="685800" lvl="1" indent="-228600">
              <a:lnSpc>
                <a:spcPct val="90000"/>
              </a:lnSpc>
            </a:pPr>
            <a:r>
              <a:rPr lang="en-US" sz="900"/>
              <a:t>different talks have different purposes; the intent of a conference presentation is not the same as a job talk. When in doubt, ask for guidance from your host. </a:t>
            </a:r>
          </a:p>
          <a:p>
            <a:pPr marL="228600" indent="-228600">
              <a:lnSpc>
                <a:spcPct val="90000"/>
              </a:lnSpc>
            </a:pPr>
            <a:r>
              <a:rPr lang="en-US" sz="900"/>
              <a:t>The composition of the audience </a:t>
            </a:r>
          </a:p>
          <a:p>
            <a:pPr marL="685800" lvl="1" indent="-228600">
              <a:lnSpc>
                <a:spcPct val="90000"/>
              </a:lnSpc>
            </a:pPr>
            <a:r>
              <a:rPr lang="en-US" sz="900"/>
              <a:t>will you be speaking to a general audience or specialists? </a:t>
            </a:r>
          </a:p>
          <a:p>
            <a:pPr marL="685800" lvl="1" indent="-228600">
              <a:lnSpc>
                <a:spcPct val="90000"/>
              </a:lnSpc>
            </a:pPr>
            <a:r>
              <a:rPr lang="en-US" sz="900"/>
              <a:t>how many people are expected to attend? </a:t>
            </a:r>
          </a:p>
          <a:p>
            <a:pPr marL="685800" lvl="1" indent="-228600">
              <a:lnSpc>
                <a:spcPct val="90000"/>
              </a:lnSpc>
            </a:pPr>
            <a:r>
              <a:rPr lang="en-US" sz="900"/>
              <a:t>is this likely to be a friendly audience? An interactive audience? </a:t>
            </a:r>
          </a:p>
          <a:p>
            <a:pPr marL="228600" indent="-228600">
              <a:lnSpc>
                <a:spcPct val="90000"/>
              </a:lnSpc>
            </a:pPr>
            <a:r>
              <a:rPr lang="en-US" sz="900"/>
              <a:t>The time allotted for the talk </a:t>
            </a:r>
          </a:p>
          <a:p>
            <a:pPr marL="685800" lvl="1" indent="-228600">
              <a:lnSpc>
                <a:spcPct val="90000"/>
              </a:lnSpc>
            </a:pPr>
            <a:r>
              <a:rPr lang="en-US" sz="900"/>
              <a:t>the longer the talk, the more freedom you will have to explore the topic </a:t>
            </a:r>
          </a:p>
          <a:p>
            <a:pPr marL="685800" lvl="1" indent="-228600">
              <a:lnSpc>
                <a:spcPct val="90000"/>
              </a:lnSpc>
            </a:pPr>
            <a:r>
              <a:rPr lang="en-US" sz="900"/>
              <a:t>a short talk needs to be very clear and to address the topic directly </a:t>
            </a:r>
          </a:p>
          <a:p>
            <a:pPr marL="685800" lvl="1" indent="-228600">
              <a:lnSpc>
                <a:spcPct val="90000"/>
              </a:lnSpc>
            </a:pPr>
            <a:r>
              <a:rPr lang="en-US" sz="900"/>
              <a:t>is question time included? </a:t>
            </a:r>
          </a:p>
          <a:p>
            <a:pPr marL="228600" indent="-228600">
              <a:lnSpc>
                <a:spcPct val="90000"/>
              </a:lnSpc>
            </a:pPr>
            <a:r>
              <a:rPr lang="en-US" sz="900"/>
              <a:t>Expectations for information content </a:t>
            </a:r>
          </a:p>
          <a:p>
            <a:pPr marL="685800" lvl="1" indent="-228600">
              <a:lnSpc>
                <a:spcPct val="90000"/>
              </a:lnSpc>
            </a:pPr>
            <a:r>
              <a:rPr lang="en-US" sz="900"/>
              <a:t>is there a specific purpose for having you give a talk? Clarify the expectations beforehand and plan to address them during the presentation. </a:t>
            </a:r>
          </a:p>
          <a:p>
            <a:pPr marL="685800" lvl="1" indent="-228600">
              <a:lnSpc>
                <a:spcPct val="90000"/>
              </a:lnSpc>
            </a:pPr>
            <a:r>
              <a:rPr lang="en-US" sz="900"/>
              <a:t>will you be presenting novel concepts to this audience, or building upon their prior knowledge? Either way, make sure you cover the basics clearly, and early in the talk, to avoid loosing the audience. </a:t>
            </a:r>
          </a:p>
          <a:p>
            <a:pPr marL="228600" indent="-228600">
              <a:lnSpc>
                <a:spcPct val="90000"/>
              </a:lnSpc>
            </a:pPr>
            <a:endParaRPr lang="en-US" sz="9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21B6B2-9ED0-43CB-B51F-AE23DFFB2C8D}" type="slidenum">
              <a:rPr lang="en-US"/>
              <a:pPr/>
              <a:t>5</a:t>
            </a:fld>
            <a:endParaRPr lang="en-US"/>
          </a:p>
        </p:txBody>
      </p:sp>
      <p:sp>
        <p:nvSpPr>
          <p:cNvPr id="225282" name="Rectangle 2"/>
          <p:cNvSpPr>
            <a:spLocks noGrp="1" noRot="1" noChangeAspect="1" noChangeArrowheads="1" noTextEdit="1"/>
          </p:cNvSpPr>
          <p:nvPr>
            <p:ph type="sldImg"/>
          </p:nvPr>
        </p:nvSpPr>
        <p:spPr>
          <a:ln/>
        </p:spPr>
      </p:sp>
      <p:sp>
        <p:nvSpPr>
          <p:cNvPr id="225283" name="Rectangle 3"/>
          <p:cNvSpPr>
            <a:spLocks noGrp="1" noChangeArrowheads="1"/>
          </p:cNvSpPr>
          <p:nvPr>
            <p:ph type="body" idx="1"/>
          </p:nvPr>
        </p:nvSpPr>
        <p:spPr/>
        <p:txBody>
          <a:bodyPr/>
          <a:lstStyle/>
          <a:p>
            <a:pPr marL="228600" indent="-228600">
              <a:lnSpc>
                <a:spcPct val="80000"/>
              </a:lnSpc>
            </a:pPr>
            <a:r>
              <a:rPr lang="en-US" sz="800"/>
              <a:t>. Unlike a conversation or a written document, a talk is a one-shot attempt to make a point. By contrast, a conversation consists of repetitions and clarification's based on questions and immediate feedback, while a written paper allows a reader to puzzle through its contents as often as necessary. It is essential that your talk be well-constructed and tidy, and that your points be presented to the audience both a logical sequence and unambiguously. This all takes a fair amount of preparation. </a:t>
            </a:r>
            <a:r>
              <a:rPr lang="en-US" sz="800" b="1"/>
              <a:t>Start early!</a:t>
            </a:r>
            <a:r>
              <a:rPr lang="en-US" sz="800"/>
              <a:t> Here are a few pointers to get you started:</a:t>
            </a:r>
            <a:br>
              <a:rPr lang="en-US" sz="800"/>
            </a:br>
            <a:endParaRPr lang="en-US" sz="800"/>
          </a:p>
          <a:p>
            <a:pPr marL="228600" indent="-228600">
              <a:lnSpc>
                <a:spcPct val="80000"/>
              </a:lnSpc>
            </a:pPr>
            <a:r>
              <a:rPr lang="en-US" sz="800"/>
              <a:t>Start preparing far in advance by thinking through what needs to be said. Collect material which may relate to the topic from unusual sources, and sleep on these ideas. The final product will be more fully-developed and interesting. </a:t>
            </a:r>
          </a:p>
          <a:p>
            <a:pPr marL="228600" indent="-228600">
              <a:lnSpc>
                <a:spcPct val="80000"/>
              </a:lnSpc>
            </a:pPr>
            <a:r>
              <a:rPr lang="en-US" sz="800"/>
              <a:t>Using big letters and a bold pen, write a clear statement of the problem and its importance, and then pin that statement on the wall above your desk. </a:t>
            </a:r>
          </a:p>
          <a:p>
            <a:pPr marL="228600" indent="-228600">
              <a:lnSpc>
                <a:spcPct val="80000"/>
              </a:lnSpc>
            </a:pPr>
            <a:r>
              <a:rPr lang="en-US" sz="800"/>
              <a:t>Develop this theme into one jargon-free sentence that will catch the attention of the audience. Next, identify the issues you plan to address (brainstorm, then trim back; see the portion of this tutorial on </a:t>
            </a:r>
            <a:r>
              <a:rPr lang="en-US" sz="800">
                <a:hlinkClick r:id="rId3"/>
              </a:rPr>
              <a:t>outlining</a:t>
            </a:r>
            <a:r>
              <a:rPr lang="en-US" sz="800"/>
              <a:t>). </a:t>
            </a:r>
          </a:p>
          <a:p>
            <a:pPr marL="228600" indent="-228600">
              <a:lnSpc>
                <a:spcPct val="80000"/>
              </a:lnSpc>
            </a:pPr>
            <a:r>
              <a:rPr lang="en-US" sz="800"/>
              <a:t>Arrange these issues in a logical sequence (which may change as you develop the talk). This process is easier if you use index cards to organize your talk, with one idea per card. </a:t>
            </a:r>
          </a:p>
          <a:p>
            <a:pPr marL="228600" indent="-228600">
              <a:lnSpc>
                <a:spcPct val="80000"/>
              </a:lnSpc>
            </a:pPr>
            <a:r>
              <a:rPr lang="en-US" sz="800"/>
              <a:t>Computer-based presentation programs (PowerPoint, Persuasion, etc.) can be wonderful time-savers. The time invested in learning to use these programs is rewarded by the speed with which a presentation can be created, even by a moderately-skilled user. These programs are good tools for organizing your presentation (an electronic version of the index cards idea), they can be used to create visuals for the presentation (e.g., slides and transparencies), and even project those visuals during the presentation. </a:t>
            </a:r>
          </a:p>
          <a:p>
            <a:pPr marL="228600" indent="-228600">
              <a:lnSpc>
                <a:spcPct val="80000"/>
              </a:lnSpc>
            </a:pPr>
            <a:r>
              <a:rPr lang="en-US" sz="800"/>
              <a:t>Avoid using lists (First ..., Second ...); you may confuse listing systems (First ..., Point B..., and another thing ...), or you may discover later in the talk that you've missed a point entirely, and then you'll be forced to backtrack. Both of these problems tend to distract your audience away from the points you are trying to make, and both give the appearance of poor organizational skills. </a:t>
            </a:r>
          </a:p>
          <a:p>
            <a:pPr marL="228600" indent="-228600">
              <a:lnSpc>
                <a:spcPct val="80000"/>
              </a:lnSpc>
            </a:pPr>
            <a:r>
              <a:rPr lang="en-US" sz="800"/>
              <a:t>Retention of information by the audience is reduced as a talk proceeds, so if you do want to make a series of points, organize them from the most to the least important. That way, the audience is more likely to remember the important points later. You may even find that the less important points become irrelevant to the focus of the talk as you practice. </a:t>
            </a:r>
          </a:p>
          <a:p>
            <a:pPr marL="228600" indent="-228600">
              <a:lnSpc>
                <a:spcPct val="80000"/>
              </a:lnSpc>
            </a:pPr>
            <a:r>
              <a:rPr lang="en-US" sz="800"/>
              <a:t>Determine transition elements which will help your audience to follow the link from one issue to the next. These should be logical, and may presented by posing a question, or explaining your own discovery of the link's existence. </a:t>
            </a:r>
          </a:p>
          <a:p>
            <a:pPr marL="228600" indent="-228600">
              <a:lnSpc>
                <a:spcPct val="80000"/>
              </a:lnSpc>
            </a:pPr>
            <a:r>
              <a:rPr lang="en-US" sz="800"/>
              <a:t>Use short sentences with simple constructions. The concept will be made more clear, and the sentence structure is more similar to conversational styles. </a:t>
            </a:r>
          </a:p>
          <a:p>
            <a:pPr marL="228600" indent="-228600">
              <a:lnSpc>
                <a:spcPct val="80000"/>
              </a:lnSpc>
            </a:pPr>
            <a:r>
              <a:rPr lang="en-US" sz="800"/>
              <a:t>Run through the talk once, early. Go back and re-think the sequencing. Discard non-essential elements. </a:t>
            </a:r>
          </a:p>
          <a:p>
            <a:pPr marL="228600" indent="-228600">
              <a:lnSpc>
                <a:spcPct val="80000"/>
              </a:lnSpc>
            </a:pPr>
            <a:r>
              <a:rPr lang="en-US" sz="800"/>
              <a:t>Don't assume the audience will be familiar with basic concepts that form the foundation of your talk. Outline these concepts briefly but clearly early in the talk to avoid confusion. </a:t>
            </a:r>
          </a:p>
          <a:p>
            <a:pPr marL="228600" indent="-228600">
              <a:lnSpc>
                <a:spcPct val="80000"/>
              </a:lnSpc>
            </a:pPr>
            <a:r>
              <a:rPr lang="en-US" sz="800"/>
              <a:t>Attempt to identify problems or questions the audience may have and address them in the talk, before the audience has a chance to think of these things themselves. </a:t>
            </a:r>
          </a:p>
          <a:p>
            <a:pPr marL="228600" indent="-228600">
              <a:lnSpc>
                <a:spcPct val="80000"/>
              </a:lnSpc>
            </a:pPr>
            <a:r>
              <a:rPr lang="en-US" sz="800"/>
              <a:t>Determine which elements would benefit by being presented with visual aids. Spend time working out the best way to present the material. Head on over to the </a:t>
            </a:r>
            <a:r>
              <a:rPr lang="en-US" sz="800">
                <a:hlinkClick r:id="rId4"/>
              </a:rPr>
              <a:t>accompanying tutorials</a:t>
            </a:r>
            <a:r>
              <a:rPr lang="en-US" sz="800"/>
              <a:t> for information on presenting material in an effective way using visual aids. </a:t>
            </a:r>
          </a:p>
          <a:p>
            <a:pPr marL="228600" indent="-228600">
              <a:lnSpc>
                <a:spcPct val="80000"/>
              </a:lnSpc>
            </a:pPr>
            <a:r>
              <a:rPr lang="en-US" sz="800"/>
              <a:t>Prepare thumbnails sketches of these visual aids, then run through the talk again. Re-work the most appropriate and essential visual aids and discard the rest. Don't forget to proof-read your visuals! Do so while there is plenty of time to re-print that critical slide with the glaring typo. </a:t>
            </a:r>
          </a:p>
          <a:p>
            <a:pPr marL="228600" indent="-228600">
              <a:lnSpc>
                <a:spcPct val="80000"/>
              </a:lnSpc>
            </a:pPr>
            <a:r>
              <a:rPr lang="en-US" sz="800"/>
              <a:t>The earlier you start on the visuals, the better they will be. On the other hand, avoid fine tuning each visual endlessly; if you find yourself diddling the details, go on to do something more productive instead. </a:t>
            </a:r>
          </a:p>
          <a:p>
            <a:pPr marL="228600" indent="-228600">
              <a:lnSpc>
                <a:spcPct val="80000"/>
              </a:lnSpc>
            </a:pPr>
            <a:r>
              <a:rPr lang="en-US" sz="800"/>
              <a:t>When in doubt about which presentation medium to use (transparencies, slides, videos, multimedia, etc.), choose the format which is the least complex which remains consistent with both clarity and content of the presentation. Keep in mind that the more technology you use, the more things there will be which can go wrong. These technological difficulties may develop into a gruesome presentation experience, particularly if you are giving the talk in an unfamiliar setting! </a:t>
            </a:r>
          </a:p>
          <a:p>
            <a:pPr marL="228600" indent="-228600">
              <a:lnSpc>
                <a:spcPct val="80000"/>
              </a:lnSpc>
            </a:pPr>
            <a:r>
              <a:rPr lang="en-US" sz="800"/>
              <a:t>If you do need to use multimedia technology in your presentation, call ahead to make sure the technology you require is supported in the room where you'll be talking! </a:t>
            </a:r>
          </a:p>
          <a:p>
            <a:pPr marL="228600" indent="-228600">
              <a:lnSpc>
                <a:spcPct val="80000"/>
              </a:lnSpc>
            </a:pPr>
            <a:r>
              <a:rPr lang="en-US" sz="800" b="1"/>
              <a:t>The most important preparation factor is to REHEARSE!</a:t>
            </a:r>
            <a:r>
              <a:rPr lang="en-US" sz="800"/>
              <a:t> Do so in private at first. Then for a real acid test, videotape yourself and watch the results with a critical eye. It's often a painful and humbling experience, but the results will be worth it. </a:t>
            </a:r>
          </a:p>
          <a:p>
            <a:pPr marL="228600" indent="-228600">
              <a:lnSpc>
                <a:spcPct val="80000"/>
              </a:lnSpc>
            </a:pPr>
            <a:r>
              <a:rPr lang="en-US" sz="800"/>
              <a:t>You can then try the presentation out in front of a few colleagues. Ask for feedback, then </a:t>
            </a:r>
            <a:r>
              <a:rPr lang="en-US" sz="800" i="1"/>
              <a:t>act on that information</a:t>
            </a:r>
            <a:r>
              <a:rPr lang="en-US" sz="800"/>
              <a:t>. Select those who know a little about your topic, and not those who know a lot. This will focus your attention on attempting to explain why you did what you did in simple terms, rather than encouraging attention to details only specialists care about. </a:t>
            </a:r>
          </a:p>
          <a:p>
            <a:pPr marL="228600" indent="-228600">
              <a:lnSpc>
                <a:spcPct val="80000"/>
              </a:lnSpc>
            </a:pPr>
            <a:r>
              <a:rPr lang="en-US" sz="800"/>
              <a:t>If you start preparing early, you'll have plenty of time to refine the presentation based on your colleagues' feedback. This is always a useful process. </a:t>
            </a:r>
          </a:p>
          <a:p>
            <a:pPr marL="228600" indent="-228600">
              <a:lnSpc>
                <a:spcPct val="80000"/>
              </a:lnSpc>
            </a:pPr>
            <a:r>
              <a:rPr lang="en-US" sz="800"/>
              <a:t>Don't waste your colleagues' time; if you are sincere about wanting that feedback, don't wait until the night before the presentation to ask for other people's input. </a:t>
            </a:r>
          </a:p>
          <a:p>
            <a:pPr marL="228600" indent="-228600">
              <a:lnSpc>
                <a:spcPct val="80000"/>
              </a:lnSpc>
            </a:pPr>
            <a:r>
              <a:rPr lang="en-US" sz="800"/>
              <a:t>Remember, the shorter the talk, the more difficult it will be to cover the material clearly and completely. Be strict about including only what is essential information for the presentation, and removing </a:t>
            </a:r>
            <a:r>
              <a:rPr lang="en-US" sz="800" i="1"/>
              <a:t>all</a:t>
            </a:r>
            <a:r>
              <a:rPr lang="en-US" sz="800"/>
              <a:t> the non-essential tidbits. </a:t>
            </a:r>
          </a:p>
          <a:p>
            <a:pPr marL="228600" indent="-228600">
              <a:lnSpc>
                <a:spcPct val="80000"/>
              </a:lnSpc>
            </a:pPr>
            <a:endParaRPr lang="en-US" sz="8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D210E8-AA31-44B9-B0D9-95F73D67833C}" type="slidenum">
              <a:rPr lang="en-US"/>
              <a:pPr/>
              <a:t>6</a:t>
            </a:fld>
            <a:endParaRPr lang="en-US"/>
          </a:p>
        </p:txBody>
      </p:sp>
      <p:sp>
        <p:nvSpPr>
          <p:cNvPr id="227330" name="Rectangle 2"/>
          <p:cNvSpPr>
            <a:spLocks noGrp="1" noRot="1" noChangeAspect="1" noChangeArrowheads="1" noTextEdit="1"/>
          </p:cNvSpPr>
          <p:nvPr>
            <p:ph type="sldImg"/>
          </p:nvPr>
        </p:nvSpPr>
        <p:spPr>
          <a:ln/>
        </p:spPr>
      </p:sp>
      <p:sp>
        <p:nvSpPr>
          <p:cNvPr id="227331" name="Rectangle 3"/>
          <p:cNvSpPr>
            <a:spLocks noGrp="1" noChangeArrowheads="1"/>
          </p:cNvSpPr>
          <p:nvPr>
            <p:ph type="body" idx="1"/>
          </p:nvPr>
        </p:nvSpPr>
        <p:spPr/>
        <p:txBody>
          <a:bodyPr/>
          <a:lstStyle/>
          <a:p>
            <a:r>
              <a:rPr lang="en-US"/>
              <a:t>The primary purpose of a presentation is to provide information which the audience will then remember at a later date. Detailed referencing of material or extensive review of data won't be remembered - and may put the audience to sleep! </a:t>
            </a:r>
          </a:p>
          <a:p>
            <a:r>
              <a:rPr lang="en-US"/>
              <a:t>One way to maintain interest is to organize and present the material in a </a:t>
            </a:r>
            <a:r>
              <a:rPr lang="en-US">
                <a:hlinkClick r:id="rId3"/>
              </a:rPr>
              <a:t>novel manner</a:t>
            </a:r>
            <a:r>
              <a:rPr lang="en-US"/>
              <a:t>. Using a non-standard ordering of material will help to keep the audience interested. Similarly, organizing your material in a new way (rather than re-working an old talk) will help to keep your own interest in the topic, and will result in a talk which is more fresh and exciting. </a:t>
            </a:r>
          </a:p>
          <a:p>
            <a:r>
              <a:rPr lang="en-US"/>
              <a:t>The importance of outlining is often stressed in preparing written and oral presentations, but an outline following a linear format (headings, subheadings, etc.) may be restrictive. A list of terms and ideas can be daunting, and tends to focus attention on the final items. Consider creating an </a:t>
            </a:r>
            <a:r>
              <a:rPr lang="en-US">
                <a:hlinkClick r:id="rId4"/>
              </a:rPr>
              <a:t>'idea network'</a:t>
            </a:r>
            <a:r>
              <a:rPr lang="en-US"/>
              <a:t> as an alternative approach for organizing your presentation (or your written paper). </a:t>
            </a:r>
          </a:p>
          <a:p>
            <a:r>
              <a:rPr lang="en-US"/>
              <a:t>A question that often is asked at this stage is "Is this enough material for the talk?". Actually, you'll probably find that you have far too much material. It is important to develop a realistic view of how much material is appropriate, and the ability to be ruthless in eliminating non-essential material. These abilities vary widely among presenters, and are important factors in determining the quality of the presentation. Here are </a:t>
            </a:r>
            <a:r>
              <a:rPr lang="en-US">
                <a:hlinkClick r:id="rId5"/>
              </a:rPr>
              <a:t>a few guidelines</a:t>
            </a:r>
            <a:r>
              <a:rPr lang="en-US"/>
              <a:t> for helping determine how much material is enough .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CE14C3-0D87-4D43-A1F2-1E675A3136D0}" type="slidenum">
              <a:rPr lang="en-US"/>
              <a:pPr/>
              <a:t>7</a:t>
            </a:fld>
            <a:endParaRPr lang="en-US"/>
          </a:p>
        </p:txBody>
      </p:sp>
      <p:sp>
        <p:nvSpPr>
          <p:cNvPr id="229378" name="Rectangle 2"/>
          <p:cNvSpPr>
            <a:spLocks noGrp="1" noRot="1" noChangeAspect="1" noChangeArrowheads="1" noTextEdit="1"/>
          </p:cNvSpPr>
          <p:nvPr>
            <p:ph type="sldImg"/>
          </p:nvPr>
        </p:nvSpPr>
        <p:spPr>
          <a:ln/>
        </p:spPr>
      </p:sp>
      <p:sp>
        <p:nvSpPr>
          <p:cNvPr id="229379" name="Rectangle 3"/>
          <p:cNvSpPr>
            <a:spLocks noGrp="1" noChangeArrowheads="1"/>
          </p:cNvSpPr>
          <p:nvPr>
            <p:ph type="body" idx="1"/>
          </p:nvPr>
        </p:nvSpPr>
        <p:spPr/>
        <p:txBody>
          <a:bodyPr/>
          <a:lstStyle/>
          <a:p>
            <a:pPr marL="228600" indent="-228600"/>
            <a:r>
              <a:rPr lang="en-US" sz="1000"/>
              <a:t>Keeping these elements in mind as you prepare and practice the presentation will reduce the amount of re-working you'll have to do as it evolves, and will result in a more streamlined and effective end product. </a:t>
            </a:r>
          </a:p>
          <a:p>
            <a:pPr marL="228600" indent="-228600"/>
            <a:r>
              <a:rPr lang="en-US" sz="1000" b="1"/>
              <a:t>Rate:</a:t>
            </a:r>
            <a:r>
              <a:rPr lang="en-US" sz="1000"/>
              <a:t> The optimal rate for a scientific talk is about 100 words per minute. Any faster and the audience can't absorb the additional information. Use pauses, and repeat critical information. </a:t>
            </a:r>
          </a:p>
          <a:p>
            <a:pPr marL="228600" indent="-228600"/>
            <a:r>
              <a:rPr lang="en-US" sz="1000" b="1"/>
              <a:t>Opening:</a:t>
            </a:r>
            <a:r>
              <a:rPr lang="en-US" sz="1000"/>
              <a:t> The opening should catch the interest and attention of the audience immediately, while avoiding trite filler phrases (Thank you for having me . . .) and technical jargon. </a:t>
            </a:r>
          </a:p>
          <a:p>
            <a:pPr marL="228600" indent="-228600"/>
            <a:r>
              <a:rPr lang="en-US" sz="1000" b="1"/>
              <a:t>Transitions:</a:t>
            </a:r>
            <a:r>
              <a:rPr lang="en-US" sz="1000"/>
              <a:t> The link between successive elements of the talk should be planned carefully, smooth, and logical. You should make the relation between successive elements clear to the audience. </a:t>
            </a:r>
          </a:p>
          <a:p>
            <a:pPr marL="228600" indent="-228600"/>
            <a:r>
              <a:rPr lang="en-US" sz="1000" b="1"/>
              <a:t>Conclusion:</a:t>
            </a:r>
            <a:r>
              <a:rPr lang="en-US" sz="1000"/>
              <a:t> Summarize the main concepts you've discussed, and how your work relates to issues you've raised. Aim to help your audience achieve high retention of this final information. Signal that the summary is beginning ("In summary, ..."), but don't begin the summary too soon or else the audience will start to leave before you finish! </a:t>
            </a:r>
          </a:p>
          <a:p>
            <a:pPr marL="228600" indent="-228600"/>
            <a:r>
              <a:rPr lang="en-US" sz="1000" b="1"/>
              <a:t>Length:</a:t>
            </a:r>
            <a:r>
              <a:rPr lang="en-US" sz="1000"/>
              <a:t> </a:t>
            </a:r>
            <a:r>
              <a:rPr lang="en-US" sz="1000" i="1"/>
              <a:t>Don't run over!</a:t>
            </a:r>
            <a:r>
              <a:rPr lang="en-US" sz="1000"/>
              <a:t> </a:t>
            </a:r>
            <a:r>
              <a:rPr lang="en-US" sz="1000" b="1"/>
              <a:t>Ever!</a:t>
            </a:r>
            <a:r>
              <a:rPr lang="en-US" sz="1000"/>
              <a:t> Shorten your talk by removing details, concepts, and information, not by eliminating words. If it becomes absolutely essential to supply details, supplement your presentation with a handout. Make about 10% more handouts than you think you'll need. Always leave time for a few questions at the end of the talk. </a:t>
            </a:r>
          </a:p>
          <a:p>
            <a:pPr marL="228600" indent="-228600"/>
            <a:r>
              <a:rPr lang="en-US" sz="1000"/>
              <a:t>Remember that there is no point in giving a presentation if the audience isn't listening. You should make a big effort to help them be interested in what you have to say. It therefore is appropriate to use techniques to retain audience interest, provided these techniques don't detract from the content or professionalism of the talk.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40CAF7-1DBF-4922-A024-71F8E750F605}" type="slidenum">
              <a:rPr lang="en-US"/>
              <a:pPr/>
              <a:t>8</a:t>
            </a:fld>
            <a:endParaRPr lang="en-US"/>
          </a:p>
        </p:txBody>
      </p:sp>
      <p:sp>
        <p:nvSpPr>
          <p:cNvPr id="231426" name="Rectangle 2"/>
          <p:cNvSpPr>
            <a:spLocks noGrp="1" noRot="1" noChangeAspect="1" noChangeArrowheads="1" noTextEdit="1"/>
          </p:cNvSpPr>
          <p:nvPr>
            <p:ph type="sldImg"/>
          </p:nvPr>
        </p:nvSpPr>
        <p:spPr>
          <a:ln/>
        </p:spPr>
      </p:sp>
      <p:sp>
        <p:nvSpPr>
          <p:cNvPr id="231427" name="Rectangle 3"/>
          <p:cNvSpPr>
            <a:spLocks noGrp="1" noChangeArrowheads="1"/>
          </p:cNvSpPr>
          <p:nvPr>
            <p:ph type="body" idx="1"/>
          </p:nvPr>
        </p:nvSpPr>
        <p:spPr/>
        <p:txBody>
          <a:bodyPr/>
          <a:lstStyle/>
          <a:p>
            <a:pPr>
              <a:lnSpc>
                <a:spcPct val="90000"/>
              </a:lnSpc>
            </a:pPr>
            <a:r>
              <a:rPr lang="en-US"/>
              <a:t>You've probably heard this before, but that doesn't diminish its importance. </a:t>
            </a:r>
            <a:r>
              <a:rPr lang="en-US" b="1"/>
              <a:t>Practice is the single most important factor contributing to a good presentation.</a:t>
            </a:r>
            <a:r>
              <a:rPr lang="en-US"/>
              <a:t> No matter how rushed you might be, make time for at least a few practice runs. The effects of practice will be apparent, and a poorly presented talk reflects upon both you and your attitude towards the material and audience. Don't be fooled by people who claim to be able to throw together a talk at a moment's notice. Generally, their talks fall into two categories - talks which are disjointed and awkward, and talks which have had the rough edges removed by numerous prior presentations (i.e., dull and unexciting). </a:t>
            </a:r>
          </a:p>
          <a:p>
            <a:pPr>
              <a:lnSpc>
                <a:spcPct val="90000"/>
              </a:lnSpc>
            </a:pPr>
            <a:r>
              <a:rPr lang="en-US"/>
              <a:t>One problem is that you can waste a tremendous amount of time by practicing all the wrong parts of your talk. It is necessary to run through the talk a few times to get an idea of how the talk will flow. After that, seek some outside feedback to make sure you are on the right track. Finally, practice all parts of the talk equally. If you always start at the beginning and work until you run into problems, the beginning of the talk will be great, but the final portion of the talk will be relatively more weak. Begin one out of every few practice runs in the middle or at the end of the talk. </a:t>
            </a:r>
          </a:p>
          <a:p>
            <a:pPr>
              <a:lnSpc>
                <a:spcPct val="90000"/>
              </a:lnSpc>
            </a:pPr>
            <a:r>
              <a:rPr lang="en-US"/>
              <a:t>Yes, that means running through the talk once or twice isn't enough, particularly if the material is new to you. If the presentation is important, treat it that way. </a:t>
            </a:r>
            <a:r>
              <a:rPr lang="en-US" b="1"/>
              <a:t>Practice.</a:t>
            </a:r>
            <a:r>
              <a:rPr lang="en-US"/>
              <a:t> My own rule of thumb is a minimum of 10 practice runs for any one presentation. This can be a big commitment of time, but consider what's riding on a successful job talk . . .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00FB4D-A58B-4D9E-8390-75344102C097}" type="slidenum">
              <a:rPr lang="en-US"/>
              <a:pPr/>
              <a:t>9</a:t>
            </a:fld>
            <a:endParaRPr lang="en-US"/>
          </a:p>
        </p:txBody>
      </p:sp>
      <p:sp>
        <p:nvSpPr>
          <p:cNvPr id="233474" name="Rectangle 2"/>
          <p:cNvSpPr>
            <a:spLocks noGrp="1" noRot="1" noChangeAspect="1" noChangeArrowheads="1" noTextEdit="1"/>
          </p:cNvSpPr>
          <p:nvPr>
            <p:ph type="sldImg"/>
          </p:nvPr>
        </p:nvSpPr>
        <p:spPr>
          <a:ln/>
        </p:spPr>
      </p:sp>
      <p:sp>
        <p:nvSpPr>
          <p:cNvPr id="233475" name="Rectangle 3"/>
          <p:cNvSpPr>
            <a:spLocks noGrp="1" noChangeArrowheads="1"/>
          </p:cNvSpPr>
          <p:nvPr>
            <p:ph type="body" idx="1"/>
          </p:nvPr>
        </p:nvSpPr>
        <p:spPr/>
        <p:txBody>
          <a:bodyPr/>
          <a:lstStyle/>
          <a:p>
            <a:pPr marL="228600" indent="-228600">
              <a:lnSpc>
                <a:spcPct val="80000"/>
              </a:lnSpc>
            </a:pPr>
            <a:r>
              <a:rPr lang="en-US" sz="800"/>
              <a:t>Having spent all that time preparing the talk itself, there are still a few things you can do at the last minute which will help ensure a successful presentation. Or, if you are the nervous type, help fill time . . . </a:t>
            </a:r>
          </a:p>
          <a:p>
            <a:pPr marL="228600" indent="-228600">
              <a:lnSpc>
                <a:spcPct val="80000"/>
              </a:lnSpc>
            </a:pPr>
            <a:r>
              <a:rPr lang="en-US" sz="800"/>
              <a:t>Before the day begins, or last thing the night before, run through your talk once more. Use a mirror or visualize standing in front of an audience as you practice. If you've brought a slide carousel with you (a good idea), check their arrangement. You probably won't have time to do this later. Remember to seat the locking ring properly! </a:t>
            </a:r>
          </a:p>
          <a:p>
            <a:pPr marL="228600" indent="-228600">
              <a:lnSpc>
                <a:spcPct val="80000"/>
              </a:lnSpc>
            </a:pPr>
            <a:r>
              <a:rPr lang="en-US" sz="800"/>
              <a:t>If possible, take a tour the room you'll use for the presentation early in the day. Look for potential problems with line of sight due to furniture, dark spots due to dead overhead lights, intruding sound from ventilation - these all can be fixed with a bit of prior warning and a polite request. </a:t>
            </a:r>
          </a:p>
          <a:p>
            <a:pPr marL="228600" indent="-228600">
              <a:lnSpc>
                <a:spcPct val="80000"/>
              </a:lnSpc>
            </a:pPr>
            <a:r>
              <a:rPr lang="en-US" sz="800"/>
              <a:t>If you need specialized equipment, make sure it is available ahead of time - don't spring that information on your host at the last minute. </a:t>
            </a:r>
          </a:p>
          <a:p>
            <a:pPr marL="228600" indent="-228600">
              <a:lnSpc>
                <a:spcPct val="80000"/>
              </a:lnSpc>
            </a:pPr>
            <a:r>
              <a:rPr lang="en-US" sz="800"/>
              <a:t>Check again to see that your slides are oriented properly in the carousel. Lock that ring! </a:t>
            </a:r>
          </a:p>
          <a:p>
            <a:pPr marL="228600" indent="-228600">
              <a:lnSpc>
                <a:spcPct val="80000"/>
              </a:lnSpc>
            </a:pPr>
            <a:r>
              <a:rPr lang="en-US" sz="800"/>
              <a:t>Make sure the focus switch works, and determine who will be controlling the slide advance. Do the slide advance, reverse, and focus features all work? </a:t>
            </a:r>
          </a:p>
          <a:p>
            <a:pPr marL="228600" indent="-228600">
              <a:lnSpc>
                <a:spcPct val="80000"/>
              </a:lnSpc>
            </a:pPr>
            <a:r>
              <a:rPr lang="en-US" sz="800"/>
              <a:t>It's your show, so ask for help with the equipment if you need it; it's better to ask for help then fumble around during the presentation. Determine who will be controlling equipment for you. </a:t>
            </a:r>
          </a:p>
          <a:p>
            <a:pPr marL="228600" indent="-228600">
              <a:lnSpc>
                <a:spcPct val="80000"/>
              </a:lnSpc>
            </a:pPr>
            <a:r>
              <a:rPr lang="en-US" sz="800"/>
              <a:t>Computer presentations introduce a whole host of potential issues - here are a few to consider: </a:t>
            </a:r>
          </a:p>
          <a:p>
            <a:pPr marL="685800" lvl="1" indent="-228600">
              <a:lnSpc>
                <a:spcPct val="80000"/>
              </a:lnSpc>
            </a:pPr>
            <a:r>
              <a:rPr lang="en-US" sz="800"/>
              <a:t>Is the host software compatible with your presentation? Are the fonts, bullets, colors, etc. the same? </a:t>
            </a:r>
          </a:p>
          <a:p>
            <a:pPr marL="685800" lvl="1" indent="-228600">
              <a:lnSpc>
                <a:spcPct val="80000"/>
              </a:lnSpc>
            </a:pPr>
            <a:r>
              <a:rPr lang="en-US" sz="800"/>
              <a:t>Is there a sound card in the host computer? Is the sound system operational - but not too painfully loud? </a:t>
            </a:r>
          </a:p>
          <a:p>
            <a:pPr marL="685800" lvl="1" indent="-228600">
              <a:lnSpc>
                <a:spcPct val="80000"/>
              </a:lnSpc>
            </a:pPr>
            <a:r>
              <a:rPr lang="en-US" sz="800"/>
              <a:t>Back-up your presentation before you leave using an alternate medium, then bring it with you separately from the one you plan to use (e.g., packed in a different suitcase), or e-mail it to yourself as an attachment - you may be able to access it from your destination if needed. </a:t>
            </a:r>
          </a:p>
          <a:p>
            <a:pPr marL="685800" lvl="1" indent="-228600">
              <a:lnSpc>
                <a:spcPct val="80000"/>
              </a:lnSpc>
            </a:pPr>
            <a:r>
              <a:rPr lang="en-US" sz="800"/>
              <a:t>Alternatively, e-mail it to your host and ask that her or she download the file and test it on the computer you'll be using - BEFORE you depart for the trip! </a:t>
            </a:r>
          </a:p>
          <a:p>
            <a:pPr marL="685800" lvl="1" indent="-228600">
              <a:lnSpc>
                <a:spcPct val="80000"/>
              </a:lnSpc>
            </a:pPr>
            <a:r>
              <a:rPr lang="en-US" sz="800"/>
              <a:t>Did you include all the required files and resources for your presentation? </a:t>
            </a:r>
          </a:p>
          <a:p>
            <a:pPr marL="685800" lvl="1" indent="-228600">
              <a:lnSpc>
                <a:spcPct val="80000"/>
              </a:lnSpc>
            </a:pPr>
            <a:r>
              <a:rPr lang="en-US" sz="800"/>
              <a:t>You might consider making a set of 35mm presentation slides from your electronic presentation, then bringing the stack of slides along as your fail-safe backup - this strategy may depend upon your degree of compulsiveness and/or paranoia, or how important the presentation is to you. </a:t>
            </a:r>
          </a:p>
          <a:p>
            <a:pPr marL="685800" lvl="1" indent="-228600">
              <a:lnSpc>
                <a:spcPct val="80000"/>
              </a:lnSpc>
            </a:pPr>
            <a:r>
              <a:rPr lang="en-US" sz="800"/>
              <a:t>Keep in mind that failures of technology can be devestating, but that 1) the embrassment is greater on the part of the host if their equipment is at fault, and 2) the host is usually impressed if you provide an alternate solution to the problem - suggesting you are a proactive and prepared person .... </a:t>
            </a:r>
          </a:p>
          <a:p>
            <a:pPr marL="228600" indent="-228600">
              <a:lnSpc>
                <a:spcPct val="80000"/>
              </a:lnSpc>
            </a:pPr>
            <a:r>
              <a:rPr lang="en-US" sz="800"/>
              <a:t>Irrespective of what your presentation medium might be, letting your presentation slides, disk, CD, etc. out of your sight before the presentation begins can lead to disaster.</a:t>
            </a:r>
          </a:p>
          <a:p>
            <a:pPr marL="228600" indent="-228600">
              <a:lnSpc>
                <a:spcPct val="80000"/>
              </a:lnSpc>
            </a:pPr>
            <a:r>
              <a:rPr lang="en-US" sz="800"/>
              <a:t>If the room is large, or your voice small, use a microphone. Try it out before the audience arrives (blowing into the mike or counting '1-2-3' they have arrived is tacky, so don't do it). </a:t>
            </a:r>
          </a:p>
          <a:p>
            <a:pPr marL="228600" indent="-228600">
              <a:lnSpc>
                <a:spcPct val="80000"/>
              </a:lnSpc>
            </a:pPr>
            <a:r>
              <a:rPr lang="en-US" sz="800"/>
              <a:t>Check to see that accessories are present; chalk, eraser, markers, and especially a pointer. If it is a laser pointer, does it have fresh batteries loaded? Keep in mind that green wavelength lasers DEVOUR batteries! </a:t>
            </a:r>
          </a:p>
          <a:p>
            <a:pPr marL="228600" indent="-228600">
              <a:lnSpc>
                <a:spcPct val="80000"/>
              </a:lnSpc>
            </a:pPr>
            <a:r>
              <a:rPr lang="en-US" sz="800"/>
              <a:t>Avoid standing behind a lectern or desk during the presentation. Stand to one side of the projection screen or blackboard, and closer to the audience if possible. </a:t>
            </a:r>
          </a:p>
          <a:p>
            <a:pPr marL="228600" indent="-228600">
              <a:lnSpc>
                <a:spcPct val="80000"/>
              </a:lnSpc>
            </a:pPr>
            <a:r>
              <a:rPr lang="en-US" sz="800"/>
              <a:t>Moderate movement and hand gestures are OK, but avoid pacing and flapping. </a:t>
            </a:r>
          </a:p>
          <a:p>
            <a:pPr marL="228600" indent="-228600">
              <a:lnSpc>
                <a:spcPct val="80000"/>
              </a:lnSpc>
            </a:pPr>
            <a:r>
              <a:rPr lang="en-US" sz="800"/>
              <a:t>Don't be afraid to insist on a few minutes to yourself prior to the talk; 15 to 30 minutes is standard. If you have an itinerary, check to see that you've had time allotted for preparation. If you are running behind, see if someone is willing to meet with you after the talk, then use that time to prepare instead. Use this time to double-check your materials, and your introductory and summary statements. Don't allow yourself to be distracted by audience members coming up to chat. </a:t>
            </a:r>
          </a:p>
          <a:p>
            <a:pPr marL="228600" indent="-228600">
              <a:lnSpc>
                <a:spcPct val="80000"/>
              </a:lnSpc>
            </a:pPr>
            <a:r>
              <a:rPr lang="en-US" sz="800"/>
              <a:t>Don't wait until the very last minute to make that run to the bathroom, and remember to check carefully your appearance - including zippers, buttons and other closures - before you reappear.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gradFill rotWithShape="0">
          <a:gsLst>
            <a:gs pos="0">
              <a:schemeClr val="bg1"/>
            </a:gs>
            <a:gs pos="100000">
              <a:schemeClr val="bg1">
                <a:gamma/>
                <a:shade val="48627"/>
                <a:invGamma/>
              </a:schemeClr>
            </a:gs>
          </a:gsLst>
          <a:lin ang="2700000" scaled="1"/>
        </a:gradFill>
        <a:effectLst/>
      </p:bgPr>
    </p:bg>
    <p:spTree>
      <p:nvGrpSpPr>
        <p:cNvPr id="1" name=""/>
        <p:cNvGrpSpPr/>
        <p:nvPr/>
      </p:nvGrpSpPr>
      <p:grpSpPr>
        <a:xfrm>
          <a:off x="0" y="0"/>
          <a:ext cx="0" cy="0"/>
          <a:chOff x="0" y="0"/>
          <a:chExt cx="0" cy="0"/>
        </a:xfrm>
      </p:grpSpPr>
      <p:grpSp>
        <p:nvGrpSpPr>
          <p:cNvPr id="160770" name="Group 2"/>
          <p:cNvGrpSpPr>
            <a:grpSpLocks/>
          </p:cNvGrpSpPr>
          <p:nvPr/>
        </p:nvGrpSpPr>
        <p:grpSpPr bwMode="auto">
          <a:xfrm>
            <a:off x="-498475" y="1311275"/>
            <a:ext cx="10429875" cy="5908675"/>
            <a:chOff x="-313" y="824"/>
            <a:chExt cx="6570" cy="3722"/>
          </a:xfrm>
        </p:grpSpPr>
        <p:sp>
          <p:nvSpPr>
            <p:cNvPr id="160771"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160772"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160773"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160774"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160775"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160776"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160777"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160778"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eaLnBrk="1" hangingPunct="1"/>
              <a:endParaRPr lang="en-US"/>
            </a:p>
          </p:txBody>
        </p:sp>
        <p:sp>
          <p:nvSpPr>
            <p:cNvPr id="160779"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eaLnBrk="1" hangingPunct="1"/>
              <a:endParaRPr lang="en-US"/>
            </a:p>
          </p:txBody>
        </p:sp>
        <p:sp>
          <p:nvSpPr>
            <p:cNvPr id="160780"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eaLnBrk="1" hangingPunct="1"/>
              <a:endParaRPr lang="en-US"/>
            </a:p>
          </p:txBody>
        </p:sp>
        <p:sp>
          <p:nvSpPr>
            <p:cNvPr id="160781"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a:p>
          </p:txBody>
        </p:sp>
        <p:sp>
          <p:nvSpPr>
            <p:cNvPr id="160782"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eaLnBrk="1" hangingPunct="1"/>
              <a:endParaRPr lang="en-US"/>
            </a:p>
          </p:txBody>
        </p:sp>
        <p:sp>
          <p:nvSpPr>
            <p:cNvPr id="160783"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eaLnBrk="1" hangingPunct="1"/>
              <a:endParaRPr lang="en-US"/>
            </a:p>
          </p:txBody>
        </p:sp>
        <p:sp>
          <p:nvSpPr>
            <p:cNvPr id="160784"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eaLnBrk="1" hangingPunct="1"/>
              <a:endParaRPr lang="en-US"/>
            </a:p>
          </p:txBody>
        </p:sp>
        <p:sp>
          <p:nvSpPr>
            <p:cNvPr id="160785" name="Rectangle 17"/>
            <p:cNvSpPr>
              <a:spLocks noChangeArrowheads="1"/>
            </p:cNvSpPr>
            <p:nvPr userDrawn="1"/>
          </p:nvSpPr>
          <p:spPr bwMode="hidden">
            <a:xfrm rot="18603245" flipV="1">
              <a:off x="4052" y="3504"/>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endParaRPr lang="en-US"/>
            </a:p>
          </p:txBody>
        </p:sp>
        <p:sp>
          <p:nvSpPr>
            <p:cNvPr id="160786"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endParaRPr lang="en-US"/>
            </a:p>
          </p:txBody>
        </p:sp>
        <p:sp>
          <p:nvSpPr>
            <p:cNvPr id="160787"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eaLnBrk="1" hangingPunct="1"/>
              <a:endParaRPr lang="en-US"/>
            </a:p>
          </p:txBody>
        </p:sp>
        <p:sp>
          <p:nvSpPr>
            <p:cNvPr id="160788"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endParaRPr lang="en-US"/>
            </a:p>
          </p:txBody>
        </p:sp>
        <p:sp>
          <p:nvSpPr>
            <p:cNvPr id="160789"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endParaRPr lang="en-US"/>
            </a:p>
          </p:txBody>
        </p:sp>
        <p:sp>
          <p:nvSpPr>
            <p:cNvPr id="160790"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eaLnBrk="1" hangingPunct="1"/>
              <a:endParaRPr lang="en-US"/>
            </a:p>
          </p:txBody>
        </p:sp>
        <p:sp>
          <p:nvSpPr>
            <p:cNvPr id="160791"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eaLnBrk="1" hangingPunct="1"/>
              <a:endParaRPr lang="en-US"/>
            </a:p>
          </p:txBody>
        </p:sp>
        <p:sp>
          <p:nvSpPr>
            <p:cNvPr id="160792"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eaLnBrk="1" hangingPunct="1"/>
              <a:endParaRPr lang="en-US"/>
            </a:p>
          </p:txBody>
        </p:sp>
        <p:sp>
          <p:nvSpPr>
            <p:cNvPr id="160793"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a:p>
          </p:txBody>
        </p:sp>
        <p:sp>
          <p:nvSpPr>
            <p:cNvPr id="160794"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a:p>
          </p:txBody>
        </p:sp>
        <p:sp>
          <p:nvSpPr>
            <p:cNvPr id="160795"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a:p>
          </p:txBody>
        </p:sp>
        <p:sp>
          <p:nvSpPr>
            <p:cNvPr id="160796"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a:p>
          </p:txBody>
        </p:sp>
        <p:sp>
          <p:nvSpPr>
            <p:cNvPr id="160797"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eaLnBrk="1" hangingPunct="1"/>
              <a:endParaRPr lang="en-US"/>
            </a:p>
          </p:txBody>
        </p:sp>
        <p:sp>
          <p:nvSpPr>
            <p:cNvPr id="160798"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endParaRPr lang="en-US"/>
            </a:p>
          </p:txBody>
        </p:sp>
        <p:sp>
          <p:nvSpPr>
            <p:cNvPr id="160799"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endParaRPr lang="en-US"/>
            </a:p>
          </p:txBody>
        </p:sp>
        <p:sp>
          <p:nvSpPr>
            <p:cNvPr id="160800"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a:p>
          </p:txBody>
        </p:sp>
        <p:sp>
          <p:nvSpPr>
            <p:cNvPr id="160801"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eaLnBrk="1" hangingPunct="1"/>
              <a:endParaRPr lang="en-US"/>
            </a:p>
          </p:txBody>
        </p:sp>
        <p:sp>
          <p:nvSpPr>
            <p:cNvPr id="160802"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eaLnBrk="1" hangingPunct="1"/>
              <a:endParaRPr lang="en-US"/>
            </a:p>
          </p:txBody>
        </p:sp>
        <p:sp>
          <p:nvSpPr>
            <p:cNvPr id="160803"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60804"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60805"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60806"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60807"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60808"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60809"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60810"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60811"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60812"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60813"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60814"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60815"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60816"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60817"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60818"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60819"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60820"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160821"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160822"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60823"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60824"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60825"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60826"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60827"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60828"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60829"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60830"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60831"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60832"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60833"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60834"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60835"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60836"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60837"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60838"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60839"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60840"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60841"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60842"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60843"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60844"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60845"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60846"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60847"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60848"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60849"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60850"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60851"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60852"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853"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60854"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60855"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60856"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60857"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60858"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60859"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60860"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60861"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60862"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60863"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60864"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60865"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60866"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60867"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60868"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60869"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60870"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60871"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60872"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60873"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60874"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60875"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60876"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60877"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60878"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60879"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60880"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60881"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60882"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60883"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60884"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60885"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60886"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60887"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60888"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889"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890"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891"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60892"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60893"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60894"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60895"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60896"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60897"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60898"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899"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00"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01"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02"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03"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04"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05"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60906"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60907"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60908"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60909"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60910"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60911"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60912"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60913"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60914"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60915"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60916"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60917"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18"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60919"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60920"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21"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22"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23"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24"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25"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26"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27"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28"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29"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30"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31"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32"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33"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34"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35"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36"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60937"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60938"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60939"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60940"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41"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42"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43"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44"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45"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46"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47"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48"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49"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60950"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60951"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60952"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60953"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60954"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60955"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60956"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60957"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endParaRPr lang="en-US"/>
            </a:p>
          </p:txBody>
        </p:sp>
        <p:sp>
          <p:nvSpPr>
            <p:cNvPr id="160958"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60959"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60960"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60961"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60962"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60963"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60964"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60965"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60966"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160967"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160968"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60969"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60970"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160971"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60972"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60973"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160974"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60975"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60976"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60977" name="Oval 209"/>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60978"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60979" name="Oval 211"/>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endParaRPr lang="en-US"/>
            </a:p>
          </p:txBody>
        </p:sp>
        <p:sp>
          <p:nvSpPr>
            <p:cNvPr id="160980" name="Oval 212"/>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endParaRPr lang="en-US"/>
            </a:p>
          </p:txBody>
        </p:sp>
        <p:sp>
          <p:nvSpPr>
            <p:cNvPr id="160981"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60982"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60983"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60984"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60985"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grpSp>
      <p:sp>
        <p:nvSpPr>
          <p:cNvPr id="160986" name="Rectangle 218"/>
          <p:cNvSpPr>
            <a:spLocks noGrp="1" noChangeArrowheads="1"/>
          </p:cNvSpPr>
          <p:nvPr>
            <p:ph type="ctrTitle" sz="quarter"/>
          </p:nvPr>
        </p:nvSpPr>
        <p:spPr>
          <a:xfrm>
            <a:off x="685800" y="1844675"/>
            <a:ext cx="7772400" cy="1736725"/>
          </a:xfrm>
        </p:spPr>
        <p:txBody>
          <a:bodyPr anchor="b" anchorCtr="1"/>
          <a:lstStyle>
            <a:lvl1pPr>
              <a:defRPr sz="5400"/>
            </a:lvl1pPr>
          </a:lstStyle>
          <a:p>
            <a:r>
              <a:rPr lang="en-US" dirty="0"/>
              <a:t>Click to edit Master title style</a:t>
            </a:r>
          </a:p>
        </p:txBody>
      </p:sp>
      <p:sp>
        <p:nvSpPr>
          <p:cNvPr id="160987" name="Rectangle 219"/>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dirty="0"/>
              <a:t>Click to edit Master subtitle style</a:t>
            </a:r>
          </a:p>
        </p:txBody>
      </p:sp>
      <p:sp>
        <p:nvSpPr>
          <p:cNvPr id="160988" name="Rectangle 220"/>
          <p:cNvSpPr>
            <a:spLocks noGrp="1" noChangeArrowheads="1"/>
          </p:cNvSpPr>
          <p:nvPr>
            <p:ph type="dt" sz="quarter" idx="2"/>
          </p:nvPr>
        </p:nvSpPr>
        <p:spPr>
          <a:xfrm>
            <a:off x="457200" y="6243638"/>
            <a:ext cx="2133600" cy="457200"/>
          </a:xfrm>
        </p:spPr>
        <p:txBody>
          <a:bodyPr/>
          <a:lstStyle>
            <a:lvl1pPr>
              <a:defRPr/>
            </a:lvl1pPr>
          </a:lstStyle>
          <a:p>
            <a:r>
              <a:rPr lang="en-US" smtClean="0"/>
              <a:t>21 September 2005</a:t>
            </a:r>
            <a:endParaRPr lang="en-US"/>
          </a:p>
        </p:txBody>
      </p:sp>
      <p:sp>
        <p:nvSpPr>
          <p:cNvPr id="160989" name="Rectangle 221"/>
          <p:cNvSpPr>
            <a:spLocks noGrp="1" noChangeArrowheads="1"/>
          </p:cNvSpPr>
          <p:nvPr>
            <p:ph type="ftr" sz="quarter" idx="3"/>
          </p:nvPr>
        </p:nvSpPr>
        <p:spPr>
          <a:xfrm>
            <a:off x="3124200" y="6248400"/>
            <a:ext cx="2895600" cy="457200"/>
          </a:xfrm>
        </p:spPr>
        <p:txBody>
          <a:bodyPr/>
          <a:lstStyle>
            <a:lvl1pPr>
              <a:defRPr/>
            </a:lvl1pPr>
          </a:lstStyle>
          <a:p>
            <a:r>
              <a:rPr lang="en-US" smtClean="0"/>
              <a:t>Prepared by: Andrew Aken</a:t>
            </a:r>
            <a:endParaRPr lang="en-US"/>
          </a:p>
        </p:txBody>
      </p:sp>
      <p:sp>
        <p:nvSpPr>
          <p:cNvPr id="160990" name="Rectangle 222"/>
          <p:cNvSpPr>
            <a:spLocks noGrp="1" noChangeArrowheads="1"/>
          </p:cNvSpPr>
          <p:nvPr>
            <p:ph type="sldNum" sz="quarter" idx="4"/>
          </p:nvPr>
        </p:nvSpPr>
        <p:spPr/>
        <p:txBody>
          <a:bodyPr/>
          <a:lstStyle>
            <a:lvl1pPr>
              <a:defRPr/>
            </a:lvl1pPr>
          </a:lstStyle>
          <a:p>
            <a:fld id="{B27C42D4-8343-4FD4-8211-433263D60ADF}" type="slidenum">
              <a:rPr lang="en-US"/>
              <a:pPr/>
              <a:t>‹#›</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60986"/>
                                        </p:tgtEl>
                                        <p:attrNameLst>
                                          <p:attrName>style.visibility</p:attrName>
                                        </p:attrNameLst>
                                      </p:cBhvr>
                                      <p:to>
                                        <p:strVal val="visible"/>
                                      </p:to>
                                    </p:set>
                                    <p:anim calcmode="lin" valueType="num">
                                      <p:cBhvr>
                                        <p:cTn id="7" dur="5000" fill="hold"/>
                                        <p:tgtEl>
                                          <p:spTgt spid="160986"/>
                                        </p:tgtEl>
                                        <p:attrNameLst>
                                          <p:attrName>ppt_w</p:attrName>
                                        </p:attrNameLst>
                                      </p:cBhvr>
                                      <p:tavLst>
                                        <p:tav tm="0">
                                          <p:val>
                                            <p:fltVal val="0"/>
                                          </p:val>
                                        </p:tav>
                                        <p:tav tm="100000">
                                          <p:val>
                                            <p:strVal val="#ppt_w"/>
                                          </p:val>
                                        </p:tav>
                                      </p:tavLst>
                                    </p:anim>
                                    <p:anim calcmode="lin" valueType="num">
                                      <p:cBhvr>
                                        <p:cTn id="8" dur="5000" fill="hold"/>
                                        <p:tgtEl>
                                          <p:spTgt spid="160986"/>
                                        </p:tgtEl>
                                        <p:attrNameLst>
                                          <p:attrName>ppt_h</p:attrName>
                                        </p:attrNameLst>
                                      </p:cBhvr>
                                      <p:tavLst>
                                        <p:tav tm="0">
                                          <p:val>
                                            <p:fltVal val="0"/>
                                          </p:val>
                                        </p:tav>
                                        <p:tav tm="100000">
                                          <p:val>
                                            <p:strVal val="#ppt_h"/>
                                          </p:val>
                                        </p:tav>
                                      </p:tavLst>
                                    </p:anim>
                                    <p:animEffect transition="in" filter="fade">
                                      <p:cBhvr>
                                        <p:cTn id="9" dur="5000"/>
                                        <p:tgtEl>
                                          <p:spTgt spid="160986"/>
                                        </p:tgtEl>
                                      </p:cBhvr>
                                    </p:animEffect>
                                  </p:childTnLst>
                                </p:cTn>
                              </p:par>
                            </p:childTnLst>
                          </p:cTn>
                        </p:par>
                        <p:par>
                          <p:cTn id="10" fill="hold">
                            <p:stCondLst>
                              <p:cond delay="5000"/>
                            </p:stCondLst>
                            <p:childTnLst>
                              <p:par>
                                <p:cTn id="11" presetID="37" presetClass="entr" presetSubtype="0" fill="hold" grpId="0" nodeType="afterEffect">
                                  <p:stCondLst>
                                    <p:cond delay="0"/>
                                  </p:stCondLst>
                                  <p:childTnLst>
                                    <p:set>
                                      <p:cBhvr>
                                        <p:cTn id="12" dur="1" fill="hold">
                                          <p:stCondLst>
                                            <p:cond delay="0"/>
                                          </p:stCondLst>
                                        </p:cTn>
                                        <p:tgtEl>
                                          <p:spTgt spid="160987">
                                            <p:txEl>
                                              <p:pRg st="0" end="0"/>
                                            </p:txEl>
                                          </p:spTgt>
                                        </p:tgtEl>
                                        <p:attrNameLst>
                                          <p:attrName>style.visibility</p:attrName>
                                        </p:attrNameLst>
                                      </p:cBhvr>
                                      <p:to>
                                        <p:strVal val="visible"/>
                                      </p:to>
                                    </p:set>
                                    <p:animEffect transition="in" filter="fade">
                                      <p:cBhvr>
                                        <p:cTn id="13" dur="1000"/>
                                        <p:tgtEl>
                                          <p:spTgt spid="160987">
                                            <p:txEl>
                                              <p:pRg st="0" end="0"/>
                                            </p:txEl>
                                          </p:spTgt>
                                        </p:tgtEl>
                                      </p:cBhvr>
                                    </p:animEffect>
                                    <p:anim calcmode="lin" valueType="num">
                                      <p:cBhvr>
                                        <p:cTn id="14" dur="1000" fill="hold"/>
                                        <p:tgtEl>
                                          <p:spTgt spid="160987">
                                            <p:txEl>
                                              <p:pRg st="0" end="0"/>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160987">
                                            <p:txEl>
                                              <p:pRg st="0" end="0"/>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60987">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986" grpId="0"/>
      <p:bldP spid="160987" grpId="0" build="p">
        <p:tmplLst>
          <p:tmpl lvl="1">
            <p:tnLst>
              <p:par>
                <p:cTn presetID="37" presetClass="entr" presetSubtype="0" fill="hold" nodeType="afterEffect">
                  <p:stCondLst>
                    <p:cond delay="0"/>
                  </p:stCondLst>
                  <p:childTnLst>
                    <p:set>
                      <p:cBhvr>
                        <p:cTn dur="1" fill="hold">
                          <p:stCondLst>
                            <p:cond delay="0"/>
                          </p:stCondLst>
                        </p:cTn>
                        <p:tgtEl>
                          <p:spTgt spid="160987"/>
                        </p:tgtEl>
                        <p:attrNameLst>
                          <p:attrName>style.visibility</p:attrName>
                        </p:attrNameLst>
                      </p:cBhvr>
                      <p:to>
                        <p:strVal val="visible"/>
                      </p:to>
                    </p:set>
                    <p:animEffect transition="in" filter="fade">
                      <p:cBhvr>
                        <p:cTn dur="1000"/>
                        <p:tgtEl>
                          <p:spTgt spid="160987"/>
                        </p:tgtEl>
                      </p:cBhvr>
                    </p:animEffect>
                    <p:anim calcmode="lin" valueType="num">
                      <p:cBhvr>
                        <p:cTn dur="1000" fill="hold"/>
                        <p:tgtEl>
                          <p:spTgt spid="160987"/>
                        </p:tgtEl>
                        <p:attrNameLst>
                          <p:attrName>ppt_x</p:attrName>
                        </p:attrNameLst>
                      </p:cBhvr>
                      <p:tavLst>
                        <p:tav tm="0">
                          <p:val>
                            <p:strVal val="#ppt_x"/>
                          </p:val>
                        </p:tav>
                        <p:tav tm="100000">
                          <p:val>
                            <p:strVal val="#ppt_x"/>
                          </p:val>
                        </p:tav>
                      </p:tavLst>
                    </p:anim>
                    <p:anim calcmode="lin" valueType="num">
                      <p:cBhvr>
                        <p:cTn dur="900" decel="100000" fill="hold"/>
                        <p:tgtEl>
                          <p:spTgt spid="160987"/>
                        </p:tgtEl>
                        <p:attrNameLst>
                          <p:attrName>ppt_y</p:attrName>
                        </p:attrNameLst>
                      </p:cBhvr>
                      <p:tavLst>
                        <p:tav tm="0">
                          <p:val>
                            <p:strVal val="#ppt_y+1"/>
                          </p:val>
                        </p:tav>
                        <p:tav tm="100000">
                          <p:val>
                            <p:strVal val="#ppt_y-.03"/>
                          </p:val>
                        </p:tav>
                      </p:tavLst>
                    </p:anim>
                    <p:anim calcmode="lin" valueType="num">
                      <p:cBhvr>
                        <p:cTn dur="100" accel="100000" fill="hold">
                          <p:stCondLst>
                            <p:cond delay="900"/>
                          </p:stCondLst>
                        </p:cTn>
                        <p:tgtEl>
                          <p:spTgt spid="160987"/>
                        </p:tgtEl>
                        <p:attrNameLst>
                          <p:attrName>ppt_y</p:attrName>
                        </p:attrNameLst>
                      </p:cBhvr>
                      <p:tavLst>
                        <p:tav tm="0">
                          <p:val>
                            <p:strVal val="#ppt_y-.03"/>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2232F2FC-1949-44BD-95B0-92C2A13D2BCB}" type="slidenum">
              <a:rPr lang="en-US"/>
              <a:pPr/>
              <a:t>‹#›</a:t>
            </a:fld>
            <a:endParaRPr lang="en-US"/>
          </a:p>
        </p:txBody>
      </p:sp>
      <p:sp>
        <p:nvSpPr>
          <p:cNvPr id="5" name="Date Placeholder 4"/>
          <p:cNvSpPr>
            <a:spLocks noGrp="1"/>
          </p:cNvSpPr>
          <p:nvPr>
            <p:ph type="dt" sz="half" idx="11"/>
          </p:nvPr>
        </p:nvSpPr>
        <p:spPr/>
        <p:txBody>
          <a:bodyPr/>
          <a:lstStyle>
            <a:lvl1pPr>
              <a:defRPr/>
            </a:lvl1pPr>
          </a:lstStyle>
          <a:p>
            <a:r>
              <a:rPr lang="en-US" smtClean="0"/>
              <a:t>21 September 2005</a:t>
            </a:r>
            <a:endParaRPr lang="en-US"/>
          </a:p>
        </p:txBody>
      </p:sp>
      <p:sp>
        <p:nvSpPr>
          <p:cNvPr id="6" name="Footer Placeholder 5"/>
          <p:cNvSpPr>
            <a:spLocks noGrp="1"/>
          </p:cNvSpPr>
          <p:nvPr>
            <p:ph type="ftr" sz="quarter" idx="12"/>
          </p:nvPr>
        </p:nvSpPr>
        <p:spPr/>
        <p:txBody>
          <a:bodyPr/>
          <a:lstStyle>
            <a:lvl1pPr>
              <a:defRPr/>
            </a:lvl1pPr>
          </a:lstStyle>
          <a:p>
            <a:r>
              <a:rPr lang="en-US"/>
              <a:t>Prepared by: Andrew Aken</a:t>
            </a:r>
          </a:p>
        </p:txBody>
      </p:sp>
    </p:spTree>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94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9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43B046F5-A98B-4E0C-A6D2-FF082391DF2C}" type="slidenum">
              <a:rPr lang="en-US"/>
              <a:pPr/>
              <a:t>‹#›</a:t>
            </a:fld>
            <a:endParaRPr lang="en-US"/>
          </a:p>
        </p:txBody>
      </p:sp>
      <p:sp>
        <p:nvSpPr>
          <p:cNvPr id="5" name="Date Placeholder 4"/>
          <p:cNvSpPr>
            <a:spLocks noGrp="1"/>
          </p:cNvSpPr>
          <p:nvPr>
            <p:ph type="dt" sz="half" idx="11"/>
          </p:nvPr>
        </p:nvSpPr>
        <p:spPr/>
        <p:txBody>
          <a:bodyPr/>
          <a:lstStyle>
            <a:lvl1pPr>
              <a:defRPr/>
            </a:lvl1pPr>
          </a:lstStyle>
          <a:p>
            <a:r>
              <a:rPr lang="en-US" smtClean="0"/>
              <a:t>21 September 2005</a:t>
            </a:r>
            <a:endParaRPr lang="en-US"/>
          </a:p>
        </p:txBody>
      </p:sp>
      <p:sp>
        <p:nvSpPr>
          <p:cNvPr id="6" name="Footer Placeholder 5"/>
          <p:cNvSpPr>
            <a:spLocks noGrp="1"/>
          </p:cNvSpPr>
          <p:nvPr>
            <p:ph type="ftr" sz="quarter" idx="12"/>
          </p:nvPr>
        </p:nvSpPr>
        <p:spPr/>
        <p:txBody>
          <a:bodyPr/>
          <a:lstStyle>
            <a:lvl1pPr>
              <a:defRPr/>
            </a:lvl1pPr>
          </a:lstStyle>
          <a:p>
            <a:r>
              <a:rPr lang="en-US"/>
              <a:t>Prepared by: Andrew Aken</a:t>
            </a:r>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lvl1pPr>
              <a:defRPr/>
            </a:lvl1pPr>
          </a:lstStyle>
          <a:p>
            <a:fld id="{8B4CE096-DA8D-4600-8F05-0C339F6BB42B}" type="slidenum">
              <a:rPr lang="en-US"/>
              <a:pPr/>
              <a:t>‹#›</a:t>
            </a:fld>
            <a:endParaRPr lang="en-US"/>
          </a:p>
        </p:txBody>
      </p:sp>
      <p:sp>
        <p:nvSpPr>
          <p:cNvPr id="5" name="Date Placeholder 4"/>
          <p:cNvSpPr>
            <a:spLocks noGrp="1"/>
          </p:cNvSpPr>
          <p:nvPr>
            <p:ph type="dt" sz="half" idx="11"/>
          </p:nvPr>
        </p:nvSpPr>
        <p:spPr/>
        <p:txBody>
          <a:bodyPr/>
          <a:lstStyle>
            <a:lvl1pPr>
              <a:defRPr/>
            </a:lvl1pPr>
          </a:lstStyle>
          <a:p>
            <a:r>
              <a:rPr lang="en-US" smtClean="0"/>
              <a:t>21 September 2005</a:t>
            </a:r>
            <a:endParaRPr lang="en-US" dirty="0"/>
          </a:p>
        </p:txBody>
      </p:sp>
      <p:sp>
        <p:nvSpPr>
          <p:cNvPr id="6" name="Footer Placeholder 5"/>
          <p:cNvSpPr>
            <a:spLocks noGrp="1"/>
          </p:cNvSpPr>
          <p:nvPr>
            <p:ph type="ftr" sz="quarter" idx="12"/>
          </p:nvPr>
        </p:nvSpPr>
        <p:spPr/>
        <p:txBody>
          <a:bodyPr/>
          <a:lstStyle>
            <a:lvl1pPr>
              <a:defRPr/>
            </a:lvl1pPr>
          </a:lstStyle>
          <a:p>
            <a:r>
              <a:rPr lang="en-US"/>
              <a:t>Prepared by: Andrew Aken</a:t>
            </a:r>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978BAA69-3E79-4307-9B5D-87E3DAAEBB05}" type="slidenum">
              <a:rPr lang="en-US"/>
              <a:pPr/>
              <a:t>‹#›</a:t>
            </a:fld>
            <a:endParaRPr lang="en-US"/>
          </a:p>
        </p:txBody>
      </p:sp>
      <p:sp>
        <p:nvSpPr>
          <p:cNvPr id="5" name="Date Placeholder 4"/>
          <p:cNvSpPr>
            <a:spLocks noGrp="1"/>
          </p:cNvSpPr>
          <p:nvPr>
            <p:ph type="dt" sz="half" idx="11"/>
          </p:nvPr>
        </p:nvSpPr>
        <p:spPr/>
        <p:txBody>
          <a:bodyPr/>
          <a:lstStyle>
            <a:lvl1pPr>
              <a:defRPr/>
            </a:lvl1pPr>
          </a:lstStyle>
          <a:p>
            <a:r>
              <a:rPr lang="en-US" smtClean="0"/>
              <a:t>21 September 2005</a:t>
            </a:r>
            <a:endParaRPr lang="en-US"/>
          </a:p>
        </p:txBody>
      </p:sp>
      <p:sp>
        <p:nvSpPr>
          <p:cNvPr id="6" name="Footer Placeholder 5"/>
          <p:cNvSpPr>
            <a:spLocks noGrp="1"/>
          </p:cNvSpPr>
          <p:nvPr>
            <p:ph type="ftr" sz="quarter" idx="12"/>
          </p:nvPr>
        </p:nvSpPr>
        <p:spPr/>
        <p:txBody>
          <a:bodyPr/>
          <a:lstStyle>
            <a:lvl1pPr>
              <a:defRPr/>
            </a:lvl1pPr>
          </a:lstStyle>
          <a:p>
            <a:r>
              <a:rPr lang="en-US"/>
              <a:t>Prepared by: Andrew Aken</a:t>
            </a:r>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62D95C29-52E8-42FE-B568-4CBE27344B5D}" type="slidenum">
              <a:rPr lang="en-US"/>
              <a:pPr/>
              <a:t>‹#›</a:t>
            </a:fld>
            <a:endParaRPr lang="en-US"/>
          </a:p>
        </p:txBody>
      </p:sp>
      <p:sp>
        <p:nvSpPr>
          <p:cNvPr id="6" name="Date Placeholder 5"/>
          <p:cNvSpPr>
            <a:spLocks noGrp="1"/>
          </p:cNvSpPr>
          <p:nvPr>
            <p:ph type="dt" sz="half" idx="11"/>
          </p:nvPr>
        </p:nvSpPr>
        <p:spPr/>
        <p:txBody>
          <a:bodyPr/>
          <a:lstStyle>
            <a:lvl1pPr>
              <a:defRPr/>
            </a:lvl1pPr>
          </a:lstStyle>
          <a:p>
            <a:r>
              <a:rPr lang="en-US" smtClean="0"/>
              <a:t>21 September 2005</a:t>
            </a:r>
            <a:endParaRPr lang="en-US"/>
          </a:p>
        </p:txBody>
      </p:sp>
      <p:sp>
        <p:nvSpPr>
          <p:cNvPr id="7" name="Footer Placeholder 6"/>
          <p:cNvSpPr>
            <a:spLocks noGrp="1"/>
          </p:cNvSpPr>
          <p:nvPr>
            <p:ph type="ftr" sz="quarter" idx="12"/>
          </p:nvPr>
        </p:nvSpPr>
        <p:spPr/>
        <p:txBody>
          <a:bodyPr/>
          <a:lstStyle>
            <a:lvl1pPr>
              <a:defRPr/>
            </a:lvl1pPr>
          </a:lstStyle>
          <a:p>
            <a:r>
              <a:rPr lang="en-US"/>
              <a:t>Prepared by: Andrew Aken</a:t>
            </a:r>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7836CAC6-2CFC-444E-8567-A3897A2F4691}" type="slidenum">
              <a:rPr lang="en-US"/>
              <a:pPr/>
              <a:t>‹#›</a:t>
            </a:fld>
            <a:endParaRPr lang="en-US"/>
          </a:p>
        </p:txBody>
      </p:sp>
      <p:sp>
        <p:nvSpPr>
          <p:cNvPr id="8" name="Date Placeholder 7"/>
          <p:cNvSpPr>
            <a:spLocks noGrp="1"/>
          </p:cNvSpPr>
          <p:nvPr>
            <p:ph type="dt" sz="half" idx="11"/>
          </p:nvPr>
        </p:nvSpPr>
        <p:spPr/>
        <p:txBody>
          <a:bodyPr/>
          <a:lstStyle>
            <a:lvl1pPr>
              <a:defRPr/>
            </a:lvl1pPr>
          </a:lstStyle>
          <a:p>
            <a:r>
              <a:rPr lang="en-US" smtClean="0"/>
              <a:t>21 September 2005</a:t>
            </a:r>
            <a:endParaRPr lang="en-US"/>
          </a:p>
        </p:txBody>
      </p:sp>
      <p:sp>
        <p:nvSpPr>
          <p:cNvPr id="9" name="Footer Placeholder 8"/>
          <p:cNvSpPr>
            <a:spLocks noGrp="1"/>
          </p:cNvSpPr>
          <p:nvPr>
            <p:ph type="ftr" sz="quarter" idx="12"/>
          </p:nvPr>
        </p:nvSpPr>
        <p:spPr/>
        <p:txBody>
          <a:bodyPr/>
          <a:lstStyle>
            <a:lvl1pPr>
              <a:defRPr/>
            </a:lvl1pPr>
          </a:lstStyle>
          <a:p>
            <a:r>
              <a:rPr lang="en-US"/>
              <a:t>Prepared by: Andrew Aken</a:t>
            </a:r>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1683E4E8-4695-4BAF-AD8D-9141A7D73BD0}" type="slidenum">
              <a:rPr lang="en-US"/>
              <a:pPr/>
              <a:t>‹#›</a:t>
            </a:fld>
            <a:endParaRPr lang="en-US"/>
          </a:p>
        </p:txBody>
      </p:sp>
      <p:sp>
        <p:nvSpPr>
          <p:cNvPr id="4" name="Date Placeholder 3"/>
          <p:cNvSpPr>
            <a:spLocks noGrp="1"/>
          </p:cNvSpPr>
          <p:nvPr>
            <p:ph type="dt" sz="half" idx="11"/>
          </p:nvPr>
        </p:nvSpPr>
        <p:spPr/>
        <p:txBody>
          <a:bodyPr/>
          <a:lstStyle>
            <a:lvl1pPr>
              <a:defRPr/>
            </a:lvl1pPr>
          </a:lstStyle>
          <a:p>
            <a:r>
              <a:rPr lang="en-US" smtClean="0"/>
              <a:t>21 September 2005</a:t>
            </a:r>
            <a:endParaRPr lang="en-US"/>
          </a:p>
        </p:txBody>
      </p:sp>
      <p:sp>
        <p:nvSpPr>
          <p:cNvPr id="5" name="Footer Placeholder 4"/>
          <p:cNvSpPr>
            <a:spLocks noGrp="1"/>
          </p:cNvSpPr>
          <p:nvPr>
            <p:ph type="ftr" sz="quarter" idx="12"/>
          </p:nvPr>
        </p:nvSpPr>
        <p:spPr/>
        <p:txBody>
          <a:bodyPr/>
          <a:lstStyle>
            <a:lvl1pPr>
              <a:defRPr/>
            </a:lvl1pPr>
          </a:lstStyle>
          <a:p>
            <a:r>
              <a:rPr lang="en-US"/>
              <a:t>Prepared by: Andrew Aken</a:t>
            </a:r>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3FEAE125-030E-48D9-A2A8-71FC95817B41}" type="slidenum">
              <a:rPr lang="en-US"/>
              <a:pPr/>
              <a:t>‹#›</a:t>
            </a:fld>
            <a:endParaRPr lang="en-US"/>
          </a:p>
        </p:txBody>
      </p:sp>
      <p:sp>
        <p:nvSpPr>
          <p:cNvPr id="3" name="Date Placeholder 2"/>
          <p:cNvSpPr>
            <a:spLocks noGrp="1"/>
          </p:cNvSpPr>
          <p:nvPr>
            <p:ph type="dt" sz="half" idx="11"/>
          </p:nvPr>
        </p:nvSpPr>
        <p:spPr/>
        <p:txBody>
          <a:bodyPr/>
          <a:lstStyle>
            <a:lvl1pPr>
              <a:defRPr/>
            </a:lvl1pPr>
          </a:lstStyle>
          <a:p>
            <a:r>
              <a:rPr lang="en-US" smtClean="0"/>
              <a:t>21 September 2005</a:t>
            </a:r>
            <a:endParaRPr lang="en-US"/>
          </a:p>
        </p:txBody>
      </p:sp>
      <p:sp>
        <p:nvSpPr>
          <p:cNvPr id="4" name="Footer Placeholder 3"/>
          <p:cNvSpPr>
            <a:spLocks noGrp="1"/>
          </p:cNvSpPr>
          <p:nvPr>
            <p:ph type="ftr" sz="quarter" idx="12"/>
          </p:nvPr>
        </p:nvSpPr>
        <p:spPr/>
        <p:txBody>
          <a:bodyPr/>
          <a:lstStyle>
            <a:lvl1pPr>
              <a:defRPr/>
            </a:lvl1pPr>
          </a:lstStyle>
          <a:p>
            <a:r>
              <a:rPr lang="en-US"/>
              <a:t>Prepared by: Andrew Aken</a:t>
            </a:r>
          </a:p>
        </p:txBody>
      </p:sp>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B5A31F40-6467-446B-A338-8E529B750C1D}" type="slidenum">
              <a:rPr lang="en-US"/>
              <a:pPr/>
              <a:t>‹#›</a:t>
            </a:fld>
            <a:endParaRPr lang="en-US"/>
          </a:p>
        </p:txBody>
      </p:sp>
      <p:sp>
        <p:nvSpPr>
          <p:cNvPr id="6" name="Date Placeholder 5"/>
          <p:cNvSpPr>
            <a:spLocks noGrp="1"/>
          </p:cNvSpPr>
          <p:nvPr>
            <p:ph type="dt" sz="half" idx="11"/>
          </p:nvPr>
        </p:nvSpPr>
        <p:spPr/>
        <p:txBody>
          <a:bodyPr/>
          <a:lstStyle>
            <a:lvl1pPr>
              <a:defRPr/>
            </a:lvl1pPr>
          </a:lstStyle>
          <a:p>
            <a:r>
              <a:rPr lang="en-US" smtClean="0"/>
              <a:t>21 September 2005</a:t>
            </a:r>
            <a:endParaRPr lang="en-US"/>
          </a:p>
        </p:txBody>
      </p:sp>
      <p:sp>
        <p:nvSpPr>
          <p:cNvPr id="7" name="Footer Placeholder 6"/>
          <p:cNvSpPr>
            <a:spLocks noGrp="1"/>
          </p:cNvSpPr>
          <p:nvPr>
            <p:ph type="ftr" sz="quarter" idx="12"/>
          </p:nvPr>
        </p:nvSpPr>
        <p:spPr/>
        <p:txBody>
          <a:bodyPr/>
          <a:lstStyle>
            <a:lvl1pPr>
              <a:defRPr/>
            </a:lvl1pPr>
          </a:lstStyle>
          <a:p>
            <a:r>
              <a:rPr lang="en-US"/>
              <a:t>Prepared by: Andrew Aken</a:t>
            </a:r>
          </a:p>
        </p:txBody>
      </p: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EB2BBBC2-792C-492D-9BD6-2C21D2EB0A4C}" type="slidenum">
              <a:rPr lang="en-US"/>
              <a:pPr/>
              <a:t>‹#›</a:t>
            </a:fld>
            <a:endParaRPr lang="en-US"/>
          </a:p>
        </p:txBody>
      </p:sp>
      <p:sp>
        <p:nvSpPr>
          <p:cNvPr id="6" name="Date Placeholder 5"/>
          <p:cNvSpPr>
            <a:spLocks noGrp="1"/>
          </p:cNvSpPr>
          <p:nvPr>
            <p:ph type="dt" sz="half" idx="11"/>
          </p:nvPr>
        </p:nvSpPr>
        <p:spPr/>
        <p:txBody>
          <a:bodyPr/>
          <a:lstStyle>
            <a:lvl1pPr>
              <a:defRPr/>
            </a:lvl1pPr>
          </a:lstStyle>
          <a:p>
            <a:r>
              <a:rPr lang="en-US" smtClean="0"/>
              <a:t>21 September 2005</a:t>
            </a:r>
            <a:endParaRPr lang="en-US"/>
          </a:p>
        </p:txBody>
      </p:sp>
      <p:sp>
        <p:nvSpPr>
          <p:cNvPr id="7" name="Footer Placeholder 6"/>
          <p:cNvSpPr>
            <a:spLocks noGrp="1"/>
          </p:cNvSpPr>
          <p:nvPr>
            <p:ph type="ftr" sz="quarter" idx="12"/>
          </p:nvPr>
        </p:nvSpPr>
        <p:spPr/>
        <p:txBody>
          <a:bodyPr/>
          <a:lstStyle>
            <a:lvl1pPr>
              <a:defRPr/>
            </a:lvl1pPr>
          </a:lstStyle>
          <a:p>
            <a:r>
              <a:rPr lang="en-US"/>
              <a:t>Prepared by: Andrew Aken</a:t>
            </a:r>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2700000" scaled="1"/>
        </a:gradFill>
        <a:effectLst/>
      </p:bgPr>
    </p:bg>
    <p:spTree>
      <p:nvGrpSpPr>
        <p:cNvPr id="1" name=""/>
        <p:cNvGrpSpPr/>
        <p:nvPr/>
      </p:nvGrpSpPr>
      <p:grpSpPr>
        <a:xfrm>
          <a:off x="0" y="0"/>
          <a:ext cx="0" cy="0"/>
          <a:chOff x="0" y="0"/>
          <a:chExt cx="0" cy="0"/>
        </a:xfrm>
      </p:grpSpPr>
      <p:grpSp>
        <p:nvGrpSpPr>
          <p:cNvPr id="159746" name="Group 2"/>
          <p:cNvGrpSpPr>
            <a:grpSpLocks/>
          </p:cNvGrpSpPr>
          <p:nvPr/>
        </p:nvGrpSpPr>
        <p:grpSpPr bwMode="auto">
          <a:xfrm>
            <a:off x="-496888" y="1308100"/>
            <a:ext cx="10429876" cy="5908675"/>
            <a:chOff x="-313" y="824"/>
            <a:chExt cx="6570" cy="3722"/>
          </a:xfrm>
        </p:grpSpPr>
        <p:sp>
          <p:nvSpPr>
            <p:cNvPr id="159747"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59748"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59749"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59750"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59751"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59752"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59753"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59754"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59755"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59756"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59757"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59758"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59759"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59760"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59761" name="Rectangle 17"/>
            <p:cNvSpPr>
              <a:spLocks noChangeArrowheads="1"/>
            </p:cNvSpPr>
            <p:nvPr userDrawn="1"/>
          </p:nvSpPr>
          <p:spPr bwMode="hidden">
            <a:xfrm rot="18603245" flipV="1">
              <a:off x="4052" y="3504"/>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endParaRPr lang="en-US">
                <a:effectLst>
                  <a:outerShdw blurRad="38100" dist="38100" dir="2700000" algn="tl">
                    <a:srgbClr val="000000"/>
                  </a:outerShdw>
                </a:effectLst>
              </a:endParaRPr>
            </a:p>
          </p:txBody>
        </p:sp>
        <p:sp>
          <p:nvSpPr>
            <p:cNvPr id="159762"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endParaRPr lang="en-US">
                <a:effectLst>
                  <a:outerShdw blurRad="38100" dist="38100" dir="2700000" algn="tl">
                    <a:srgbClr val="000000"/>
                  </a:outerShdw>
                </a:effectLst>
              </a:endParaRPr>
            </a:p>
          </p:txBody>
        </p:sp>
        <p:sp>
          <p:nvSpPr>
            <p:cNvPr id="159763"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159764"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159765"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159766"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159767"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159768"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159769"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59770"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159771"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159772"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159773"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159774"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59775"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59776"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59777"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59778"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59779"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59780"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59781"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59782"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59783"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59784"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59785"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59786"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59787"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59788"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59789"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59790"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59791"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59792"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59793"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59794"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59795"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59796"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159797"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159798"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59799"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59800"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59801"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59802"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59803"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59804"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59805"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59806"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59807"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59808"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59809"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59810"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59811"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59812"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59813"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59814"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59815"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59816"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59817"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59818"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59819"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59820"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59821"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59822"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59823"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59824"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59825"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59826"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59827"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59828"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829"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59830"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59831"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59832"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59833"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59834"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59835"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59836"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59837"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59838"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59839"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59840"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59841"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59842"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59843"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59844"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59845"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59846"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59847"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59848"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59849"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59850"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59851"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59852"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59853"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59854"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59855"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59856"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59857"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59858"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59859"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59860"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59861"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59862"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59863"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59864"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865"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866"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867"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59868"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59869"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59870"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59871"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59872"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59873"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59874"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875"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876"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877"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878"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879"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880"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881"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59882"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59883"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59884"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59885"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59886"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59887"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59888"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59889"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59890"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59891"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59892"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59893"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894"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59895"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59896"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897"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898"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899"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900"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901"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902"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903"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904"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905"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906"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907"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908"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909"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910"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911"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912"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59913"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59914"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59915"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59916"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917"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918"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919"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920"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921"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922"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923"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924"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925"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59926"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59927"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59928"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59929"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59930"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59931"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59932"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59933"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endParaRPr lang="en-US"/>
            </a:p>
          </p:txBody>
        </p:sp>
        <p:sp>
          <p:nvSpPr>
            <p:cNvPr id="159934"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59935"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59936"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59937"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59938"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59939"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59940" name="Oval 196"/>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59941" name="Oval 197"/>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59942" name="Oval 198"/>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159943" name="Oval 199"/>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159944" name="Oval 200"/>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59945" name="Oval 201"/>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59946" name="Oval 202"/>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159947" name="Oval 203"/>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59948" name="Oval 204"/>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59949" name="Oval 205"/>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159950" name="Oval 206"/>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59951" name="Oval 207"/>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59952" name="Oval 208"/>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59953" name="Oval 209"/>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59954" name="Oval 210"/>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59955" name="Oval 211"/>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endParaRPr lang="en-US"/>
            </a:p>
          </p:txBody>
        </p:sp>
        <p:sp>
          <p:nvSpPr>
            <p:cNvPr id="159956" name="Oval 212"/>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endParaRPr lang="en-US"/>
            </a:p>
          </p:txBody>
        </p:sp>
        <p:sp>
          <p:nvSpPr>
            <p:cNvPr id="159957" name="Oval 213"/>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59958"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59959"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59960"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59961" name="Oval 217"/>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grpSp>
      <p:sp>
        <p:nvSpPr>
          <p:cNvPr id="159962" name="Rectangle 218"/>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FE708C79-C7D0-45DF-8809-39F6EB4A60FF}" type="slidenum">
              <a:rPr lang="en-US"/>
              <a:pPr/>
              <a:t>‹#›</a:t>
            </a:fld>
            <a:endParaRPr lang="en-US"/>
          </a:p>
        </p:txBody>
      </p:sp>
      <p:sp>
        <p:nvSpPr>
          <p:cNvPr id="159964" name="Rectangle 220"/>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r>
              <a:rPr lang="en-US" smtClean="0"/>
              <a:t>21 September 2005</a:t>
            </a:r>
            <a:endParaRPr lang="en-US"/>
          </a:p>
        </p:txBody>
      </p:sp>
      <p:sp>
        <p:nvSpPr>
          <p:cNvPr id="159965" name="Rectangle 221"/>
          <p:cNvSpPr>
            <a:spLocks noGrp="1" noChangeArrowheads="1"/>
          </p:cNvSpPr>
          <p:nvPr>
            <p:ph type="ftr" sz="quarter" idx="3"/>
          </p:nvPr>
        </p:nvSpPr>
        <p:spPr bwMode="auto">
          <a:xfrm>
            <a:off x="31242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r>
              <a:rPr lang="en-US"/>
              <a:t>Prepared by: Andrew Aken</a:t>
            </a:r>
          </a:p>
        </p:txBody>
      </p:sp>
      <p:sp>
        <p:nvSpPr>
          <p:cNvPr id="159966" name="Rectangle 222"/>
          <p:cNvSpPr>
            <a:spLocks noGrp="1" noChangeArrowheads="1"/>
          </p:cNvSpPr>
          <p:nvPr>
            <p:ph type="body" idx="1"/>
          </p:nvPr>
        </p:nvSpPr>
        <p:spPr bwMode="auto">
          <a:xfrm>
            <a:off x="457200" y="1447800"/>
            <a:ext cx="8229600" cy="4686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59969" name="Rectangle 225"/>
          <p:cNvSpPr>
            <a:spLocks noGrp="1" noChangeArrowheads="1"/>
          </p:cNvSpPr>
          <p:nvPr>
            <p:ph type="title"/>
          </p:nvPr>
        </p:nvSpPr>
        <p:spPr bwMode="auto">
          <a:xfrm>
            <a:off x="2438400" y="0"/>
            <a:ext cx="6248400" cy="121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59972" name="Line 228"/>
          <p:cNvSpPr>
            <a:spLocks noChangeShapeType="1"/>
          </p:cNvSpPr>
          <p:nvPr userDrawn="1"/>
        </p:nvSpPr>
        <p:spPr bwMode="auto">
          <a:xfrm>
            <a:off x="685800" y="1295400"/>
            <a:ext cx="7772400" cy="0"/>
          </a:xfrm>
          <a:prstGeom prst="line">
            <a:avLst/>
          </a:prstGeom>
          <a:noFill/>
          <a:ln w="38100" cmpd="thinThick">
            <a:solidFill>
              <a:srgbClr val="FF0000"/>
            </a:solidFill>
            <a:round/>
            <a:headEnd type="oval" w="med" len="med"/>
            <a:tailEnd type="stealth" w="lg" len="lg"/>
          </a:ln>
          <a:effectLst/>
        </p:spPr>
        <p:txBody>
          <a:bodyPr/>
          <a:lstStyle/>
          <a:p>
            <a:endParaRPr lang="en-US"/>
          </a:p>
        </p:txBody>
      </p:sp>
      <p:grpSp>
        <p:nvGrpSpPr>
          <p:cNvPr id="226" name="Group 225"/>
          <p:cNvGrpSpPr/>
          <p:nvPr userDrawn="1"/>
        </p:nvGrpSpPr>
        <p:grpSpPr>
          <a:xfrm>
            <a:off x="91440" y="91440"/>
            <a:ext cx="2286000" cy="1066800"/>
            <a:chOff x="152400" y="152400"/>
            <a:chExt cx="2286000" cy="1066800"/>
          </a:xfrm>
        </p:grpSpPr>
        <p:sp>
          <p:nvSpPr>
            <p:cNvPr id="225" name="Rounded Rectangle 224"/>
            <p:cNvSpPr/>
            <p:nvPr userDrawn="1"/>
          </p:nvSpPr>
          <p:spPr bwMode="auto">
            <a:xfrm>
              <a:off x="152400" y="152400"/>
              <a:ext cx="2286000" cy="1066800"/>
            </a:xfrm>
            <a:prstGeom prst="roundRect">
              <a:avLst/>
            </a:prstGeom>
            <a:gradFill flip="none" rotWithShape="1">
              <a:gsLst>
                <a:gs pos="0">
                  <a:srgbClr val="C00000">
                    <a:alpha val="27000"/>
                  </a:srgbClr>
                </a:gs>
                <a:gs pos="50000">
                  <a:schemeClr val="accent1">
                    <a:tint val="44500"/>
                    <a:satMod val="160000"/>
                  </a:schemeClr>
                </a:gs>
                <a:gs pos="100000">
                  <a:schemeClr val="accent1">
                    <a:tint val="23500"/>
                    <a:satMod val="160000"/>
                  </a:schemeClr>
                </a:gs>
              </a:gsLst>
              <a:lin ang="5400000" scaled="1"/>
              <a:tileRect/>
            </a:gradFill>
            <a:ln w="9525" cap="flat" cmpd="sng" algn="ctr">
              <a:noFill/>
              <a:prstDash val="solid"/>
              <a:round/>
              <a:headEnd type="none" w="med" len="med"/>
              <a:tailEnd type="none" w="med" len="me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prst="convex"/>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pic>
          <p:nvPicPr>
            <p:cNvPr id="224" name="Picture 21"/>
            <p:cNvPicPr>
              <a:picLocks noChangeAspect="1" noChangeArrowheads="1"/>
            </p:cNvPicPr>
            <p:nvPr userDrawn="1"/>
          </p:nvPicPr>
          <p:blipFill>
            <a:blip r:embed="rId13">
              <a:clrChange>
                <a:clrFrom>
                  <a:srgbClr val="33CC66"/>
                </a:clrFrom>
                <a:clrTo>
                  <a:srgbClr val="33CC66">
                    <a:alpha val="0"/>
                  </a:srgbClr>
                </a:clrTo>
              </a:clrChange>
            </a:blip>
            <a:srcRect/>
            <a:stretch>
              <a:fillRect/>
            </a:stretch>
          </p:blipFill>
          <p:spPr bwMode="auto">
            <a:xfrm>
              <a:off x="394705" y="299391"/>
              <a:ext cx="1801390" cy="772819"/>
            </a:xfrm>
            <a:prstGeom prst="rect">
              <a:avLst/>
            </a:prstGeom>
            <a:noFill/>
            <a:ln w="25400" algn="ctr">
              <a:noFill/>
              <a:miter lim="800000"/>
              <a:headEnd/>
              <a:tailEnd/>
            </a:ln>
            <a:effectLst/>
          </p:spPr>
        </p:pic>
      </p:grpSp>
    </p:spTree>
  </p:cSld>
  <p:clrMap bg1="dk2" tx1="lt1" bg2="dk1"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226"/>
                                        </p:tgtEl>
                                        <p:attrNameLst>
                                          <p:attrName>style.visibility</p:attrName>
                                        </p:attrNameLst>
                                      </p:cBhvr>
                                      <p:to>
                                        <p:strVal val="visible"/>
                                      </p:to>
                                    </p:set>
                                    <p:anim calcmode="lin" valueType="num">
                                      <p:cBhvr>
                                        <p:cTn id="7" dur="500" fill="hold"/>
                                        <p:tgtEl>
                                          <p:spTgt spid="226"/>
                                        </p:tgtEl>
                                        <p:attrNameLst>
                                          <p:attrName>ppt_w</p:attrName>
                                        </p:attrNameLst>
                                      </p:cBhvr>
                                      <p:tavLst>
                                        <p:tav tm="0">
                                          <p:val>
                                            <p:fltVal val="0"/>
                                          </p:val>
                                        </p:tav>
                                        <p:tav tm="100000">
                                          <p:val>
                                            <p:strVal val="#ppt_w"/>
                                          </p:val>
                                        </p:tav>
                                      </p:tavLst>
                                    </p:anim>
                                    <p:anim calcmode="lin" valueType="num">
                                      <p:cBhvr>
                                        <p:cTn id="8" dur="500" fill="hold"/>
                                        <p:tgtEl>
                                          <p:spTgt spid="226"/>
                                        </p:tgtEl>
                                        <p:attrNameLst>
                                          <p:attrName>ppt_h</p:attrName>
                                        </p:attrNameLst>
                                      </p:cBhvr>
                                      <p:tavLst>
                                        <p:tav tm="0">
                                          <p:val>
                                            <p:fltVal val="0"/>
                                          </p:val>
                                        </p:tav>
                                        <p:tav tm="100000">
                                          <p:val>
                                            <p:strVal val="#ppt_h"/>
                                          </p:val>
                                        </p:tav>
                                      </p:tavLst>
                                    </p:anim>
                                    <p:animEffect transition="in" filter="fade">
                                      <p:cBhvr>
                                        <p:cTn id="9" dur="500"/>
                                        <p:tgtEl>
                                          <p:spTgt spid="226"/>
                                        </p:tgtEl>
                                      </p:cBhvr>
                                    </p:animEffect>
                                  </p:childTnLst>
                                </p:cTn>
                              </p:par>
                              <p:par>
                                <p:cTn id="10" presetID="34" presetClass="entr" presetSubtype="0" fill="hold" grpId="0" nodeType="withEffect">
                                  <p:stCondLst>
                                    <p:cond delay="0"/>
                                  </p:stCondLst>
                                  <p:childTnLst>
                                    <p:set>
                                      <p:cBhvr>
                                        <p:cTn id="11" dur="1" fill="hold">
                                          <p:stCondLst>
                                            <p:cond delay="0"/>
                                          </p:stCondLst>
                                        </p:cTn>
                                        <p:tgtEl>
                                          <p:spTgt spid="159972"/>
                                        </p:tgtEl>
                                        <p:attrNameLst>
                                          <p:attrName>style.visibility</p:attrName>
                                        </p:attrNameLst>
                                      </p:cBhvr>
                                      <p:to>
                                        <p:strVal val="visible"/>
                                      </p:to>
                                    </p:set>
                                    <p:anim from="(-#ppt_w/2)" to="(#ppt_x)" calcmode="lin" valueType="num">
                                      <p:cBhvr>
                                        <p:cTn id="12" dur="600" fill="hold">
                                          <p:stCondLst>
                                            <p:cond delay="0"/>
                                          </p:stCondLst>
                                        </p:cTn>
                                        <p:tgtEl>
                                          <p:spTgt spid="159972"/>
                                        </p:tgtEl>
                                        <p:attrNameLst>
                                          <p:attrName>ppt_x</p:attrName>
                                        </p:attrNameLst>
                                      </p:cBhvr>
                                    </p:anim>
                                    <p:anim from="0" to="-1.0" calcmode="lin" valueType="num">
                                      <p:cBhvr>
                                        <p:cTn id="13" dur="200" decel="50000" autoRev="1" fill="hold">
                                          <p:stCondLst>
                                            <p:cond delay="600"/>
                                          </p:stCondLst>
                                        </p:cTn>
                                        <p:tgtEl>
                                          <p:spTgt spid="159972"/>
                                        </p:tgtEl>
                                        <p:attrNameLst>
                                          <p:attrName>xshear</p:attrName>
                                        </p:attrNameLst>
                                      </p:cBhvr>
                                    </p:anim>
                                    <p:animScale>
                                      <p:cBhvr>
                                        <p:cTn id="14" dur="200" decel="100000" autoRev="1" fill="hold">
                                          <p:stCondLst>
                                            <p:cond delay="600"/>
                                          </p:stCondLst>
                                        </p:cTn>
                                        <p:tgtEl>
                                          <p:spTgt spid="159972"/>
                                        </p:tgtEl>
                                      </p:cBhvr>
                                      <p:from x="100000" y="100000"/>
                                      <p:to x="80000" y="100000"/>
                                    </p:animScale>
                                    <p:anim by="(#ppt_h/3+#ppt_w*0.1)" calcmode="lin" valueType="num">
                                      <p:cBhvr additive="sum">
                                        <p:cTn id="15" dur="200" decel="100000" autoRev="1" fill="hold">
                                          <p:stCondLst>
                                            <p:cond delay="600"/>
                                          </p:stCondLst>
                                        </p:cTn>
                                        <p:tgtEl>
                                          <p:spTgt spid="159972"/>
                                        </p:tgtEl>
                                        <p:attrNameLst>
                                          <p:attrName>ppt_x</p:attrName>
                                        </p:attrNameLst>
                                      </p:cBhvr>
                                    </p:anim>
                                  </p:childTnLst>
                                </p:cTn>
                              </p:par>
                            </p:childTnLst>
                          </p:cTn>
                        </p:par>
                        <p:par>
                          <p:cTn id="16" fill="hold">
                            <p:stCondLst>
                              <p:cond delay="1000"/>
                            </p:stCondLst>
                            <p:childTnLst>
                              <p:par>
                                <p:cTn id="17" presetID="53" presetClass="entr" presetSubtype="0" fill="hold" grpId="0" nodeType="afterEffect">
                                  <p:stCondLst>
                                    <p:cond delay="0"/>
                                  </p:stCondLst>
                                  <p:childTnLst>
                                    <p:set>
                                      <p:cBhvr>
                                        <p:cTn id="18" dur="1" fill="hold">
                                          <p:stCondLst>
                                            <p:cond delay="0"/>
                                          </p:stCondLst>
                                        </p:cTn>
                                        <p:tgtEl>
                                          <p:spTgt spid="159969"/>
                                        </p:tgtEl>
                                        <p:attrNameLst>
                                          <p:attrName>style.visibility</p:attrName>
                                        </p:attrNameLst>
                                      </p:cBhvr>
                                      <p:to>
                                        <p:strVal val="visible"/>
                                      </p:to>
                                    </p:set>
                                    <p:anim calcmode="lin" valueType="num">
                                      <p:cBhvr>
                                        <p:cTn id="19" dur="2000" fill="hold"/>
                                        <p:tgtEl>
                                          <p:spTgt spid="159969"/>
                                        </p:tgtEl>
                                        <p:attrNameLst>
                                          <p:attrName>ppt_w</p:attrName>
                                        </p:attrNameLst>
                                      </p:cBhvr>
                                      <p:tavLst>
                                        <p:tav tm="0">
                                          <p:val>
                                            <p:fltVal val="0"/>
                                          </p:val>
                                        </p:tav>
                                        <p:tav tm="100000">
                                          <p:val>
                                            <p:strVal val="#ppt_w"/>
                                          </p:val>
                                        </p:tav>
                                      </p:tavLst>
                                    </p:anim>
                                    <p:anim calcmode="lin" valueType="num">
                                      <p:cBhvr>
                                        <p:cTn id="20" dur="2000" fill="hold"/>
                                        <p:tgtEl>
                                          <p:spTgt spid="159969"/>
                                        </p:tgtEl>
                                        <p:attrNameLst>
                                          <p:attrName>ppt_h</p:attrName>
                                        </p:attrNameLst>
                                      </p:cBhvr>
                                      <p:tavLst>
                                        <p:tav tm="0">
                                          <p:val>
                                            <p:fltVal val="0"/>
                                          </p:val>
                                        </p:tav>
                                        <p:tav tm="100000">
                                          <p:val>
                                            <p:strVal val="#ppt_h"/>
                                          </p:val>
                                        </p:tav>
                                      </p:tavLst>
                                    </p:anim>
                                    <p:animEffect transition="in" filter="fade">
                                      <p:cBhvr>
                                        <p:cTn id="21" dur="2000"/>
                                        <p:tgtEl>
                                          <p:spTgt spid="159969"/>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59966">
                                            <p:txEl>
                                              <p:pRg st="0" end="0"/>
                                            </p:txEl>
                                          </p:spTgt>
                                        </p:tgtEl>
                                        <p:attrNameLst>
                                          <p:attrName>style.visibility</p:attrName>
                                        </p:attrNameLst>
                                      </p:cBhvr>
                                      <p:to>
                                        <p:strVal val="visible"/>
                                      </p:to>
                                    </p:set>
                                    <p:animEffect transition="in" filter="fade">
                                      <p:cBhvr>
                                        <p:cTn id="26" dur="1000">
                                          <p:stCondLst>
                                            <p:cond delay="0"/>
                                          </p:stCondLst>
                                        </p:cTn>
                                        <p:tgtEl>
                                          <p:spTgt spid="159966">
                                            <p:txEl>
                                              <p:pRg st="0" end="0"/>
                                            </p:txEl>
                                          </p:spTgt>
                                        </p:tgtEl>
                                      </p:cBhvr>
                                    </p:animEffect>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159966">
                                            <p:txEl>
                                              <p:pRg st="1" end="1"/>
                                            </p:txEl>
                                          </p:spTgt>
                                        </p:tgtEl>
                                        <p:attrNameLst>
                                          <p:attrName>style.visibility</p:attrName>
                                        </p:attrNameLst>
                                      </p:cBhvr>
                                      <p:to>
                                        <p:strVal val="visible"/>
                                      </p:to>
                                    </p:set>
                                    <p:animEffect transition="in" filter="fade">
                                      <p:cBhvr>
                                        <p:cTn id="30" dur="1000">
                                          <p:stCondLst>
                                            <p:cond delay="0"/>
                                          </p:stCondLst>
                                        </p:cTn>
                                        <p:tgtEl>
                                          <p:spTgt spid="159966">
                                            <p:txEl>
                                              <p:pRg st="1" end="1"/>
                                            </p:txEl>
                                          </p:spTgt>
                                        </p:tgtEl>
                                      </p:cBhvr>
                                    </p:animEffect>
                                  </p:childTnLst>
                                </p:cTn>
                              </p:par>
                            </p:childTnLst>
                          </p:cTn>
                        </p:par>
                        <p:par>
                          <p:cTn id="31" fill="hold">
                            <p:stCondLst>
                              <p:cond delay="2000"/>
                            </p:stCondLst>
                            <p:childTnLst>
                              <p:par>
                                <p:cTn id="32" presetID="10" presetClass="entr" presetSubtype="0" fill="hold" grpId="0" nodeType="afterEffect">
                                  <p:stCondLst>
                                    <p:cond delay="0"/>
                                  </p:stCondLst>
                                  <p:childTnLst>
                                    <p:set>
                                      <p:cBhvr>
                                        <p:cTn id="33" dur="1" fill="hold">
                                          <p:stCondLst>
                                            <p:cond delay="0"/>
                                          </p:stCondLst>
                                        </p:cTn>
                                        <p:tgtEl>
                                          <p:spTgt spid="159966">
                                            <p:txEl>
                                              <p:pRg st="2" end="2"/>
                                            </p:txEl>
                                          </p:spTgt>
                                        </p:tgtEl>
                                        <p:attrNameLst>
                                          <p:attrName>style.visibility</p:attrName>
                                        </p:attrNameLst>
                                      </p:cBhvr>
                                      <p:to>
                                        <p:strVal val="visible"/>
                                      </p:to>
                                    </p:set>
                                    <p:animEffect transition="in" filter="fade">
                                      <p:cBhvr>
                                        <p:cTn id="34" dur="1000">
                                          <p:stCondLst>
                                            <p:cond delay="0"/>
                                          </p:stCondLst>
                                        </p:cTn>
                                        <p:tgtEl>
                                          <p:spTgt spid="159966">
                                            <p:txEl>
                                              <p:pRg st="2" end="2"/>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59966">
                                            <p:txEl>
                                              <p:pRg st="3" end="3"/>
                                            </p:txEl>
                                          </p:spTgt>
                                        </p:tgtEl>
                                        <p:attrNameLst>
                                          <p:attrName>style.visibility</p:attrName>
                                        </p:attrNameLst>
                                      </p:cBhvr>
                                      <p:to>
                                        <p:strVal val="visible"/>
                                      </p:to>
                                    </p:set>
                                    <p:animEffect transition="in" filter="fade">
                                      <p:cBhvr>
                                        <p:cTn id="37" dur="1000">
                                          <p:stCondLst>
                                            <p:cond delay="0"/>
                                          </p:stCondLst>
                                        </p:cTn>
                                        <p:tgtEl>
                                          <p:spTgt spid="159966">
                                            <p:txEl>
                                              <p:pRg st="3" end="3"/>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59966">
                                            <p:txEl>
                                              <p:pRg st="4" end="4"/>
                                            </p:txEl>
                                          </p:spTgt>
                                        </p:tgtEl>
                                        <p:attrNameLst>
                                          <p:attrName>style.visibility</p:attrName>
                                        </p:attrNameLst>
                                      </p:cBhvr>
                                      <p:to>
                                        <p:strVal val="visible"/>
                                      </p:to>
                                    </p:set>
                                    <p:animEffect transition="in" filter="fade">
                                      <p:cBhvr>
                                        <p:cTn id="40" dur="1000">
                                          <p:stCondLst>
                                            <p:cond delay="0"/>
                                          </p:stCondLst>
                                        </p:cTn>
                                        <p:tgtEl>
                                          <p:spTgt spid="15996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966" grpId="0" uiExpand="1" build="p">
        <p:tmplLst>
          <p:tmpl lvl="1">
            <p:tnLst>
              <p:par>
                <p:cTn presetID="10" presetClass="entr" presetSubtype="0" fill="hold" nodeType="clickEffect">
                  <p:stCondLst>
                    <p:cond delay="0"/>
                  </p:stCondLst>
                  <p:childTnLst>
                    <p:set>
                      <p:cBhvr>
                        <p:cTn dur="1" fill="hold">
                          <p:stCondLst>
                            <p:cond delay="0"/>
                          </p:stCondLst>
                        </p:cTn>
                        <p:tgtEl>
                          <p:spTgt spid="159966"/>
                        </p:tgtEl>
                        <p:attrNameLst>
                          <p:attrName>style.visibility</p:attrName>
                        </p:attrNameLst>
                      </p:cBhvr>
                      <p:to>
                        <p:strVal val="visible"/>
                      </p:to>
                    </p:set>
                    <p:animEffect transition="in" filter="fade">
                      <p:cBhvr>
                        <p:cTn dur="1000">
                          <p:stCondLst>
                            <p:cond delay="0"/>
                          </p:stCondLst>
                        </p:cTn>
                        <p:tgtEl>
                          <p:spTgt spid="159966"/>
                        </p:tgtEl>
                      </p:cBhvr>
                    </p:animEffect>
                  </p:childTnLst>
                </p:cTn>
              </p:par>
            </p:tnLst>
          </p:tmpl>
          <p:tmpl lvl="2">
            <p:tnLst>
              <p:par>
                <p:cTn presetID="10" presetClass="entr" presetSubtype="0" fill="hold" nodeType="afterEffect">
                  <p:stCondLst>
                    <p:cond delay="0"/>
                  </p:stCondLst>
                  <p:childTnLst>
                    <p:set>
                      <p:cBhvr>
                        <p:cTn dur="1" fill="hold">
                          <p:stCondLst>
                            <p:cond delay="0"/>
                          </p:stCondLst>
                        </p:cTn>
                        <p:tgtEl>
                          <p:spTgt spid="159966"/>
                        </p:tgtEl>
                        <p:attrNameLst>
                          <p:attrName>style.visibility</p:attrName>
                        </p:attrNameLst>
                      </p:cBhvr>
                      <p:to>
                        <p:strVal val="visible"/>
                      </p:to>
                    </p:set>
                    <p:animEffect transition="in" filter="fade">
                      <p:cBhvr>
                        <p:cTn dur="1000">
                          <p:stCondLst>
                            <p:cond delay="0"/>
                          </p:stCondLst>
                        </p:cTn>
                        <p:tgtEl>
                          <p:spTgt spid="159966"/>
                        </p:tgtEl>
                      </p:cBhvr>
                    </p:animEffect>
                  </p:childTnLst>
                </p:cTn>
              </p:par>
            </p:tnLst>
          </p:tmpl>
          <p:tmpl lvl="3">
            <p:tnLst>
              <p:par>
                <p:cTn presetID="10" presetClass="entr" presetSubtype="0" fill="hold" nodeType="afterEffect">
                  <p:stCondLst>
                    <p:cond delay="0"/>
                  </p:stCondLst>
                  <p:childTnLst>
                    <p:set>
                      <p:cBhvr>
                        <p:cTn dur="1" fill="hold">
                          <p:stCondLst>
                            <p:cond delay="0"/>
                          </p:stCondLst>
                        </p:cTn>
                        <p:tgtEl>
                          <p:spTgt spid="159966"/>
                        </p:tgtEl>
                        <p:attrNameLst>
                          <p:attrName>style.visibility</p:attrName>
                        </p:attrNameLst>
                      </p:cBhvr>
                      <p:to>
                        <p:strVal val="visible"/>
                      </p:to>
                    </p:set>
                    <p:animEffect transition="in" filter="fade">
                      <p:cBhvr>
                        <p:cTn dur="1000">
                          <p:stCondLst>
                            <p:cond delay="0"/>
                          </p:stCondLst>
                        </p:cTn>
                        <p:tgtEl>
                          <p:spTgt spid="159966"/>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59966"/>
                        </p:tgtEl>
                        <p:attrNameLst>
                          <p:attrName>style.visibility</p:attrName>
                        </p:attrNameLst>
                      </p:cBhvr>
                      <p:to>
                        <p:strVal val="visible"/>
                      </p:to>
                    </p:set>
                    <p:animEffect transition="in" filter="fade">
                      <p:cBhvr>
                        <p:cTn dur="1000">
                          <p:stCondLst>
                            <p:cond delay="0"/>
                          </p:stCondLst>
                        </p:cTn>
                        <p:tgtEl>
                          <p:spTgt spid="159966"/>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59966"/>
                        </p:tgtEl>
                        <p:attrNameLst>
                          <p:attrName>style.visibility</p:attrName>
                        </p:attrNameLst>
                      </p:cBhvr>
                      <p:to>
                        <p:strVal val="visible"/>
                      </p:to>
                    </p:set>
                    <p:animEffect transition="in" filter="fade">
                      <p:cBhvr>
                        <p:cTn dur="1000">
                          <p:stCondLst>
                            <p:cond delay="0"/>
                          </p:stCondLst>
                        </p:cTn>
                        <p:tgtEl>
                          <p:spTgt spid="159966"/>
                        </p:tgtEl>
                      </p:cBhvr>
                    </p:animEffect>
                  </p:childTnLst>
                </p:cTn>
              </p:par>
            </p:tnLst>
          </p:tmpl>
        </p:tmplLst>
      </p:bldP>
      <p:bldP spid="159969" grpId="0"/>
      <p:bldP spid="159972" grpId="0" animBg="1"/>
    </p:bldLst>
  </p:timing>
  <p:hf sldNum="0" hdr="0"/>
  <p:txStyles>
    <p:titleStyle>
      <a:lvl1pPr algn="ctr" rtl="0" fontAlgn="base">
        <a:spcBef>
          <a:spcPct val="0"/>
        </a:spcBef>
        <a:spcAft>
          <a:spcPct val="0"/>
        </a:spcAft>
        <a:defRPr sz="4400" cap="small" baseline="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Font typeface="Wingdings" pitchFamily="2" charset="2"/>
        <a:buBlip>
          <a:blip r:embed="rId14"/>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Blip>
          <a:blip r:embed="rId14"/>
        </a:buBlip>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ctrTitle"/>
          </p:nvPr>
        </p:nvSpPr>
        <p:spPr/>
        <p:txBody>
          <a:bodyPr/>
          <a:lstStyle/>
          <a:p>
            <a:r>
              <a:rPr lang="en-US"/>
              <a:t>Making Effective Presentations</a:t>
            </a:r>
          </a:p>
        </p:txBody>
      </p:sp>
      <p:sp>
        <p:nvSpPr>
          <p:cNvPr id="185347" name="Rectangle 3"/>
          <p:cNvSpPr>
            <a:spLocks noGrp="1" noChangeArrowheads="1"/>
          </p:cNvSpPr>
          <p:nvPr>
            <p:ph type="subTitle" idx="1"/>
          </p:nvPr>
        </p:nvSpPr>
        <p:spPr>
          <a:xfrm>
            <a:off x="1371600" y="3886200"/>
            <a:ext cx="6400800" cy="2438400"/>
          </a:xfrm>
        </p:spPr>
        <p:txBody>
          <a:bodyPr/>
          <a:lstStyle/>
          <a:p>
            <a:pPr>
              <a:lnSpc>
                <a:spcPct val="80000"/>
              </a:lnSpc>
            </a:pPr>
            <a:r>
              <a:rPr lang="en-US" sz="2000" dirty="0"/>
              <a:t>Andrew Aken</a:t>
            </a:r>
          </a:p>
          <a:p>
            <a:pPr>
              <a:lnSpc>
                <a:spcPct val="80000"/>
              </a:lnSpc>
            </a:pPr>
            <a:endParaRPr lang="en-US" sz="2000" dirty="0" smtClean="0"/>
          </a:p>
          <a:p>
            <a:pPr>
              <a:lnSpc>
                <a:spcPct val="80000"/>
              </a:lnSpc>
            </a:pPr>
            <a:endParaRPr lang="en-US" sz="2000" dirty="0"/>
          </a:p>
          <a:p>
            <a:pPr>
              <a:lnSpc>
                <a:spcPct val="80000"/>
              </a:lnSpc>
            </a:pPr>
            <a:endParaRPr lang="en-US" sz="2000" dirty="0" smtClean="0"/>
          </a:p>
          <a:p>
            <a:pPr>
              <a:lnSpc>
                <a:spcPct val="80000"/>
              </a:lnSpc>
            </a:pPr>
            <a:endParaRPr lang="en-US" sz="2000" dirty="0"/>
          </a:p>
          <a:p>
            <a:pPr>
              <a:lnSpc>
                <a:spcPct val="80000"/>
              </a:lnSpc>
            </a:pPr>
            <a:endParaRPr lang="en-US" sz="2000" dirty="0" smtClean="0"/>
          </a:p>
          <a:p>
            <a:pPr>
              <a:lnSpc>
                <a:spcPct val="80000"/>
              </a:lnSpc>
            </a:pPr>
            <a:endParaRPr lang="en-US" sz="2000" dirty="0"/>
          </a:p>
          <a:p>
            <a:pPr>
              <a:lnSpc>
                <a:spcPct val="80000"/>
              </a:lnSpc>
            </a:pPr>
            <a:r>
              <a:rPr lang="en-US" sz="1400" dirty="0"/>
              <a:t>Based upon “</a:t>
            </a:r>
            <a:r>
              <a:rPr lang="en-US" sz="1400" b="1" dirty="0"/>
              <a:t>Preparing Effective Oral Presentations” by Jeff </a:t>
            </a:r>
            <a:r>
              <a:rPr lang="en-US" sz="1400" b="1" dirty="0" err="1"/>
              <a:t>Radel</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1"/>
          </p:nvPr>
        </p:nvSpPr>
        <p:spPr/>
        <p:txBody>
          <a:bodyPr/>
          <a:lstStyle/>
          <a:p>
            <a:r>
              <a:rPr lang="en-US" smtClean="0"/>
              <a:t>21 September 2005</a:t>
            </a:r>
            <a:endParaRPr lang="en-US"/>
          </a:p>
        </p:txBody>
      </p:sp>
      <p:sp>
        <p:nvSpPr>
          <p:cNvPr id="5" name="Footer Placeholder 5"/>
          <p:cNvSpPr>
            <a:spLocks noGrp="1"/>
          </p:cNvSpPr>
          <p:nvPr>
            <p:ph type="ftr" sz="quarter" idx="12"/>
          </p:nvPr>
        </p:nvSpPr>
        <p:spPr/>
        <p:txBody>
          <a:bodyPr/>
          <a:lstStyle/>
          <a:p>
            <a:r>
              <a:rPr lang="en-US"/>
              <a:t>Prepared by: Andrew Aken</a:t>
            </a:r>
          </a:p>
        </p:txBody>
      </p:sp>
      <p:sp>
        <p:nvSpPr>
          <p:cNvPr id="234498" name="Rectangle 2"/>
          <p:cNvSpPr>
            <a:spLocks noGrp="1" noChangeArrowheads="1"/>
          </p:cNvSpPr>
          <p:nvPr>
            <p:ph type="title"/>
          </p:nvPr>
        </p:nvSpPr>
        <p:spPr/>
        <p:txBody>
          <a:bodyPr/>
          <a:lstStyle/>
          <a:p>
            <a:r>
              <a:rPr lang="en-US"/>
              <a:t>The Moment of Truth</a:t>
            </a:r>
          </a:p>
        </p:txBody>
      </p:sp>
      <p:sp>
        <p:nvSpPr>
          <p:cNvPr id="234499" name="Rectangle 3"/>
          <p:cNvSpPr>
            <a:spLocks noGrp="1" noChangeArrowheads="1"/>
          </p:cNvSpPr>
          <p:nvPr>
            <p:ph type="body" idx="1"/>
          </p:nvPr>
        </p:nvSpPr>
        <p:spPr/>
        <p:txBody>
          <a:bodyPr/>
          <a:lstStyle/>
          <a:p>
            <a:r>
              <a:rPr lang="en-US"/>
              <a:t>Take several deep breaths (quietly)</a:t>
            </a:r>
          </a:p>
          <a:p>
            <a:r>
              <a:rPr lang="en-US"/>
              <a:t>Visualize your opening statement</a:t>
            </a:r>
          </a:p>
          <a:p>
            <a:r>
              <a:rPr lang="en-US"/>
              <a:t>State your objectives</a:t>
            </a:r>
          </a:p>
          <a:p>
            <a:r>
              <a:rPr lang="en-US"/>
              <a:t>Use a natural, moderate rate of speech</a:t>
            </a:r>
          </a:p>
          <a:p>
            <a:r>
              <a:rPr lang="en-US"/>
              <a:t>Avoid habitual behaviors (pacing, twirling)</a:t>
            </a:r>
          </a:p>
          <a:p>
            <a:r>
              <a:rPr lang="en-US"/>
              <a:t>Be enthusiastic, but not overly exuberant</a:t>
            </a:r>
          </a:p>
          <a:p>
            <a:r>
              <a:rPr lang="en-US"/>
              <a:t>Don’t run over your time limit, </a:t>
            </a:r>
            <a:r>
              <a:rPr lang="en-US" b="1"/>
              <a:t>ever</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1"/>
          </p:nvPr>
        </p:nvSpPr>
        <p:spPr/>
        <p:txBody>
          <a:bodyPr/>
          <a:lstStyle/>
          <a:p>
            <a:r>
              <a:rPr lang="en-US" smtClean="0"/>
              <a:t>21 September 2005</a:t>
            </a:r>
            <a:endParaRPr lang="en-US"/>
          </a:p>
        </p:txBody>
      </p:sp>
      <p:sp>
        <p:nvSpPr>
          <p:cNvPr id="5" name="Footer Placeholder 5"/>
          <p:cNvSpPr>
            <a:spLocks noGrp="1"/>
          </p:cNvSpPr>
          <p:nvPr>
            <p:ph type="ftr" sz="quarter" idx="12"/>
          </p:nvPr>
        </p:nvSpPr>
        <p:spPr/>
        <p:txBody>
          <a:bodyPr/>
          <a:lstStyle/>
          <a:p>
            <a:r>
              <a:rPr lang="en-US"/>
              <a:t>Prepared by: Andrew Aken</a:t>
            </a:r>
          </a:p>
        </p:txBody>
      </p:sp>
      <p:sp>
        <p:nvSpPr>
          <p:cNvPr id="236546" name="Rectangle 2"/>
          <p:cNvSpPr>
            <a:spLocks noGrp="1" noChangeArrowheads="1"/>
          </p:cNvSpPr>
          <p:nvPr>
            <p:ph type="title"/>
          </p:nvPr>
        </p:nvSpPr>
        <p:spPr/>
        <p:txBody>
          <a:bodyPr/>
          <a:lstStyle/>
          <a:p>
            <a:r>
              <a:rPr lang="en-US"/>
              <a:t>Handling Questions</a:t>
            </a:r>
          </a:p>
        </p:txBody>
      </p:sp>
      <p:sp>
        <p:nvSpPr>
          <p:cNvPr id="236547" name="Rectangle 3"/>
          <p:cNvSpPr>
            <a:spLocks noGrp="1" noChangeArrowheads="1"/>
          </p:cNvSpPr>
          <p:nvPr>
            <p:ph type="body" idx="1"/>
          </p:nvPr>
        </p:nvSpPr>
        <p:spPr/>
        <p:txBody>
          <a:bodyPr/>
          <a:lstStyle/>
          <a:p>
            <a:pPr>
              <a:lnSpc>
                <a:spcPct val="90000"/>
              </a:lnSpc>
            </a:pPr>
            <a:r>
              <a:rPr lang="en-US"/>
              <a:t>The question period often is the part of the talk which influences the audience the most </a:t>
            </a:r>
          </a:p>
          <a:p>
            <a:pPr lvl="1">
              <a:lnSpc>
                <a:spcPct val="90000"/>
              </a:lnSpc>
            </a:pPr>
            <a:r>
              <a:rPr lang="en-US"/>
              <a:t>Always repeat each question </a:t>
            </a:r>
          </a:p>
          <a:p>
            <a:pPr lvl="1">
              <a:lnSpc>
                <a:spcPct val="90000"/>
              </a:lnSpc>
            </a:pPr>
            <a:r>
              <a:rPr lang="en-US"/>
              <a:t>Reflect on the question </a:t>
            </a:r>
          </a:p>
          <a:p>
            <a:pPr lvl="1">
              <a:lnSpc>
                <a:spcPct val="90000"/>
              </a:lnSpc>
            </a:pPr>
            <a:r>
              <a:rPr lang="en-US"/>
              <a:t>Wait for the questioner to finish asking the question before you begin your answer </a:t>
            </a:r>
          </a:p>
          <a:p>
            <a:pPr lvl="1">
              <a:lnSpc>
                <a:spcPct val="90000"/>
              </a:lnSpc>
            </a:pPr>
            <a:r>
              <a:rPr lang="en-US"/>
              <a:t>Avoid prolonged discussions with one person </a:t>
            </a:r>
          </a:p>
          <a:p>
            <a:pPr lvl="1">
              <a:lnSpc>
                <a:spcPct val="90000"/>
              </a:lnSpc>
            </a:pPr>
            <a:r>
              <a:rPr lang="en-US"/>
              <a:t>If you can't answer a question, just say so. Don't apologize. </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1"/>
          </p:nvPr>
        </p:nvSpPr>
        <p:spPr/>
        <p:txBody>
          <a:bodyPr/>
          <a:lstStyle/>
          <a:p>
            <a:r>
              <a:rPr lang="en-US" smtClean="0"/>
              <a:t>21 September 2005</a:t>
            </a:r>
            <a:endParaRPr lang="en-US"/>
          </a:p>
        </p:txBody>
      </p:sp>
      <p:sp>
        <p:nvSpPr>
          <p:cNvPr id="5" name="Footer Placeholder 5"/>
          <p:cNvSpPr>
            <a:spLocks noGrp="1"/>
          </p:cNvSpPr>
          <p:nvPr>
            <p:ph type="ftr" sz="quarter" idx="12"/>
          </p:nvPr>
        </p:nvSpPr>
        <p:spPr/>
        <p:txBody>
          <a:bodyPr/>
          <a:lstStyle/>
          <a:p>
            <a:r>
              <a:rPr lang="en-US"/>
              <a:t>Prepared by: Andrew Aken</a:t>
            </a:r>
          </a:p>
        </p:txBody>
      </p:sp>
      <p:sp>
        <p:nvSpPr>
          <p:cNvPr id="238594" name="Rectangle 2"/>
          <p:cNvSpPr>
            <a:spLocks noGrp="1" noChangeArrowheads="1"/>
          </p:cNvSpPr>
          <p:nvPr>
            <p:ph type="title"/>
          </p:nvPr>
        </p:nvSpPr>
        <p:spPr/>
        <p:txBody>
          <a:bodyPr/>
          <a:lstStyle/>
          <a:p>
            <a:r>
              <a:rPr lang="en-US" sz="4000"/>
              <a:t>Do’s and Don’ts with presentations</a:t>
            </a:r>
          </a:p>
        </p:txBody>
      </p:sp>
      <p:sp>
        <p:nvSpPr>
          <p:cNvPr id="238595" name="Rectangle 3"/>
          <p:cNvSpPr>
            <a:spLocks noGrp="1" noChangeArrowheads="1"/>
          </p:cNvSpPr>
          <p:nvPr>
            <p:ph type="body" idx="1"/>
          </p:nvPr>
        </p:nvSpPr>
        <p:spPr/>
        <p:txBody>
          <a:bodyPr/>
          <a:lstStyle/>
          <a:p>
            <a:r>
              <a:rPr lang="en-US" dirty="0"/>
              <a:t>Do:</a:t>
            </a:r>
          </a:p>
          <a:p>
            <a:pPr lvl="1"/>
            <a:r>
              <a:rPr lang="en-US" dirty="0"/>
              <a:t>Express the point of the presentation at the beginning and at the end</a:t>
            </a:r>
          </a:p>
          <a:p>
            <a:pPr lvl="1"/>
            <a:r>
              <a:rPr lang="en-US" dirty="0"/>
              <a:t>Acknowledge other members and contributors at the beginning</a:t>
            </a:r>
          </a:p>
          <a:p>
            <a:pPr lvl="1"/>
            <a:r>
              <a:rPr lang="en-US" dirty="0" smtClean="0"/>
              <a:t>Check </a:t>
            </a:r>
            <a:r>
              <a:rPr lang="en-US" dirty="0" err="1" smtClean="0"/>
              <a:t>speling</a:t>
            </a:r>
            <a:r>
              <a:rPr lang="en-US" dirty="0" smtClean="0"/>
              <a:t> </a:t>
            </a:r>
            <a:r>
              <a:rPr lang="en-US" dirty="0"/>
              <a:t>and </a:t>
            </a:r>
            <a:r>
              <a:rPr lang="en-US" dirty="0" smtClean="0"/>
              <a:t>goodly </a:t>
            </a:r>
            <a:r>
              <a:rPr lang="en-US" dirty="0" err="1" smtClean="0"/>
              <a:t>grammarization</a:t>
            </a:r>
            <a:endParaRPr lang="en-US" dirty="0" smtClean="0"/>
          </a:p>
          <a:p>
            <a:pPr lvl="1"/>
            <a:r>
              <a:rPr lang="en-US" dirty="0" smtClean="0"/>
              <a:t>Dress appropriately for the </a:t>
            </a:r>
            <a:r>
              <a:rPr lang="en-US" dirty="0" smtClean="0"/>
              <a:t>audience and the presentation </a:t>
            </a:r>
            <a:r>
              <a:rPr lang="en-US" dirty="0" smtClean="0"/>
              <a:t>you are </a:t>
            </a:r>
            <a:r>
              <a:rPr lang="en-US" dirty="0" smtClean="0"/>
              <a:t>giving</a:t>
            </a:r>
          </a:p>
          <a:p>
            <a:pPr lvl="2"/>
            <a:r>
              <a:rPr lang="en-US" dirty="0" smtClean="0"/>
              <a:t>Don’t distract </a:t>
            </a:r>
            <a:r>
              <a:rPr lang="en-US" smtClean="0"/>
              <a:t>from what </a:t>
            </a:r>
            <a:r>
              <a:rPr lang="en-US" dirty="0" smtClean="0"/>
              <a:t>you’re saying</a:t>
            </a:r>
            <a:endParaRPr lang="en-US" dirty="0" smtClean="0"/>
          </a:p>
          <a:p>
            <a:pPr lvl="1"/>
            <a:r>
              <a:rPr lang="en-US" dirty="0" smtClean="0"/>
              <a:t>Enjoy </a:t>
            </a:r>
            <a:r>
              <a:rPr lang="en-US" dirty="0"/>
              <a:t>yourself</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1"/>
          </p:nvPr>
        </p:nvSpPr>
        <p:spPr/>
        <p:txBody>
          <a:bodyPr/>
          <a:lstStyle/>
          <a:p>
            <a:r>
              <a:rPr lang="en-US" smtClean="0"/>
              <a:t>21 September 2005</a:t>
            </a:r>
            <a:endParaRPr lang="en-US"/>
          </a:p>
        </p:txBody>
      </p:sp>
      <p:sp>
        <p:nvSpPr>
          <p:cNvPr id="5" name="Footer Placeholder 5"/>
          <p:cNvSpPr>
            <a:spLocks noGrp="1"/>
          </p:cNvSpPr>
          <p:nvPr>
            <p:ph type="ftr" sz="quarter" idx="12"/>
          </p:nvPr>
        </p:nvSpPr>
        <p:spPr/>
        <p:txBody>
          <a:bodyPr/>
          <a:lstStyle/>
          <a:p>
            <a:r>
              <a:rPr lang="en-US"/>
              <a:t>Prepared by: Andrew Aken</a:t>
            </a:r>
          </a:p>
        </p:txBody>
      </p:sp>
      <p:sp>
        <p:nvSpPr>
          <p:cNvPr id="239618" name="Rectangle 2"/>
          <p:cNvSpPr>
            <a:spLocks noGrp="1" noChangeArrowheads="1"/>
          </p:cNvSpPr>
          <p:nvPr>
            <p:ph type="title"/>
          </p:nvPr>
        </p:nvSpPr>
        <p:spPr/>
        <p:txBody>
          <a:bodyPr/>
          <a:lstStyle/>
          <a:p>
            <a:r>
              <a:rPr lang="en-US" sz="4000"/>
              <a:t>Do’s and Don’ts with presentations</a:t>
            </a:r>
          </a:p>
        </p:txBody>
      </p:sp>
      <p:sp>
        <p:nvSpPr>
          <p:cNvPr id="239619" name="Rectangle 3"/>
          <p:cNvSpPr>
            <a:spLocks noGrp="1" noChangeArrowheads="1"/>
          </p:cNvSpPr>
          <p:nvPr>
            <p:ph type="body" idx="1"/>
          </p:nvPr>
        </p:nvSpPr>
        <p:spPr/>
        <p:txBody>
          <a:bodyPr/>
          <a:lstStyle/>
          <a:p>
            <a:pPr>
              <a:lnSpc>
                <a:spcPct val="90000"/>
              </a:lnSpc>
            </a:pPr>
            <a:r>
              <a:rPr lang="en-US" sz="2800"/>
              <a:t>Don’t</a:t>
            </a:r>
          </a:p>
          <a:p>
            <a:pPr lvl="1">
              <a:lnSpc>
                <a:spcPct val="90000"/>
              </a:lnSpc>
            </a:pPr>
            <a:r>
              <a:rPr lang="en-US" sz="2400"/>
              <a:t>Express every word that you are going to say in the slides. This makes for very uninteresting presentations and difficulty in following along with what you are saying. If you are just reading word-for-word what is on the computer screen, the audience will just focus on the screen and not on the presenter. If you have a large amount of text that’s important to the presentation, make it available on a handout you give out after your presentation so the audience doesn’t have to remember every detail and can have the information to take back with them.</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1"/>
          </p:nvPr>
        </p:nvSpPr>
        <p:spPr/>
        <p:txBody>
          <a:bodyPr/>
          <a:lstStyle/>
          <a:p>
            <a:r>
              <a:rPr lang="en-US" smtClean="0"/>
              <a:t>21 September 2005</a:t>
            </a:r>
            <a:endParaRPr lang="en-US"/>
          </a:p>
        </p:txBody>
      </p:sp>
      <p:sp>
        <p:nvSpPr>
          <p:cNvPr id="6" name="Footer Placeholder 5"/>
          <p:cNvSpPr>
            <a:spLocks noGrp="1"/>
          </p:cNvSpPr>
          <p:nvPr>
            <p:ph type="ftr" sz="quarter" idx="12"/>
          </p:nvPr>
        </p:nvSpPr>
        <p:spPr/>
        <p:txBody>
          <a:bodyPr/>
          <a:lstStyle/>
          <a:p>
            <a:r>
              <a:rPr lang="en-US"/>
              <a:t>Prepared by: Andrew Aken</a:t>
            </a:r>
          </a:p>
        </p:txBody>
      </p:sp>
      <p:sp>
        <p:nvSpPr>
          <p:cNvPr id="240642" name="Rectangle 2"/>
          <p:cNvSpPr>
            <a:spLocks noGrp="1" noChangeArrowheads="1"/>
          </p:cNvSpPr>
          <p:nvPr>
            <p:ph type="title"/>
          </p:nvPr>
        </p:nvSpPr>
        <p:spPr/>
        <p:txBody>
          <a:bodyPr/>
          <a:lstStyle/>
          <a:p>
            <a:r>
              <a:rPr lang="en-US" sz="4000"/>
              <a:t>Do’s and Don’ts with presentations</a:t>
            </a:r>
          </a:p>
        </p:txBody>
      </p:sp>
      <p:sp>
        <p:nvSpPr>
          <p:cNvPr id="240643" name="Rectangle 3"/>
          <p:cNvSpPr>
            <a:spLocks noGrp="1" noChangeArrowheads="1"/>
          </p:cNvSpPr>
          <p:nvPr>
            <p:ph type="body" idx="1"/>
          </p:nvPr>
        </p:nvSpPr>
        <p:spPr/>
        <p:txBody>
          <a:bodyPr/>
          <a:lstStyle/>
          <a:p>
            <a:r>
              <a:rPr lang="en-US" dirty="0"/>
              <a:t>Don’t</a:t>
            </a:r>
          </a:p>
          <a:p>
            <a:pPr lvl="1"/>
            <a:r>
              <a:rPr lang="en-US" dirty="0"/>
              <a:t>Use flashy graphics or sounds that just distract from the presentation</a:t>
            </a:r>
          </a:p>
          <a:p>
            <a:pPr lvl="1"/>
            <a:endParaRPr lang="en-US" dirty="0"/>
          </a:p>
        </p:txBody>
      </p:sp>
      <p:pic>
        <p:nvPicPr>
          <p:cNvPr id="240644" name="Picture 4" descr="Picture 014"/>
          <p:cNvPicPr>
            <a:picLocks noChangeAspect="1" noChangeArrowheads="1"/>
          </p:cNvPicPr>
          <p:nvPr/>
        </p:nvPicPr>
        <p:blipFill>
          <a:blip r:embed="rId4" cstate="print"/>
          <a:srcRect/>
          <a:stretch>
            <a:fillRect/>
          </a:stretch>
        </p:blipFill>
        <p:spPr bwMode="auto">
          <a:xfrm>
            <a:off x="2286000" y="1752600"/>
            <a:ext cx="5508625" cy="4124325"/>
          </a:xfrm>
          <a:prstGeom prst="roundRect">
            <a:avLst>
              <a:gd name="adj" fmla="val 16731"/>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40644"/>
                                        </p:tgtEl>
                                        <p:attrNameLst>
                                          <p:attrName>style.visibility</p:attrName>
                                        </p:attrNameLst>
                                      </p:cBhvr>
                                      <p:to>
                                        <p:strVal val="visible"/>
                                      </p:to>
                                    </p:set>
                                    <p:animEffect transition="in" filter="wipe(down)">
                                      <p:cBhvr>
                                        <p:cTn id="7" dur="870">
                                          <p:stCondLst>
                                            <p:cond delay="0"/>
                                          </p:stCondLst>
                                        </p:cTn>
                                        <p:tgtEl>
                                          <p:spTgt spid="240644"/>
                                        </p:tgtEl>
                                      </p:cBhvr>
                                    </p:animEffect>
                                    <p:anim calcmode="lin" valueType="num">
                                      <p:cBhvr>
                                        <p:cTn id="8" dur="2733" tmFilter="0,0; 0.14,0.36; 0.43,0.73; 0.71,0.91; 1.0,1.0">
                                          <p:stCondLst>
                                            <p:cond delay="0"/>
                                          </p:stCondLst>
                                        </p:cTn>
                                        <p:tgtEl>
                                          <p:spTgt spid="240644"/>
                                        </p:tgtEl>
                                        <p:attrNameLst>
                                          <p:attrName>ppt_x</p:attrName>
                                        </p:attrNameLst>
                                      </p:cBhvr>
                                      <p:tavLst>
                                        <p:tav tm="0">
                                          <p:val>
                                            <p:strVal val="#ppt_x-0.25"/>
                                          </p:val>
                                        </p:tav>
                                        <p:tav tm="100000">
                                          <p:val>
                                            <p:strVal val="#ppt_x"/>
                                          </p:val>
                                        </p:tav>
                                      </p:tavLst>
                                    </p:anim>
                                    <p:anim calcmode="lin" valueType="num">
                                      <p:cBhvr>
                                        <p:cTn id="9" dur="996" tmFilter="0.0,0.0; 0.25,0.07; 0.50,0.2; 0.75,0.467; 1.0,1.0">
                                          <p:stCondLst>
                                            <p:cond delay="0"/>
                                          </p:stCondLst>
                                        </p:cTn>
                                        <p:tgtEl>
                                          <p:spTgt spid="240644"/>
                                        </p:tgtEl>
                                        <p:attrNameLst>
                                          <p:attrName>ppt_y</p:attrName>
                                        </p:attrNameLst>
                                      </p:cBhvr>
                                      <p:tavLst>
                                        <p:tav tm="0" fmla="#ppt_y-sin(pi*$)/3">
                                          <p:val>
                                            <p:fltVal val="0.5"/>
                                          </p:val>
                                        </p:tav>
                                        <p:tav tm="100000">
                                          <p:val>
                                            <p:fltVal val="1"/>
                                          </p:val>
                                        </p:tav>
                                      </p:tavLst>
                                    </p:anim>
                                    <p:anim calcmode="lin" valueType="num">
                                      <p:cBhvr>
                                        <p:cTn id="10" dur="996" tmFilter="0, 0; 0.125,0.2665; 0.25,0.4; 0.375,0.465; 0.5,0.5;  0.625,0.535; 0.75,0.6; 0.875,0.7335; 1,1">
                                          <p:stCondLst>
                                            <p:cond delay="996"/>
                                          </p:stCondLst>
                                        </p:cTn>
                                        <p:tgtEl>
                                          <p:spTgt spid="240644"/>
                                        </p:tgtEl>
                                        <p:attrNameLst>
                                          <p:attrName>ppt_y</p:attrName>
                                        </p:attrNameLst>
                                      </p:cBhvr>
                                      <p:tavLst>
                                        <p:tav tm="0" fmla="#ppt_y-sin(pi*$)/9">
                                          <p:val>
                                            <p:fltVal val="0"/>
                                          </p:val>
                                        </p:tav>
                                        <p:tav tm="100000">
                                          <p:val>
                                            <p:fltVal val="1"/>
                                          </p:val>
                                        </p:tav>
                                      </p:tavLst>
                                    </p:anim>
                                    <p:anim calcmode="lin" valueType="num">
                                      <p:cBhvr>
                                        <p:cTn id="11" dur="498" tmFilter="0, 0; 0.125,0.2665; 0.25,0.4; 0.375,0.465; 0.5,0.5;  0.625,0.535; 0.75,0.6; 0.875,0.7335; 1,1">
                                          <p:stCondLst>
                                            <p:cond delay="1986"/>
                                          </p:stCondLst>
                                        </p:cTn>
                                        <p:tgtEl>
                                          <p:spTgt spid="240644"/>
                                        </p:tgtEl>
                                        <p:attrNameLst>
                                          <p:attrName>ppt_y</p:attrName>
                                        </p:attrNameLst>
                                      </p:cBhvr>
                                      <p:tavLst>
                                        <p:tav tm="0" fmla="#ppt_y-sin(pi*$)/27">
                                          <p:val>
                                            <p:fltVal val="0"/>
                                          </p:val>
                                        </p:tav>
                                        <p:tav tm="100000">
                                          <p:val>
                                            <p:fltVal val="1"/>
                                          </p:val>
                                        </p:tav>
                                      </p:tavLst>
                                    </p:anim>
                                    <p:anim calcmode="lin" valueType="num">
                                      <p:cBhvr>
                                        <p:cTn id="12" dur="246" tmFilter="0, 0; 0.125,0.2665; 0.25,0.4; 0.375,0.465; 0.5,0.5;  0.625,0.535; 0.75,0.6; 0.875,0.7335; 1,1">
                                          <p:stCondLst>
                                            <p:cond delay="2484"/>
                                          </p:stCondLst>
                                        </p:cTn>
                                        <p:tgtEl>
                                          <p:spTgt spid="240644"/>
                                        </p:tgtEl>
                                        <p:attrNameLst>
                                          <p:attrName>ppt_y</p:attrName>
                                        </p:attrNameLst>
                                      </p:cBhvr>
                                      <p:tavLst>
                                        <p:tav tm="0" fmla="#ppt_y-sin(pi*$)/81">
                                          <p:val>
                                            <p:fltVal val="0"/>
                                          </p:val>
                                        </p:tav>
                                        <p:tav tm="100000">
                                          <p:val>
                                            <p:fltVal val="1"/>
                                          </p:val>
                                        </p:tav>
                                      </p:tavLst>
                                    </p:anim>
                                    <p:animScale>
                                      <p:cBhvr>
                                        <p:cTn id="13" dur="39">
                                          <p:stCondLst>
                                            <p:cond delay="975"/>
                                          </p:stCondLst>
                                        </p:cTn>
                                        <p:tgtEl>
                                          <p:spTgt spid="240644"/>
                                        </p:tgtEl>
                                      </p:cBhvr>
                                      <p:to x="100000" y="60000"/>
                                    </p:animScale>
                                    <p:animScale>
                                      <p:cBhvr>
                                        <p:cTn id="14" dur="249" decel="50000">
                                          <p:stCondLst>
                                            <p:cond delay="1014"/>
                                          </p:stCondLst>
                                        </p:cTn>
                                        <p:tgtEl>
                                          <p:spTgt spid="240644"/>
                                        </p:tgtEl>
                                      </p:cBhvr>
                                      <p:to x="100000" y="100000"/>
                                    </p:animScale>
                                    <p:animScale>
                                      <p:cBhvr>
                                        <p:cTn id="15" dur="39">
                                          <p:stCondLst>
                                            <p:cond delay="1968"/>
                                          </p:stCondLst>
                                        </p:cTn>
                                        <p:tgtEl>
                                          <p:spTgt spid="240644"/>
                                        </p:tgtEl>
                                      </p:cBhvr>
                                      <p:to x="100000" y="80000"/>
                                    </p:animScale>
                                    <p:animScale>
                                      <p:cBhvr>
                                        <p:cTn id="16" dur="249" decel="50000">
                                          <p:stCondLst>
                                            <p:cond delay="2007"/>
                                          </p:stCondLst>
                                        </p:cTn>
                                        <p:tgtEl>
                                          <p:spTgt spid="240644"/>
                                        </p:tgtEl>
                                      </p:cBhvr>
                                      <p:to x="100000" y="100000"/>
                                    </p:animScale>
                                    <p:animScale>
                                      <p:cBhvr>
                                        <p:cTn id="17" dur="39">
                                          <p:stCondLst>
                                            <p:cond delay="2463"/>
                                          </p:stCondLst>
                                        </p:cTn>
                                        <p:tgtEl>
                                          <p:spTgt spid="240644"/>
                                        </p:tgtEl>
                                      </p:cBhvr>
                                      <p:to x="100000" y="90000"/>
                                    </p:animScale>
                                    <p:animScale>
                                      <p:cBhvr>
                                        <p:cTn id="18" dur="249" decel="50000">
                                          <p:stCondLst>
                                            <p:cond delay="2502"/>
                                          </p:stCondLst>
                                        </p:cTn>
                                        <p:tgtEl>
                                          <p:spTgt spid="240644"/>
                                        </p:tgtEl>
                                      </p:cBhvr>
                                      <p:to x="100000" y="100000"/>
                                    </p:animScale>
                                    <p:animScale>
                                      <p:cBhvr>
                                        <p:cTn id="19" dur="39">
                                          <p:stCondLst>
                                            <p:cond delay="2712"/>
                                          </p:stCondLst>
                                        </p:cTn>
                                        <p:tgtEl>
                                          <p:spTgt spid="240644"/>
                                        </p:tgtEl>
                                      </p:cBhvr>
                                      <p:to x="100000" y="95000"/>
                                    </p:animScale>
                                    <p:animScale>
                                      <p:cBhvr>
                                        <p:cTn id="20" dur="249" decel="50000">
                                          <p:stCondLst>
                                            <p:cond delay="2751"/>
                                          </p:stCondLst>
                                        </p:cTn>
                                        <p:tgtEl>
                                          <p:spTgt spid="240644"/>
                                        </p:tgtEl>
                                      </p:cBhvr>
                                      <p:to x="100000" y="100000"/>
                                    </p:animScale>
                                  </p:childTnLst>
                                  <p:subTnLst>
                                    <p:audio>
                                      <p:cMediaNode vol="90000">
                                        <p:cTn display="0" masterRel="sameClick">
                                          <p:stCondLst>
                                            <p:cond evt="begin" delay="0">
                                              <p:tn val="5"/>
                                            </p:cond>
                                          </p:stCondLst>
                                          <p:endCondLst>
                                            <p:cond evt="onStopAudio" delay="0">
                                              <p:tgtEl>
                                                <p:sldTgt/>
                                              </p:tgtEl>
                                            </p:cond>
                                          </p:endCondLst>
                                        </p:cTn>
                                        <p:tgtEl>
                                          <p:sndTgt r:embed="rId3" name="applause.wav" builtIn="1"/>
                                        </p:tgtEl>
                                      </p:cMediaNode>
                                    </p:audio>
                                  </p:subTnLst>
                                </p:cTn>
                              </p:par>
                            </p:childTnLst>
                          </p:cTn>
                        </p:par>
                      </p:childTnLst>
                    </p:cTn>
                  </p:par>
                  <p:par>
                    <p:cTn id="21" fill="hold">
                      <p:stCondLst>
                        <p:cond delay="indefinite"/>
                      </p:stCondLst>
                      <p:childTnLst>
                        <p:par>
                          <p:cTn id="22" fill="hold">
                            <p:stCondLst>
                              <p:cond delay="0"/>
                            </p:stCondLst>
                            <p:childTnLst>
                              <p:par>
                                <p:cTn id="23" presetID="26" presetClass="exit" presetSubtype="0" fill="hold" nodeType="clickEffect">
                                  <p:stCondLst>
                                    <p:cond delay="0"/>
                                  </p:stCondLst>
                                  <p:childTnLst>
                                    <p:animEffect transition="out" filter="wipe(down)">
                                      <p:cBhvr>
                                        <p:cTn id="24" dur="180" accel="50000">
                                          <p:stCondLst>
                                            <p:cond delay="1820"/>
                                          </p:stCondLst>
                                        </p:cTn>
                                        <p:tgtEl>
                                          <p:spTgt spid="240644"/>
                                        </p:tgtEl>
                                      </p:cBhvr>
                                    </p:animEffect>
                                    <p:anim calcmode="lin" valueType="num">
                                      <p:cBhvr>
                                        <p:cTn id="25" dur="1822" tmFilter="0,0; 0.14,0.31; 0.43,0.73; 0.71,0.91; 1.0,1.0">
                                          <p:stCondLst>
                                            <p:cond delay="0"/>
                                          </p:stCondLst>
                                        </p:cTn>
                                        <p:tgtEl>
                                          <p:spTgt spid="240644"/>
                                        </p:tgtEl>
                                        <p:attrNameLst>
                                          <p:attrName>ppt_x</p:attrName>
                                        </p:attrNameLst>
                                      </p:cBhvr>
                                      <p:tavLst>
                                        <p:tav tm="0">
                                          <p:val>
                                            <p:strVal val="ppt_x"/>
                                          </p:val>
                                        </p:tav>
                                        <p:tav tm="100000">
                                          <p:val>
                                            <p:strVal val="#ppt_x+0.25"/>
                                          </p:val>
                                        </p:tav>
                                      </p:tavLst>
                                    </p:anim>
                                    <p:anim calcmode="lin" valueType="num">
                                      <p:cBhvr>
                                        <p:cTn id="26" dur="178">
                                          <p:stCondLst>
                                            <p:cond delay="1822"/>
                                          </p:stCondLst>
                                        </p:cTn>
                                        <p:tgtEl>
                                          <p:spTgt spid="240644"/>
                                        </p:tgtEl>
                                        <p:attrNameLst>
                                          <p:attrName>ppt_x</p:attrName>
                                        </p:attrNameLst>
                                      </p:cBhvr>
                                      <p:tavLst>
                                        <p:tav tm="0">
                                          <p:val>
                                            <p:strVal val="ppt_x"/>
                                          </p:val>
                                        </p:tav>
                                        <p:tav tm="100000">
                                          <p:val>
                                            <p:strVal val="ppt_x"/>
                                          </p:val>
                                        </p:tav>
                                      </p:tavLst>
                                    </p:anim>
                                    <p:anim calcmode="lin" valueType="num">
                                      <p:cBhvr>
                                        <p:cTn id="27" dur="664" tmFilter="0.0,0.0;0.25,0.07;0.50,0.2;0.75,0.467;1.0,1.0">
                                          <p:stCondLst>
                                            <p:cond delay="0"/>
                                          </p:stCondLst>
                                        </p:cTn>
                                        <p:tgtEl>
                                          <p:spTgt spid="240644"/>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28" dur="664" tmFilter="0, 0; 0.125,0.2665; 0.25,0.4; 0.375,0.465; 0.5,0.5;  0.625,0.535; 0.75,0.6; 0.875,0.7335; 1,1">
                                          <p:stCondLst>
                                            <p:cond delay="664"/>
                                          </p:stCondLst>
                                        </p:cTn>
                                        <p:tgtEl>
                                          <p:spTgt spid="240644"/>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29" dur="332" tmFilter="0, 0; 0.125,0.2665; 0.25,0.4; 0.375,0.465; 0.5,0.5;  0.625,0.535; 0.75,0.6; 0.875,0.7335; 1,1">
                                          <p:stCondLst>
                                            <p:cond delay="1324"/>
                                          </p:stCondLst>
                                        </p:cTn>
                                        <p:tgtEl>
                                          <p:spTgt spid="240644"/>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30" dur="164" tmFilter="0, 0; 0.125,0.2665; 0.25,0.4; 0.375,0.465; 0.5,0.5;  0.625,0.535; 0.75,0.6; 0.875,0.7335; 1,1">
                                          <p:stCondLst>
                                            <p:cond delay="1656"/>
                                          </p:stCondLst>
                                        </p:cTn>
                                        <p:tgtEl>
                                          <p:spTgt spid="240644"/>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31" dur="180" accel="50000">
                                          <p:stCondLst>
                                            <p:cond delay="1820"/>
                                          </p:stCondLst>
                                        </p:cTn>
                                        <p:tgtEl>
                                          <p:spTgt spid="240644"/>
                                        </p:tgtEl>
                                        <p:attrNameLst>
                                          <p:attrName>ppt_y</p:attrName>
                                        </p:attrNameLst>
                                      </p:cBhvr>
                                      <p:tavLst>
                                        <p:tav tm="0">
                                          <p:val>
                                            <p:strVal val="ppt_y"/>
                                          </p:val>
                                        </p:tav>
                                        <p:tav tm="100000">
                                          <p:val>
                                            <p:strVal val="ppt_y+ppt_h"/>
                                          </p:val>
                                        </p:tav>
                                      </p:tavLst>
                                    </p:anim>
                                    <p:animScale>
                                      <p:cBhvr>
                                        <p:cTn id="32" dur="26">
                                          <p:stCondLst>
                                            <p:cond delay="620"/>
                                          </p:stCondLst>
                                        </p:cTn>
                                        <p:tgtEl>
                                          <p:spTgt spid="240644"/>
                                        </p:tgtEl>
                                      </p:cBhvr>
                                      <p:to x="100000" y="60000"/>
                                    </p:animScale>
                                    <p:animScale>
                                      <p:cBhvr>
                                        <p:cTn id="33" dur="166" decel="50000">
                                          <p:stCondLst>
                                            <p:cond delay="646"/>
                                          </p:stCondLst>
                                        </p:cTn>
                                        <p:tgtEl>
                                          <p:spTgt spid="240644"/>
                                        </p:tgtEl>
                                      </p:cBhvr>
                                      <p:to x="100000" y="100000"/>
                                    </p:animScale>
                                    <p:animScale>
                                      <p:cBhvr>
                                        <p:cTn id="34" dur="26">
                                          <p:stCondLst>
                                            <p:cond delay="1312"/>
                                          </p:stCondLst>
                                        </p:cTn>
                                        <p:tgtEl>
                                          <p:spTgt spid="240644"/>
                                        </p:tgtEl>
                                      </p:cBhvr>
                                      <p:to x="100000" y="80000"/>
                                    </p:animScale>
                                    <p:animScale>
                                      <p:cBhvr>
                                        <p:cTn id="35" dur="166" decel="50000">
                                          <p:stCondLst>
                                            <p:cond delay="1338"/>
                                          </p:stCondLst>
                                        </p:cTn>
                                        <p:tgtEl>
                                          <p:spTgt spid="240644"/>
                                        </p:tgtEl>
                                      </p:cBhvr>
                                      <p:to x="100000" y="100000"/>
                                    </p:animScale>
                                    <p:animScale>
                                      <p:cBhvr>
                                        <p:cTn id="36" dur="26">
                                          <p:stCondLst>
                                            <p:cond delay="1642"/>
                                          </p:stCondLst>
                                        </p:cTn>
                                        <p:tgtEl>
                                          <p:spTgt spid="240644"/>
                                        </p:tgtEl>
                                      </p:cBhvr>
                                      <p:to x="100000" y="90000"/>
                                    </p:animScale>
                                    <p:animScale>
                                      <p:cBhvr>
                                        <p:cTn id="37" dur="166" decel="50000">
                                          <p:stCondLst>
                                            <p:cond delay="1668"/>
                                          </p:stCondLst>
                                        </p:cTn>
                                        <p:tgtEl>
                                          <p:spTgt spid="240644"/>
                                        </p:tgtEl>
                                      </p:cBhvr>
                                      <p:to x="100000" y="100000"/>
                                    </p:animScale>
                                    <p:animScale>
                                      <p:cBhvr>
                                        <p:cTn id="38" dur="26">
                                          <p:stCondLst>
                                            <p:cond delay="1808"/>
                                          </p:stCondLst>
                                        </p:cTn>
                                        <p:tgtEl>
                                          <p:spTgt spid="240644"/>
                                        </p:tgtEl>
                                      </p:cBhvr>
                                      <p:to x="100000" y="95000"/>
                                    </p:animScale>
                                    <p:animScale>
                                      <p:cBhvr>
                                        <p:cTn id="39" dur="166" decel="50000">
                                          <p:stCondLst>
                                            <p:cond delay="1834"/>
                                          </p:stCondLst>
                                        </p:cTn>
                                        <p:tgtEl>
                                          <p:spTgt spid="240644"/>
                                        </p:tgtEl>
                                      </p:cBhvr>
                                      <p:to x="100000" y="100000"/>
                                    </p:animScale>
                                    <p:set>
                                      <p:cBhvr>
                                        <p:cTn id="40" dur="1" fill="hold">
                                          <p:stCondLst>
                                            <p:cond delay="1999"/>
                                          </p:stCondLst>
                                        </p:cTn>
                                        <p:tgtEl>
                                          <p:spTgt spid="24064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shadeToTitle="1">
        <a:gradFill rotWithShape="0">
          <a:gsLst>
            <a:gs pos="0">
              <a:srgbClr val="FF0000"/>
            </a:gs>
            <a:gs pos="100000">
              <a:srgbClr val="FFFF00"/>
            </a:gs>
          </a:gsLst>
          <a:path path="shape">
            <a:fillToRect l="50000" t="50000" r="50000" b="50000"/>
          </a:path>
        </a:gradFill>
        <a:effectLst/>
      </p:bgPr>
    </p:bg>
    <p:spTree>
      <p:nvGrpSpPr>
        <p:cNvPr id="1" name=""/>
        <p:cNvGrpSpPr/>
        <p:nvPr/>
      </p:nvGrpSpPr>
      <p:grpSpPr>
        <a:xfrm>
          <a:off x="0" y="0"/>
          <a:ext cx="0" cy="0"/>
          <a:chOff x="0" y="0"/>
          <a:chExt cx="0" cy="0"/>
        </a:xfrm>
      </p:grpSpPr>
      <p:sp>
        <p:nvSpPr>
          <p:cNvPr id="4" name="Date Placeholder 4"/>
          <p:cNvSpPr>
            <a:spLocks noGrp="1"/>
          </p:cNvSpPr>
          <p:nvPr>
            <p:ph type="dt" sz="half" idx="11"/>
          </p:nvPr>
        </p:nvSpPr>
        <p:spPr/>
        <p:txBody>
          <a:bodyPr/>
          <a:lstStyle/>
          <a:p>
            <a:r>
              <a:rPr lang="en-US" smtClean="0"/>
              <a:t>21 September 2005</a:t>
            </a:r>
            <a:endParaRPr lang="en-US"/>
          </a:p>
        </p:txBody>
      </p:sp>
      <p:sp>
        <p:nvSpPr>
          <p:cNvPr id="5" name="Footer Placeholder 5"/>
          <p:cNvSpPr>
            <a:spLocks noGrp="1"/>
          </p:cNvSpPr>
          <p:nvPr>
            <p:ph type="ftr" sz="quarter" idx="12"/>
          </p:nvPr>
        </p:nvSpPr>
        <p:spPr/>
        <p:txBody>
          <a:bodyPr/>
          <a:lstStyle/>
          <a:p>
            <a:r>
              <a:rPr lang="en-US"/>
              <a:t>Prepared by: Andrew Aken</a:t>
            </a:r>
          </a:p>
        </p:txBody>
      </p:sp>
      <p:sp>
        <p:nvSpPr>
          <p:cNvPr id="241666" name="Rectangle 2"/>
          <p:cNvSpPr>
            <a:spLocks noGrp="1" noChangeArrowheads="1"/>
          </p:cNvSpPr>
          <p:nvPr>
            <p:ph type="title"/>
          </p:nvPr>
        </p:nvSpPr>
        <p:spPr/>
        <p:txBody>
          <a:bodyPr/>
          <a:lstStyle/>
          <a:p>
            <a:r>
              <a:rPr lang="en-US" sz="4000"/>
              <a:t>Do’s and Don’ts with presentations</a:t>
            </a:r>
          </a:p>
        </p:txBody>
      </p:sp>
      <p:sp>
        <p:nvSpPr>
          <p:cNvPr id="241667" name="Rectangle 3"/>
          <p:cNvSpPr>
            <a:spLocks noGrp="1" noChangeArrowheads="1"/>
          </p:cNvSpPr>
          <p:nvPr>
            <p:ph type="body" idx="1"/>
          </p:nvPr>
        </p:nvSpPr>
        <p:spPr/>
        <p:txBody>
          <a:bodyPr/>
          <a:lstStyle/>
          <a:p>
            <a:r>
              <a:rPr lang="en-US" dirty="0"/>
              <a:t>Don’t</a:t>
            </a:r>
          </a:p>
          <a:p>
            <a:pPr lvl="1"/>
            <a:r>
              <a:rPr lang="en-US" dirty="0"/>
              <a:t>Use distracting </a:t>
            </a:r>
            <a:r>
              <a:rPr lang="en-US" dirty="0" smtClean="0"/>
              <a:t>animations or backgrounds </a:t>
            </a:r>
            <a:r>
              <a:rPr lang="en-US" dirty="0"/>
              <a:t>which make the text hard to read or which distract from your main </a:t>
            </a:r>
            <a:r>
              <a:rPr lang="en-US" dirty="0" smtClean="0"/>
              <a:t>points</a:t>
            </a:r>
          </a:p>
          <a:p>
            <a:pPr lvl="1"/>
            <a:r>
              <a:rPr lang="en-US" dirty="0" smtClean="0">
                <a:solidFill>
                  <a:srgbClr val="FFFF00"/>
                </a:solidFill>
              </a:rPr>
              <a:t>Make sure that there is enough contrast in color between the foreground and the background to be able to read your text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241666"/>
                                        </p:tgtEl>
                                        <p:attrNameLst>
                                          <p:attrName>style.visibility</p:attrName>
                                        </p:attrNameLst>
                                      </p:cBhvr>
                                      <p:to>
                                        <p:strVal val="visible"/>
                                      </p:to>
                                    </p:set>
                                    <p:anim from="(-#ppt_w/2)" to="(#ppt_x)" calcmode="lin" valueType="num">
                                      <p:cBhvr>
                                        <p:cTn id="7" dur="600" fill="hold">
                                          <p:stCondLst>
                                            <p:cond delay="0"/>
                                          </p:stCondLst>
                                        </p:cTn>
                                        <p:tgtEl>
                                          <p:spTgt spid="241666"/>
                                        </p:tgtEl>
                                        <p:attrNameLst>
                                          <p:attrName>ppt_x</p:attrName>
                                        </p:attrNameLst>
                                      </p:cBhvr>
                                    </p:anim>
                                    <p:anim from="0" to="-1.0" calcmode="lin" valueType="num">
                                      <p:cBhvr>
                                        <p:cTn id="8" dur="200" decel="50000" autoRev="1" fill="hold">
                                          <p:stCondLst>
                                            <p:cond delay="600"/>
                                          </p:stCondLst>
                                        </p:cTn>
                                        <p:tgtEl>
                                          <p:spTgt spid="241666"/>
                                        </p:tgtEl>
                                        <p:attrNameLst>
                                          <p:attrName>xshear</p:attrName>
                                        </p:attrNameLst>
                                      </p:cBhvr>
                                    </p:anim>
                                    <p:animScale>
                                      <p:cBhvr>
                                        <p:cTn id="9" dur="200" decel="100000" autoRev="1" fill="hold">
                                          <p:stCondLst>
                                            <p:cond delay="600"/>
                                          </p:stCondLst>
                                        </p:cTn>
                                        <p:tgtEl>
                                          <p:spTgt spid="241666"/>
                                        </p:tgtEl>
                                      </p:cBhvr>
                                      <p:from x="100000" y="100000"/>
                                      <p:to x="80000" y="100000"/>
                                    </p:animScale>
                                    <p:anim by="(#ppt_h/3+#ppt_w*0.1)" calcmode="lin" valueType="num">
                                      <p:cBhvr additive="sum">
                                        <p:cTn id="10" dur="200" decel="100000" autoRev="1" fill="hold">
                                          <p:stCondLst>
                                            <p:cond delay="600"/>
                                          </p:stCondLst>
                                        </p:cTn>
                                        <p:tgtEl>
                                          <p:spTgt spid="241666"/>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41667">
                                            <p:txEl>
                                              <p:pRg st="0" end="0"/>
                                            </p:txEl>
                                          </p:spTgt>
                                        </p:tgtEl>
                                        <p:attrNameLst>
                                          <p:attrName>style.visibility</p:attrName>
                                        </p:attrNameLst>
                                      </p:cBhvr>
                                      <p:to>
                                        <p:strVal val="visible"/>
                                      </p:to>
                                    </p:set>
                                    <p:animEffect transition="in" filter="fade">
                                      <p:cBhvr>
                                        <p:cTn id="15" dur="1000">
                                          <p:stCondLst>
                                            <p:cond delay="0"/>
                                          </p:stCondLst>
                                        </p:cTn>
                                        <p:tgtEl>
                                          <p:spTgt spid="241667">
                                            <p:txEl>
                                              <p:pRg st="0" end="0"/>
                                            </p:txEl>
                                          </p:spTgt>
                                        </p:tgtEl>
                                      </p:cBhvr>
                                    </p:animEffect>
                                  </p:childTnLst>
                                </p:cTn>
                              </p:par>
                            </p:childTnLst>
                          </p:cTn>
                        </p:par>
                        <p:par>
                          <p:cTn id="16" fill="hold">
                            <p:stCondLst>
                              <p:cond delay="1000"/>
                            </p:stCondLst>
                            <p:childTnLst>
                              <p:par>
                                <p:cTn id="17" presetID="19" presetClass="entr" presetSubtype="10" fill="hold" grpId="0" nodeType="afterEffect">
                                  <p:stCondLst>
                                    <p:cond delay="0"/>
                                  </p:stCondLst>
                                  <p:childTnLst>
                                    <p:set>
                                      <p:cBhvr>
                                        <p:cTn id="18" dur="1" fill="hold">
                                          <p:stCondLst>
                                            <p:cond delay="0"/>
                                          </p:stCondLst>
                                        </p:cTn>
                                        <p:tgtEl>
                                          <p:spTgt spid="241667">
                                            <p:txEl>
                                              <p:pRg st="1" end="1"/>
                                            </p:txEl>
                                          </p:spTgt>
                                        </p:tgtEl>
                                        <p:attrNameLst>
                                          <p:attrName>style.visibility</p:attrName>
                                        </p:attrNameLst>
                                      </p:cBhvr>
                                      <p:to>
                                        <p:strVal val="visible"/>
                                      </p:to>
                                    </p:set>
                                    <p:anim calcmode="lin" valueType="num">
                                      <p:cBhvr>
                                        <p:cTn id="19" dur="5000" fill="hold"/>
                                        <p:tgtEl>
                                          <p:spTgt spid="241667">
                                            <p:txEl>
                                              <p:pRg st="1" end="1"/>
                                            </p:txEl>
                                          </p:spTgt>
                                        </p:tgtEl>
                                        <p:attrNameLst>
                                          <p:attrName>ppt_w</p:attrName>
                                        </p:attrNameLst>
                                      </p:cBhvr>
                                      <p:tavLst>
                                        <p:tav tm="0" fmla="#ppt_w*sin(2.5*pi*$)">
                                          <p:val>
                                            <p:fltVal val="0"/>
                                          </p:val>
                                        </p:tav>
                                        <p:tav tm="100000">
                                          <p:val>
                                            <p:fltVal val="1"/>
                                          </p:val>
                                        </p:tav>
                                      </p:tavLst>
                                    </p:anim>
                                    <p:anim calcmode="lin" valueType="num">
                                      <p:cBhvr>
                                        <p:cTn id="20" dur="5000" fill="hold"/>
                                        <p:tgtEl>
                                          <p:spTgt spid="241667">
                                            <p:txEl>
                                              <p:pRg st="1" end="1"/>
                                            </p:txEl>
                                          </p:spTgt>
                                        </p:tgtEl>
                                        <p:attrNameLst>
                                          <p:attrName>ppt_h</p:attrName>
                                        </p:attrNameLst>
                                      </p:cBhvr>
                                      <p:tavLst>
                                        <p:tav tm="0">
                                          <p:val>
                                            <p:strVal val="#ppt_h"/>
                                          </p:val>
                                        </p:tav>
                                        <p:tav tm="100000">
                                          <p:val>
                                            <p:strVal val="#ppt_h"/>
                                          </p:val>
                                        </p:tav>
                                      </p:tavLst>
                                    </p:anim>
                                  </p:childTnLst>
                                </p:cTn>
                              </p:par>
                            </p:childTnLst>
                          </p:cTn>
                        </p:par>
                        <p:par>
                          <p:cTn id="21" fill="hold">
                            <p:stCondLst>
                              <p:cond delay="6000"/>
                            </p:stCondLst>
                            <p:childTnLst>
                              <p:par>
                                <p:cTn id="22" presetID="19" presetClass="entr" presetSubtype="5" fill="hold" nodeType="afterEffect">
                                  <p:stCondLst>
                                    <p:cond delay="0"/>
                                  </p:stCondLst>
                                  <p:childTnLst>
                                    <p:set>
                                      <p:cBhvr>
                                        <p:cTn id="23" dur="1" fill="hold">
                                          <p:stCondLst>
                                            <p:cond delay="0"/>
                                          </p:stCondLst>
                                        </p:cTn>
                                        <p:tgtEl>
                                          <p:spTgt spid="241667">
                                            <p:txEl>
                                              <p:pRg st="1" end="1"/>
                                            </p:txEl>
                                          </p:spTgt>
                                        </p:tgtEl>
                                        <p:attrNameLst>
                                          <p:attrName>style.visibility</p:attrName>
                                        </p:attrNameLst>
                                      </p:cBhvr>
                                      <p:to>
                                        <p:strVal val="visible"/>
                                      </p:to>
                                    </p:set>
                                    <p:anim calcmode="lin" valueType="num">
                                      <p:cBhvr>
                                        <p:cTn id="24" dur="5000" fill="hold"/>
                                        <p:tgtEl>
                                          <p:spTgt spid="241667">
                                            <p:txEl>
                                              <p:pRg st="1" end="1"/>
                                            </p:txEl>
                                          </p:spTgt>
                                        </p:tgtEl>
                                        <p:attrNameLst>
                                          <p:attrName>ppt_w</p:attrName>
                                        </p:attrNameLst>
                                      </p:cBhvr>
                                      <p:tavLst>
                                        <p:tav tm="0">
                                          <p:val>
                                            <p:strVal val="#ppt_w"/>
                                          </p:val>
                                        </p:tav>
                                        <p:tav tm="100000">
                                          <p:val>
                                            <p:strVal val="#ppt_w"/>
                                          </p:val>
                                        </p:tav>
                                      </p:tavLst>
                                    </p:anim>
                                    <p:anim calcmode="lin" valueType="num">
                                      <p:cBhvr>
                                        <p:cTn id="25" dur="5000" fill="hold"/>
                                        <p:tgtEl>
                                          <p:spTgt spid="241667">
                                            <p:txEl>
                                              <p:pRg st="1" end="1"/>
                                            </p:txEl>
                                          </p:spTgt>
                                        </p:tgtEl>
                                        <p:attrNameLst>
                                          <p:attrName>ppt_h</p:attrName>
                                        </p:attrNameLst>
                                      </p:cBhvr>
                                      <p:tavLst>
                                        <p:tav tm="0" fmla="#ppt_h*sin(2.5*pi*$)">
                                          <p:val>
                                            <p:fltVal val="0"/>
                                          </p:val>
                                        </p:tav>
                                        <p:tav tm="100000">
                                          <p:val>
                                            <p:fltVal val="1"/>
                                          </p:val>
                                        </p:tav>
                                      </p:tavLst>
                                    </p:anim>
                                  </p:childTnLst>
                                </p:cTn>
                              </p:par>
                            </p:childTnLst>
                          </p:cTn>
                        </p:par>
                        <p:par>
                          <p:cTn id="26" fill="hold">
                            <p:stCondLst>
                              <p:cond delay="11000"/>
                            </p:stCondLst>
                            <p:childTnLst>
                              <p:par>
                                <p:cTn id="27" presetID="27" presetClass="entr" presetSubtype="0" fill="hold" grpId="0" nodeType="afterEffect">
                                  <p:stCondLst>
                                    <p:cond delay="0"/>
                                  </p:stCondLst>
                                  <p:iterate type="lt">
                                    <p:tmPct val="50000"/>
                                  </p:iterate>
                                  <p:childTnLst>
                                    <p:set>
                                      <p:cBhvr>
                                        <p:cTn id="28" dur="1" fill="hold">
                                          <p:stCondLst>
                                            <p:cond delay="0"/>
                                          </p:stCondLst>
                                        </p:cTn>
                                        <p:tgtEl>
                                          <p:spTgt spid="241667">
                                            <p:txEl>
                                              <p:pRg st="2" end="2"/>
                                            </p:txEl>
                                          </p:spTgt>
                                        </p:tgtEl>
                                        <p:attrNameLst>
                                          <p:attrName>style.visibility</p:attrName>
                                        </p:attrNameLst>
                                      </p:cBhvr>
                                      <p:to>
                                        <p:strVal val="visible"/>
                                      </p:to>
                                    </p:set>
                                    <p:anim calcmode="discrete" valueType="clr">
                                      <p:cBhvr override="childStyle">
                                        <p:cTn id="29" dur="80"/>
                                        <p:tgtEl>
                                          <p:spTgt spid="241667">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0" dur="80"/>
                                        <p:tgtEl>
                                          <p:spTgt spid="241667">
                                            <p:txEl>
                                              <p:pRg st="2" end="2"/>
                                            </p:txEl>
                                          </p:spTgt>
                                        </p:tgtEl>
                                        <p:attrNameLst>
                                          <p:attrName>fillcolor</p:attrName>
                                        </p:attrNameLst>
                                      </p:cBhvr>
                                      <p:tavLst>
                                        <p:tav tm="0">
                                          <p:val>
                                            <p:clrVal>
                                              <a:schemeClr val="accent2"/>
                                            </p:clrVal>
                                          </p:val>
                                        </p:tav>
                                        <p:tav tm="50000">
                                          <p:val>
                                            <p:clrVal>
                                              <a:schemeClr val="hlink"/>
                                            </p:clrVal>
                                          </p:val>
                                        </p:tav>
                                      </p:tavLst>
                                    </p:anim>
                                    <p:set>
                                      <p:cBhvr>
                                        <p:cTn id="31" dur="80"/>
                                        <p:tgtEl>
                                          <p:spTgt spid="241667">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66" grpId="0"/>
      <p:bldP spid="241667"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1"/>
          </p:nvPr>
        </p:nvSpPr>
        <p:spPr/>
        <p:txBody>
          <a:bodyPr/>
          <a:lstStyle/>
          <a:p>
            <a:r>
              <a:rPr lang="en-US" smtClean="0"/>
              <a:t>21 September 2005</a:t>
            </a:r>
            <a:endParaRPr lang="en-US"/>
          </a:p>
        </p:txBody>
      </p:sp>
      <p:sp>
        <p:nvSpPr>
          <p:cNvPr id="5" name="Footer Placeholder 5"/>
          <p:cNvSpPr>
            <a:spLocks noGrp="1"/>
          </p:cNvSpPr>
          <p:nvPr>
            <p:ph type="ftr" sz="quarter" idx="12"/>
          </p:nvPr>
        </p:nvSpPr>
        <p:spPr/>
        <p:txBody>
          <a:bodyPr/>
          <a:lstStyle/>
          <a:p>
            <a:r>
              <a:rPr lang="en-US"/>
              <a:t>Prepared by: Andrew Aken</a:t>
            </a:r>
          </a:p>
        </p:txBody>
      </p:sp>
      <p:sp>
        <p:nvSpPr>
          <p:cNvPr id="242690" name="Rectangle 2"/>
          <p:cNvSpPr>
            <a:spLocks noGrp="1" noChangeArrowheads="1"/>
          </p:cNvSpPr>
          <p:nvPr>
            <p:ph type="title"/>
          </p:nvPr>
        </p:nvSpPr>
        <p:spPr/>
        <p:txBody>
          <a:bodyPr/>
          <a:lstStyle/>
          <a:p>
            <a:r>
              <a:rPr lang="en-US"/>
              <a:t>Conclusion</a:t>
            </a:r>
          </a:p>
        </p:txBody>
      </p:sp>
      <p:sp>
        <p:nvSpPr>
          <p:cNvPr id="242691" name="Rectangle 3"/>
          <p:cNvSpPr>
            <a:spLocks noGrp="1" noChangeArrowheads="1"/>
          </p:cNvSpPr>
          <p:nvPr>
            <p:ph type="body" idx="1"/>
          </p:nvPr>
        </p:nvSpPr>
        <p:spPr/>
        <p:txBody>
          <a:bodyPr/>
          <a:lstStyle/>
          <a:p>
            <a:r>
              <a:rPr lang="en-US"/>
              <a:t>You should now possess a framework for developing your own presentations.</a:t>
            </a:r>
          </a:p>
          <a:p>
            <a:r>
              <a:rPr lang="en-US"/>
              <a:t>With practice, you will have the ability to create effective presentations in a variety of situations.</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21 September 2005</a:t>
            </a:r>
            <a:endParaRPr lang="en-US"/>
          </a:p>
        </p:txBody>
      </p:sp>
      <p:sp>
        <p:nvSpPr>
          <p:cNvPr id="7" name="Footer Placeholder 5"/>
          <p:cNvSpPr>
            <a:spLocks noGrp="1"/>
          </p:cNvSpPr>
          <p:nvPr>
            <p:ph type="ftr" sz="quarter" idx="12"/>
          </p:nvPr>
        </p:nvSpPr>
        <p:spPr/>
        <p:txBody>
          <a:bodyPr/>
          <a:lstStyle/>
          <a:p>
            <a:r>
              <a:rPr lang="en-US" smtClean="0"/>
              <a:t>Prepared by: Andrew Aken</a:t>
            </a:r>
            <a:endParaRPr lang="en-US" dirty="0"/>
          </a:p>
        </p:txBody>
      </p:sp>
      <p:pic>
        <p:nvPicPr>
          <p:cNvPr id="239621" name="Picture 5" descr="bd00028_"/>
          <p:cNvPicPr>
            <a:picLocks noChangeAspect="1" noChangeArrowheads="1"/>
          </p:cNvPicPr>
          <p:nvPr/>
        </p:nvPicPr>
        <p:blipFill>
          <a:blip r:embed="rId3"/>
          <a:srcRect/>
          <a:stretch>
            <a:fillRect/>
          </a:stretch>
        </p:blipFill>
        <p:spPr bwMode="auto">
          <a:xfrm>
            <a:off x="3124200" y="2590800"/>
            <a:ext cx="2554288" cy="2501900"/>
          </a:xfrm>
          <a:prstGeom prst="rect">
            <a:avLst/>
          </a:prstGeom>
          <a:noFill/>
        </p:spPr>
      </p:pic>
      <p:sp>
        <p:nvSpPr>
          <p:cNvPr id="239622" name="Rectangle 6"/>
          <p:cNvSpPr>
            <a:spLocks noGrp="1" noChangeArrowheads="1"/>
          </p:cNvSpPr>
          <p:nvPr>
            <p:ph type="body" idx="1"/>
          </p:nvPr>
        </p:nvSpPr>
        <p:spPr>
          <a:xfrm>
            <a:off x="914400" y="1447800"/>
            <a:ext cx="7239000" cy="4686300"/>
          </a:xfrm>
          <a:noFill/>
          <a:ln/>
        </p:spPr>
        <p:txBody>
          <a:bodyPr/>
          <a:lstStyle/>
          <a:p>
            <a:pPr algn="ctr">
              <a:buFont typeface="Wingdings" pitchFamily="2" charset="2"/>
              <a:buNone/>
            </a:pPr>
            <a:r>
              <a:rPr lang="en-US" sz="7200" dirty="0">
                <a:solidFill>
                  <a:srgbClr val="FF3300"/>
                </a:solidFill>
              </a:rPr>
              <a:t>Questions?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afterEffect">
                                  <p:stCondLst>
                                    <p:cond delay="0"/>
                                  </p:stCondLst>
                                  <p:childTnLst>
                                    <p:set>
                                      <p:cBhvr>
                                        <p:cTn id="6" dur="1" fill="hold">
                                          <p:stCondLst>
                                            <p:cond delay="0"/>
                                          </p:stCondLst>
                                        </p:cTn>
                                        <p:tgtEl>
                                          <p:spTgt spid="239621"/>
                                        </p:tgtEl>
                                        <p:attrNameLst>
                                          <p:attrName>style.visibility</p:attrName>
                                        </p:attrNameLst>
                                      </p:cBhvr>
                                      <p:to>
                                        <p:strVal val="visible"/>
                                      </p:to>
                                    </p:set>
                                    <p:animEffect transition="in" filter="fade">
                                      <p:cBhvr>
                                        <p:cTn id="7" dur="2000"/>
                                        <p:tgtEl>
                                          <p:spTgt spid="239621"/>
                                        </p:tgtEl>
                                      </p:cBhvr>
                                    </p:animEffect>
                                    <p:anim calcmode="lin" valueType="num">
                                      <p:cBhvr>
                                        <p:cTn id="8" dur="2000" fill="hold"/>
                                        <p:tgtEl>
                                          <p:spTgt spid="239621"/>
                                        </p:tgtEl>
                                        <p:attrNameLst>
                                          <p:attrName>style.rotation</p:attrName>
                                        </p:attrNameLst>
                                      </p:cBhvr>
                                      <p:tavLst>
                                        <p:tav tm="0">
                                          <p:val>
                                            <p:fltVal val="720"/>
                                          </p:val>
                                        </p:tav>
                                        <p:tav tm="100000">
                                          <p:val>
                                            <p:fltVal val="0"/>
                                          </p:val>
                                        </p:tav>
                                      </p:tavLst>
                                    </p:anim>
                                    <p:anim calcmode="lin" valueType="num">
                                      <p:cBhvr>
                                        <p:cTn id="9" dur="2000" fill="hold"/>
                                        <p:tgtEl>
                                          <p:spTgt spid="239621"/>
                                        </p:tgtEl>
                                        <p:attrNameLst>
                                          <p:attrName>ppt_h</p:attrName>
                                        </p:attrNameLst>
                                      </p:cBhvr>
                                      <p:tavLst>
                                        <p:tav tm="0">
                                          <p:val>
                                            <p:fltVal val="0"/>
                                          </p:val>
                                        </p:tav>
                                        <p:tav tm="100000">
                                          <p:val>
                                            <p:strVal val="#ppt_h"/>
                                          </p:val>
                                        </p:tav>
                                      </p:tavLst>
                                    </p:anim>
                                    <p:anim calcmode="lin" valueType="num">
                                      <p:cBhvr>
                                        <p:cTn id="10" dur="2000" fill="hold"/>
                                        <p:tgtEl>
                                          <p:spTgt spid="239621"/>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53" presetClass="entr" presetSubtype="0" fill="hold" grpId="0" nodeType="afterEffect">
                                  <p:stCondLst>
                                    <p:cond delay="0"/>
                                  </p:stCondLst>
                                  <p:iterate type="lt">
                                    <p:tmPct val="0"/>
                                  </p:iterate>
                                  <p:childTnLst>
                                    <p:set>
                                      <p:cBhvr>
                                        <p:cTn id="13" dur="1" fill="hold">
                                          <p:stCondLst>
                                            <p:cond delay="0"/>
                                          </p:stCondLst>
                                        </p:cTn>
                                        <p:tgtEl>
                                          <p:spTgt spid="239622">
                                            <p:txEl>
                                              <p:pRg st="0" end="0"/>
                                            </p:txEl>
                                          </p:spTgt>
                                        </p:tgtEl>
                                        <p:attrNameLst>
                                          <p:attrName>style.visibility</p:attrName>
                                        </p:attrNameLst>
                                      </p:cBhvr>
                                      <p:to>
                                        <p:strVal val="visible"/>
                                      </p:to>
                                    </p:set>
                                    <p:anim calcmode="lin" valueType="num">
                                      <p:cBhvr>
                                        <p:cTn id="14" dur="500" fill="hold"/>
                                        <p:tgtEl>
                                          <p:spTgt spid="23962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39622">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239622">
                                            <p:txEl>
                                              <p:pRg st="0" end="0"/>
                                            </p:txEl>
                                          </p:spTgt>
                                        </p:tgtEl>
                                      </p:cBhvr>
                                    </p:animEffect>
                                  </p:childTnLst>
                                </p:cTn>
                              </p:par>
                            </p:childTnLst>
                          </p:cTn>
                        </p:par>
                        <p:par>
                          <p:cTn id="17" fill="hold">
                            <p:stCondLst>
                              <p:cond delay="2500"/>
                            </p:stCondLst>
                            <p:childTnLst>
                              <p:par>
                                <p:cTn id="18" presetID="34" presetClass="emph" presetSubtype="0" fill="hold" grpId="1" nodeType="afterEffect">
                                  <p:stCondLst>
                                    <p:cond delay="0"/>
                                  </p:stCondLst>
                                  <p:iterate type="lt">
                                    <p:tmPct val="10000"/>
                                  </p:iterate>
                                  <p:childTnLst>
                                    <p:animMotion origin="layout" path="M 0.0 0.0 L 0.0 -0.07213" pathEditMode="relative" ptsTypes="">
                                      <p:cBhvr>
                                        <p:cTn id="19" dur="250" accel="50000" decel="50000" autoRev="1" fill="hold">
                                          <p:stCondLst>
                                            <p:cond delay="0"/>
                                          </p:stCondLst>
                                        </p:cTn>
                                        <p:tgtEl>
                                          <p:spTgt spid="239622">
                                            <p:txEl>
                                              <p:pRg st="0" end="0"/>
                                            </p:txEl>
                                          </p:spTgt>
                                        </p:tgtEl>
                                        <p:attrNameLst>
                                          <p:attrName>ppt_x</p:attrName>
                                          <p:attrName>ppt_y</p:attrName>
                                        </p:attrNameLst>
                                      </p:cBhvr>
                                    </p:animMotion>
                                    <p:animRot by="1500000">
                                      <p:cBhvr>
                                        <p:cTn id="20" dur="125" fill="hold">
                                          <p:stCondLst>
                                            <p:cond delay="0"/>
                                          </p:stCondLst>
                                        </p:cTn>
                                        <p:tgtEl>
                                          <p:spTgt spid="239622">
                                            <p:txEl>
                                              <p:pRg st="0" end="0"/>
                                            </p:txEl>
                                          </p:spTgt>
                                        </p:tgtEl>
                                        <p:attrNameLst>
                                          <p:attrName>r</p:attrName>
                                        </p:attrNameLst>
                                      </p:cBhvr>
                                    </p:animRot>
                                    <p:animRot by="-1500000">
                                      <p:cBhvr>
                                        <p:cTn id="21" dur="125" fill="hold">
                                          <p:stCondLst>
                                            <p:cond delay="125"/>
                                          </p:stCondLst>
                                        </p:cTn>
                                        <p:tgtEl>
                                          <p:spTgt spid="239622">
                                            <p:txEl>
                                              <p:pRg st="0" end="0"/>
                                            </p:txEl>
                                          </p:spTgt>
                                        </p:tgtEl>
                                        <p:attrNameLst>
                                          <p:attrName>r</p:attrName>
                                        </p:attrNameLst>
                                      </p:cBhvr>
                                    </p:animRot>
                                    <p:animRot by="-1500000">
                                      <p:cBhvr>
                                        <p:cTn id="22" dur="125" fill="hold">
                                          <p:stCondLst>
                                            <p:cond delay="250"/>
                                          </p:stCondLst>
                                        </p:cTn>
                                        <p:tgtEl>
                                          <p:spTgt spid="239622">
                                            <p:txEl>
                                              <p:pRg st="0" end="0"/>
                                            </p:txEl>
                                          </p:spTgt>
                                        </p:tgtEl>
                                        <p:attrNameLst>
                                          <p:attrName>r</p:attrName>
                                        </p:attrNameLst>
                                      </p:cBhvr>
                                    </p:animRot>
                                    <p:animRot by="1500000">
                                      <p:cBhvr>
                                        <p:cTn id="23" dur="125" fill="hold">
                                          <p:stCondLst>
                                            <p:cond delay="375"/>
                                          </p:stCondLst>
                                        </p:cTn>
                                        <p:tgtEl>
                                          <p:spTgt spid="239622">
                                            <p:txEl>
                                              <p:pRg st="0" end="0"/>
                                            </p:txEl>
                                          </p:spTgt>
                                        </p:tgtEl>
                                        <p:attrNameLst>
                                          <p:attrName>r</p:attrName>
                                        </p:attrNameLst>
                                      </p:cBhvr>
                                    </p:animRot>
                                  </p:childTnLst>
                                </p:cTn>
                              </p:par>
                            </p:childTnLst>
                          </p:cTn>
                        </p:par>
                        <p:par>
                          <p:cTn id="24" fill="hold">
                            <p:stCondLst>
                              <p:cond delay="3450"/>
                            </p:stCondLst>
                            <p:childTnLst>
                              <p:par>
                                <p:cTn id="25" presetID="36" presetClass="emph" presetSubtype="0" fill="hold" grpId="2" nodeType="afterEffect">
                                  <p:stCondLst>
                                    <p:cond delay="0"/>
                                  </p:stCondLst>
                                  <p:iterate type="lt">
                                    <p:tmPct val="10000"/>
                                  </p:iterate>
                                  <p:childTnLst>
                                    <p:animScale>
                                      <p:cBhvr>
                                        <p:cTn id="26" dur="250" autoRev="1" fill="hold">
                                          <p:stCondLst>
                                            <p:cond delay="0"/>
                                          </p:stCondLst>
                                        </p:cTn>
                                        <p:tgtEl>
                                          <p:spTgt spid="239622">
                                            <p:txEl>
                                              <p:pRg st="0" end="0"/>
                                            </p:txEl>
                                          </p:spTgt>
                                        </p:tgtEl>
                                      </p:cBhvr>
                                      <p:to x="80000" y="100000"/>
                                    </p:animScale>
                                    <p:anim by="(#ppt_w*0.10)" calcmode="lin" valueType="num">
                                      <p:cBhvr>
                                        <p:cTn id="27" dur="250" autoRev="1" fill="hold">
                                          <p:stCondLst>
                                            <p:cond delay="0"/>
                                          </p:stCondLst>
                                        </p:cTn>
                                        <p:tgtEl>
                                          <p:spTgt spid="239622">
                                            <p:txEl>
                                              <p:pRg st="0" end="0"/>
                                            </p:txEl>
                                          </p:spTgt>
                                        </p:tgtEl>
                                        <p:attrNameLst>
                                          <p:attrName>ppt_x</p:attrName>
                                        </p:attrNameLst>
                                      </p:cBhvr>
                                    </p:anim>
                                    <p:anim by="(-#ppt_w*0.10)" calcmode="lin" valueType="num">
                                      <p:cBhvr>
                                        <p:cTn id="28" dur="250" autoRev="1" fill="hold">
                                          <p:stCondLst>
                                            <p:cond delay="0"/>
                                          </p:stCondLst>
                                        </p:cTn>
                                        <p:tgtEl>
                                          <p:spTgt spid="239622">
                                            <p:txEl>
                                              <p:pRg st="0" end="0"/>
                                            </p:txEl>
                                          </p:spTgt>
                                        </p:tgtEl>
                                        <p:attrNameLst>
                                          <p:attrName>ppt_y</p:attrName>
                                        </p:attrNameLst>
                                      </p:cBhvr>
                                    </p:anim>
                                    <p:animRot by="-480000">
                                      <p:cBhvr>
                                        <p:cTn id="29" dur="250" autoRev="1" fill="hold">
                                          <p:stCondLst>
                                            <p:cond delay="0"/>
                                          </p:stCondLst>
                                        </p:cTn>
                                        <p:tgtEl>
                                          <p:spTgt spid="239622">
                                            <p:txEl>
                                              <p:pRg st="0" end="0"/>
                                            </p:txEl>
                                          </p:spTgt>
                                        </p:tgtEl>
                                        <p:attrNameLst>
                                          <p:attrName>r</p:attrName>
                                        </p:attrNameLst>
                                      </p:cBhvr>
                                    </p:animRot>
                                  </p:childTnLst>
                                </p:cTn>
                              </p:par>
                            </p:childTnLst>
                          </p:cTn>
                        </p:par>
                        <p:par>
                          <p:cTn id="30" fill="hold">
                            <p:stCondLst>
                              <p:cond delay="4400"/>
                            </p:stCondLst>
                            <p:childTnLst>
                              <p:par>
                                <p:cTn id="31" presetID="0" presetClass="path" presetSubtype="0" accel="50000" decel="50000" fill="hold" nodeType="afterEffect">
                                  <p:stCondLst>
                                    <p:cond delay="0"/>
                                  </p:stCondLst>
                                  <p:childTnLst>
                                    <p:animMotion origin="layout" path="M -5.55556E-7 0.00022 C -0.00139 -0.07709 -0.00278 -0.07894 -5.55556E-7 -0.14422 C 0.00104 -0.16876 0.00208 -0.19607 0.01181 -0.21737 C 0.01597 -0.24723 0.00903 -0.21158 0.01997 -0.23543 C 0.0217 -0.23867 0.02049 -0.24283 0.0217 -0.2463 C 0.02274 -0.24931 0.02517 -0.2507 0.02674 -0.25302 C 0.02899 -0.25649 0.03108 -0.26019 0.03333 -0.2639 C 0.04045 -0.29121 0.06424 -0.31737 0.0816 -0.33288 C 0.08767 -0.3382 0.09323 -0.34584 0.1 -0.34839 C 0.10226 -0.35788 0.10729 -0.35765 0.11337 -0.3639 C 0.11615 -0.36714 0.11823 -0.37107 0.1217 -0.37316 C 0.12535 -0.37501 0.12951 -0.37431 0.13333 -0.37501 C 0.14566 -0.3845 0.15695 -0.38867 0.17014 -0.39515 C 0.17969 -0.40024 0.18629 -0.4058 0.1967 -0.40834 C 0.22222 -0.42246 0.23889 -0.41413 0.2717 -0.41297 C 0.28177 -0.40834 0.2717 -0.41413 0.28177 -0.40394 C 0.29462 -0.39098 0.28524 -0.40255 0.29844 -0.39306 C 0.31215 -0.38288 0.29792 -0.3882 0.31181 -0.38404 C 0.3158 -0.36737 0.3099 -0.38635 0.3184 -0.37501 C 0.31962 -0.37339 0.31927 -0.37084 0.32014 -0.36876 C 0.32448 -0.35811 0.32326 -0.36043 0.33004 -0.35765 C 0.33542 -0.35024 0.33715 -0.34376 0.34167 -0.33543 C 0.3467 -0.31621 0.35052 -0.29677 0.35504 -0.27732 C 0.35451 -0.26181 0.35486 -0.2463 0.35347 -0.23056 C 0.35208 -0.21529 0.3349 -0.21482 0.32674 -0.2132 C 0.27483 -0.21436 0.24948 -0.20996 0.20677 -0.21968 C 0.1691 -0.22825 0.1349 -0.25279 0.0967 -0.25765 C 0.08247 -0.26691 0.06719 -0.27686 0.05174 -0.27964 C 0.04844 -0.28265 0.04531 -0.28612 0.04149 -0.28843 C 0.03524 -0.2926 0.0217 -0.29955 0.0217 -0.29955 C 0.01111 -0.3139 0.00052 -0.32779 -0.0099 -0.34168 C -0.01649 -0.3507 -0.02552 -0.35533 -0.03333 -0.36205 C -0.04635 -0.37316 -0.05156 -0.39237 -0.06319 -0.40394 C -0.06927 -0.41737 -0.07031 -0.42385 -0.07326 -0.43959 C -0.07274 -0.45302 -0.07344 -0.46644 -0.07153 -0.47964 C -0.07118 -0.48265 -0.06788 -0.48357 -0.06667 -0.48635 C -0.06562 -0.48843 -0.06615 -0.49098 -0.06493 -0.49283 C -0.06319 -0.49561 -0.06024 -0.497 -0.05833 -0.49955 C -0.05642 -0.50209 -0.05555 -0.50626 -0.0533 -0.50834 C -0.04549 -0.51529 -0.03055 -0.51714 -0.02153 -0.51945 C -0.01198 -0.5176 -0.00156 -0.51922 0.0066 -0.51297 C 0.02188 -0.50163 0.00625 -0.5095 0.01823 -0.50394 C 0.02726 -0.48658 0.02986 -0.4683 0.03507 -0.44862 C 0.03403 -0.42015 0.03368 -0.39214 0.0316 -0.3639 C 0.0316 -0.36066 0.02899 -0.35857 0.02847 -0.35533 C 0.02604 -0.34376 0.02587 -0.32848 0.0217 -0.31737 C 0.01875 -0.3095 0.01337 -0.30302 0.01007 -0.29515 C -0.00174 -0.26668 -0.01701 -0.23404 -0.04323 -0.22871 C -0.05885 -0.21181 -0.07517 -0.2088 -0.09496 -0.20649 C -0.10746 -0.20001 -0.10972 -0.19793 -0.11996 -0.19538 C -0.13212 -0.19237 -0.1566 -0.18612 -0.1566 -0.18612 C -0.21354 -0.18797 -0.2151 -0.18982 -0.2566 -0.19538 C -0.28924 -0.21691 -0.24809 -0.19237 -0.28819 -0.20649 C -0.33403 -0.22223 -0.2684 -0.20996 -0.31667 -0.21737 C -0.33316 -0.23218 -0.3526 -0.23612 -0.36996 -0.24839 C -0.37899 -0.25487 -0.38507 -0.2639 -0.39496 -0.26853 C -0.40746 -0.28543 -0.40191 -0.27709 -0.41163 -0.29283 C -0.41302 -0.30279 -0.4151 -0.31205 -0.41667 -0.32177 C -0.41528 -0.35348 -0.41771 -0.37431 -0.40156 -0.39746 C -0.38854 -0.41598 -0.39375 -0.41251 -0.38333 -0.41737 C -0.37326 -0.43056 -0.37049 -0.43404 -0.3566 -0.43751 C -0.3309 -0.45117 -0.31458 -0.44052 -0.28333 -0.43519 C -0.27535 -0.4301 -0.26615 -0.42802 -0.25833 -0.42177 C -0.25052 -0.41575 -0.24531 -0.40464 -0.23819 -0.39746 C -0.19844 -0.3558 -0.17812 -0.31621 -0.17153 -0.24839 C -0.17274 -0.21089 -0.17257 -0.17316 -0.17517 -0.13543 C -0.17535 -0.13056 -0.17847 -0.12663 -0.17986 -0.122 C -0.1842 -0.10649 -0.18715 -0.09191 -0.19323 -0.07732 C -0.2151 -0.02501 -0.24549 0.02221 -0.27986 0.06018 C -0.29444 0.07661 -0.3059 0.0905 -0.325 0.09582 C -0.34792 0.11133 -0.37326 0.10393 -0.39826 0.10277 C -0.40955 0.09652 -0.42153 0.09096 -0.43333 0.0868 C -0.4368 0.07245 -0.44809 0.0655 -0.4533 0.05161 C -0.45851 0.03772 -0.45799 0.02106 -0.46319 0.00717 C -0.46267 -0.00996 -0.46267 -0.02709 -0.46163 -0.04422 C -0.46111 -0.05232 -0.45799 -0.05209 -0.4533 -0.05742 C -0.43524 -0.07848 -0.41493 -0.07779 -0.39167 -0.07987 C -0.36667 -0.07686 -0.34149 -0.07617 -0.31667 -0.07084 C -0.30451 -0.06806 -0.24444 -0.04746 -0.2283 -0.03728 C -0.19219 -0.01413 -0.23837 -0.03658 -0.20017 -0.01968 C -0.18524 -0.00024 -0.16805 0.02152 -0.1566 0.04467 C -0.14028 0.07777 -0.12986 0.11527 -0.11823 0.15138 C -0.11458 0.18749 -0.1118 0.22522 -0.12153 0.26018 C -0.12656 0.27823 -0.14219 0.29629 -0.15156 0.30902 C -0.17257 0.33657 -0.19392 0.34629 -0.2217 0.35832 C -0.25121 0.37082 -0.26719 0.37383 -0.3 0.378 C -0.3618 0.37592 -0.34809 0.38286 -0.37986 0.3692 C -0.38264 0.3655 -0.38542 0.3618 -0.38819 0.35832 C -0.38993 0.35578 -0.3934 0.33772 -0.39496 0.33379 C -0.40503 0.26203 -0.38316 0.20485 -0.34496 0.16272 C -0.31667 0.13124 -0.3033 0.11411 -0.26493 0.10277 C -0.24219 0.08888 -0.21771 0.08402 -0.19323 0.07823 C -0.16371 0.0787 -0.1342 0.07777 -0.10486 0.08032 C -0.10208 0.08055 -0.10087 0.08564 -0.09826 0.0868 C -0.09358 0.08934 -0.08819 0.08934 -0.08333 0.09166 C -0.05764 0.10184 -0.07205 0.09745 -0.04826 0.11133 C -0.04115 0.11573 -0.03385 0.11897 -0.02656 0.12268 C -0.01996 0.12592 -0.01302 0.12754 -0.00677 0.13124 C 0.01875 0.14559 0.03889 0.16064 0.06181 0.17823 C 0.07326 0.1868 0.08542 0.1942 0.09514 0.20694 C 0.11302 0.23078 0.12379 0.26272 0.13681 0.29143 C 0.13976 0.30601 0.14497 0.31666 0.1467 0.33124 C 0.14497 0.34837 0.14566 0.36643 0.14149 0.3824 C 0.14063 0.3861 0.13594 0.38309 0.13333 0.38471 C 0.11129 0.39953 0.14323 0.39096 0.10833 0.39582 C 0.0901 0.39513 0.0717 0.3949 0.05347 0.39351 C 0.03455 0.39212 0.01701 0.37823 -5.55556E-7 0.3692 C -0.00208 0.35995 -0.00729 0.35462 -0.01163 0.34698 C -0.01632 0.32684 -0.00781 0.36157 -0.01996 0.32684 C -0.02222 0.32059 -0.02292 0.31342 -0.025 0.30694 C -0.02691 0.30115 -0.02934 0.29513 -0.0316 0.28934 C -0.03333 0.2692 -0.03628 0.25092 -0.03993 0.23124 C -0.04253 0.16805 -0.04375 0.1618 -0.03819 0.07823 C -0.03785 0.07337 -0.03472 0.0692 -0.03333 0.06481 C -0.02552 0.03819 -0.02205 0.03448 -0.0099 0.01133 C -0.00677 0.00508 -0.00469 -0.00186 -0.00156 -0.00834 C 0.00365 -0.01899 0.00955 -0.02918 0.0151 -0.03982 C 0.02934 -0.06644 0.06945 -0.0963 0.09323 -0.10209 C 0.11042 -0.10047 0.12813 -0.1014 0.14514 -0.09746 C 0.15573 -0.09468 0.18281 -0.07362 0.1934 -0.06621 C 0.21927 -0.04816 0.20399 -0.06274 0.22674 -0.04422 C 0.24774 -0.02663 0.26476 -0.01066 0.28681 0.00277 C 0.30399 0.02545 0.31875 0.04999 0.33681 0.07129 C 0.34965 0.10277 0.36597 0.13078 0.37847 0.16272 C 0.38576 0.18078 0.39045 0.20115 0.3967 0.22036 C 0.39826 0.23425 0.40156 0.24629 0.40347 0.26018 C 0.40573 0.29467 0.40608 0.28934 0.40347 0.33379 C 0.40295 0.34235 0.39358 0.35462 0.3901 0.35578 C 0.38004 0.35925 0.38559 0.35786 0.37344 0.36018 C 0.34392 0.35879 0.33229 0.35624 0.30677 0.35138 C 0.28594 0.33749 0.2658 0.32731 0.2467 0.30902 C 0.23958 0.30231 0.23559 0.2912 0.23004 0.2824 C 0.21545 0.25948 0.2 0.23819 0.18681 0.21365 C 0.18229 0.18795 0.17431 0.16434 0.17014 0.13819 C 0.15695 0.05786 0.17587 0.15532 0.16181 0.08471 C 0.15486 0.00925 0.15955 -0.05348 0.18177 -0.122 C 0.18542 -0.15441 0.17934 -0.11135 0.19514 -0.16181 C 0.21094 -0.21205 0.25729 -0.25418 0.2967 -0.26181 C 0.31389 -0.26899 0.32188 -0.26529 0.3434 -0.2639 C 0.3467 -0.26343 0.35833 -0.26343 0.36337 -0.25973 C 0.38038 -0.24654 0.39306 -0.22686 0.40504 -0.20649 C 0.41945 -0.18172 0.40174 -0.20649 0.4151 -0.18867 C 0.41701 -0.1801 0.42951 -0.15811 0.43177 -0.15302 C 0.43767 -0.14029 0.44063 -0.12316 0.4434 -0.10834 C 0.44236 -0.07709 0.44913 -0.0389 0.4217 -0.02617 C 0.42118 -0.02385 0.42153 -0.02107 0.42014 -0.01968 C 0.4184 -0.0176 0.41563 -0.01806 0.41337 -0.01737 C 0.40677 -0.01529 0.4 -0.0132 0.3934 -0.01066 C 0.37969 0.00346 0.36267 0.00763 0.3467 0.01573 C 0.31545 0.01203 0.28455 0.00601 0.25347 0.00277 C 0.20226 -0.02015 0.14879 -0.04052 0.10174 -0.07732 C 0.08715 -0.0889 0.0717 -0.1014 0.05833 -0.11505 C 0.0526 -0.12107 0.04149 -0.13311 0.04149 -0.13311 C 0.03889 -0.14746 0.0316 -0.15996 0.02674 -0.17316 C 0.02205 -0.18589 0.02135 -0.19931 0.01997 -0.2132 C 0.02066 -0.22871 0.01962 -0.24445 0.0217 -0.25973 C 0.02552 -0.28705 0.03663 -0.29052 0.0467 -0.31297 C 0.06042 -0.3433 0.07795 -0.35232 0.1 -0.36876 C 0.11354 -0.37871 0.12292 -0.38612 0.13837 -0.39075 C 0.14826 -0.39399 0.15833 -0.39492 0.1684 -0.39746 C 0.19063 -0.39677 0.21285 -0.39677 0.23507 -0.39515 C 0.24306 -0.39492 0.24774 -0.38311 0.25347 -0.37755 C 0.26858 -0.36228 0.27205 -0.3551 0.27674 -0.3308 C 0.27622 -0.31228 0.27674 -0.2933 0.275 -0.27524 C 0.27431 -0.26853 0.26962 -0.26367 0.2684 -0.25765 C 0.26771 -0.25371 0.26788 -0.24978 0.26667 -0.2463 C 0.2651 -0.24237 0.25729 -0.23543 0.25504 -0.23288 C 0.2408 -0.2014 0.21545 -0.18265 0.1901 -0.17061 C 0.18629 -0.16876 0.18247 -0.1676 0.17847 -0.16644 C 0.1691 -0.16367 0.15 -0.15973 0.15 -0.15973 C 0.12552 -0.16181 0.10087 -0.16135 0.07674 -0.16644 C 0.02292 -0.17755 -0.05347 -0.20811 -0.09826 -0.25093 C -0.1 -0.25464 -0.10243 -0.25788 -0.1033 -0.26181 C -0.10729 -0.27964 -0.10243 -0.2808 -0.11163 -0.29283 C -0.11562 -0.30996 -0.12361 -0.32339 -0.1283 -0.33982 C -0.13125 -0.35001 -0.13333 -0.36737 -0.1349 -0.37755 C -0.13351 -0.41297 -0.13212 -0.4551 -0.1066 -0.47501 C -0.10104 -0.49399 -0.10625 -0.49191 -0.08993 -0.49515 C -0.07535 -0.50117 -0.06059 -0.49607 -0.04653 -0.49075 C -0.03906 -0.48473 -0.03351 -0.47802 -0.025 -0.47501 C -0.00226 -0.44561 -0.02448 -0.4764 -0.0099 -0.4507 C -0.00851 -0.44816 -0.00642 -0.44654 -0.00503 -0.44422 C -0.00139 -0.43913 0.00191 -0.43404 0.00486 -0.42871 C 0.01094 -0.41783 0.01476 -0.4051 0.01823 -0.39306 C 0.01962 -0.38265 0.02326 -0.37246 0.02344 -0.36205 C 0.02379 -0.33982 0.02465 -0.31644 0.01997 -0.29515 C 0.01337 -0.26459 -0.00469 -0.2389 -0.01823 -0.2132 C -0.02951 -0.19144 -0.03993 -0.16783 -0.05833 -0.15765 C -0.06215 -0.15302 -0.06562 -0.14793 -0.06996 -0.14422 C -0.07344 -0.14098 -0.07778 -0.13959 -0.0816 -0.13751 C -0.08507 -0.13543 -0.08854 -0.13357 -0.09167 -0.13056 C -0.09896 -0.12408 -0.10486 -0.11575 -0.11163 -0.10834 C -0.15937 -0.10996 -0.19774 -0.11367 -0.24323 -0.1176 C -0.24826 -0.12038 -0.25312 -0.12408 -0.25833 -0.1264 C -0.26267 -0.12802 -0.26736 -0.12686 -0.27153 -0.12871 C -0.30729 -0.14445 -0.26319 -0.13265 -0.29323 -0.13959 C -0.30538 -0.14908 -0.31753 -0.1514 -0.32986 -0.15973 C -0.34062 -0.16691 -0.34757 -0.17871 -0.3566 -0.18867 C -0.37986 -0.21459 -0.36007 -0.1889 -0.37326 -0.20649 C -0.37639 -0.21691 -0.38108 -0.22524 -0.3849 -0.23543 C -0.38819 -0.26251 -0.38993 -0.29723 -0.37326 -0.31968 C -0.36441 -0.33126 -0.34948 -0.3345 -0.33819 -0.34168 C -0.32951 -0.34121 -0.32031 -0.34144 -0.31163 -0.33982 C -0.29687 -0.33635 -0.28385 -0.32339 -0.27153 -0.31297 C -0.22517 -0.27501 -0.20469 -0.21043 -0.17656 -0.15093 C -0.17153 -0.122 -0.16493 -0.09561 -0.1618 -0.06621 C -0.15955 -0.01529 -0.15833 -0.01529 -0.16319 0.04467 C -0.16354 0.04999 -0.17066 0.07013 -0.17153 0.07383 C -0.17344 0.08101 -0.17378 0.08888 -0.17656 0.09582 C -0.19305 0.13703 -0.22552 0.1618 -0.25486 0.1824 C -0.26719 0.19096 -0.28177 0.20323 -0.29496 0.20925 C -0.30399 0.21295 -0.31389 0.21295 -0.32326 0.21573 C -0.33628 0.21411 -0.34948 0.21342 -0.36163 0.20694 C -0.37326 0.20115 -0.38177 0.18772 -0.39323 0.1824 C -0.39948 0.15832 -0.41389 0.13865 -0.425 0.11828 C -0.42656 0.11504 -0.42882 0.11249 -0.42986 0.10925 C -0.43212 0.10184 -0.43663 0.0868 -0.43663 0.0868 C -0.44028 0.05138 -0.43924 0.06805 -0.43663 0.00485 C -0.43507 -0.03195 -0.41528 -0.04376 -0.39323 -0.05742 C -0.38871 -0.06019 -0.38455 -0.06436 -0.37986 -0.06621 C -0.36371 -0.07269 -0.34653 -0.07107 -0.32986 -0.07316 C -0.31094 -0.07269 -0.23229 -0.07686 -0.19323 -0.06621 C -0.18767 -0.06459 -0.18229 -0.06205 -0.17656 -0.05973 C -0.16597 -0.05464 -0.14496 -0.04422 -0.14496 -0.04422 C -0.1349 -0.03357 -0.125 -0.02339 -0.11493 -0.0132 C -0.09913 0.003 -0.08733 0.028 -0.07326 0.04721 C -0.07153 0.05948 -0.07118 0.07245 -0.06823 0.08471 C -0.06667 0.09166 -0.06233 0.09652 -0.0599 0.10277 C -0.05226 0.12198 -0.04774 0.14444 -0.04167 0.16481 C -0.04115 0.17129 -0.04132 0.17823 -0.03993 0.18471 C -0.03854 0.19096 -0.03437 0.19629 -0.03333 0.20277 C -0.0316 0.21342 -0.03212 0.22476 -0.0316 0.23587 C -0.03264 0.2493 -0.03368 0.26272 -0.0349 0.27569 C -0.03542 0.28101 -0.03472 0.2868 -0.03663 0.29143 C -0.04097 0.30138 -0.04774 0.30902 -0.0533 0.31828 C -0.05555 0.32198 -0.0599 0.32916 -0.0599 0.32916 C -0.06684 0.35578 -0.0809 0.35462 -0.1 0.36018 C -0.12344 0.36712 -0.14618 0.37291 -0.16996 0.37569 C -0.19566 0.3743 -0.22101 0.37407 -0.24653 0.37129 C -0.25417 0.37036 -0.26163 0.36018 -0.26996 0.35832 C -0.27483 0.34721 -0.2809 0.33911 -0.28663 0.32916 C -0.29462 0.29745 -0.30382 0.27661 -0.30833 0.24235 C -0.30486 0.19096 -0.31111 0.12476 -0.2783 0.0868 C -0.27031 0.07777 -0.26163 0.0692 -0.2533 0.06018 C -0.23628 0.04235 -0.20295 0.02916 -0.18333 0.02036 C -0.16545 0.01203 -0.12656 0.01365 -0.12656 0.01365 C -0.1033 0.01573 -0.07969 0.01573 -0.0566 0.02036 C -0.04896 0.02152 -0.04219 0.028 -0.0349 0.03124 C -0.0158 0.04027 0.00226 0.05092 0.0217 0.05832 C 0.03333 0.06758 0.0441 0.07939 0.0566 0.0868 C 0.07257 0.09652 0.08889 0.10717 0.10347 0.12036 C 0.17031 0.17985 0.11771 0.1317 0.15 0.1692 C 0.17014 0.19282 0.19132 0.21342 0.20504 0.24467 C 0.21007 0.25624 0.21181 0.27221 0.2151 0.28471 C 0.21458 0.29652 0.2151 0.30856 0.21337 0.32036 C 0.21181 0.33124 0.20226 0.33819 0.1967 0.34467 C 0.19497 0.34675 0.19392 0.35022 0.19149 0.35138 C 0.18594 0.35416 0.17951 0.35462 0.17344 0.35578 C 0.15347 0.35485 0.13281 0.35717 0.11337 0.35138 C 0.10191 0.34791 0.09184 0.34235 0.07986 0.34027 C 0.07552 0.33749 0.07135 0.33379 0.06649 0.33124 C 0.06181 0.32893 0.05642 0.32777 0.05174 0.32476 C 0.04931 0.32314 0.04757 0.3199 0.04497 0.31828 C 0.03368 0.30856 0.02188 0.30115 0.01181 0.28934 C -0.0059 0.26851 -0.01858 0.24444 -0.0349 0.22245 C -0.03663 0.21735 -0.03785 0.2118 -0.03993 0.20694 C -0.0434 0.1986 -0.05156 0.1824 -0.05156 0.1824 C -0.05347 0.15647 -0.05399 0.13332 -0.0599 0.10925 C -0.05937 0.08101 -0.0592 0.053 -0.05833 0.02476 C -0.05799 0.01527 -0.05868 0.00508 -0.0566 -0.00418 C -0.05521 -0.01043 -0.0467 -0.00718 -0.04167 -0.00834 C -0.02344 -0.02107 0.00313 -0.01413 0.0217 -0.0132 C 0.02726 -0.01043 0.02674 -0.0132 0.02674 -0.00834 " pathEditMode="relative" ptsTypes="ffffffffffffffffffffffffffffffffffffffffffffffffffffffffffffffffffffffffffffffffffffffffffffffffffffffffffffffffffffffffffffffffffffffffffffffffffffffffffffffffffffffffffffffffffffffffffffffffffffffffffffffffffffffffffffffffffffffffffffffffffffffffffffffffffffffffffffffffA">
                                      <p:cBhvr>
                                        <p:cTn id="32" dur="5000" fill="hold"/>
                                        <p:tgtEl>
                                          <p:spTgt spid="239621"/>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622" grpId="0" build="p"/>
      <p:bldP spid="239622" grpId="1" build="p"/>
      <p:bldP spid="239622" grpId="2"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1"/>
          </p:nvPr>
        </p:nvSpPr>
        <p:spPr/>
        <p:txBody>
          <a:bodyPr/>
          <a:lstStyle/>
          <a:p>
            <a:r>
              <a:rPr lang="en-US" smtClean="0"/>
              <a:t>21 September 2005</a:t>
            </a:r>
            <a:endParaRPr lang="en-US"/>
          </a:p>
        </p:txBody>
      </p:sp>
      <p:sp>
        <p:nvSpPr>
          <p:cNvPr id="5" name="Footer Placeholder 5"/>
          <p:cNvSpPr>
            <a:spLocks noGrp="1"/>
          </p:cNvSpPr>
          <p:nvPr>
            <p:ph type="ftr" sz="quarter" idx="12"/>
          </p:nvPr>
        </p:nvSpPr>
        <p:spPr/>
        <p:txBody>
          <a:bodyPr/>
          <a:lstStyle/>
          <a:p>
            <a:r>
              <a:rPr lang="en-US"/>
              <a:t>Prepared by: Andrew Aken</a:t>
            </a:r>
          </a:p>
        </p:txBody>
      </p:sp>
      <p:sp>
        <p:nvSpPr>
          <p:cNvPr id="186370" name="Rectangle 2"/>
          <p:cNvSpPr>
            <a:spLocks noGrp="1" noChangeArrowheads="1"/>
          </p:cNvSpPr>
          <p:nvPr>
            <p:ph type="title"/>
          </p:nvPr>
        </p:nvSpPr>
        <p:spPr/>
        <p:txBody>
          <a:bodyPr/>
          <a:lstStyle/>
          <a:p>
            <a:r>
              <a:rPr lang="en-US"/>
              <a:t>Purpose</a:t>
            </a:r>
          </a:p>
        </p:txBody>
      </p:sp>
      <p:sp>
        <p:nvSpPr>
          <p:cNvPr id="186371" name="Rectangle 3"/>
          <p:cNvSpPr>
            <a:spLocks noGrp="1" noChangeArrowheads="1"/>
          </p:cNvSpPr>
          <p:nvPr>
            <p:ph type="body" idx="1"/>
          </p:nvPr>
        </p:nvSpPr>
        <p:spPr/>
        <p:txBody>
          <a:bodyPr/>
          <a:lstStyle/>
          <a:p>
            <a:r>
              <a:rPr lang="en-US" sz="2800"/>
              <a:t>This presentation is designed to give the student a framework for developing their own presentations.</a:t>
            </a:r>
          </a:p>
          <a:p>
            <a:r>
              <a:rPr lang="en-US" sz="2800"/>
              <a:t>The ability to create effective presentations has applicability in a variety of situations:</a:t>
            </a:r>
          </a:p>
          <a:p>
            <a:pPr lvl="1"/>
            <a:r>
              <a:rPr lang="en-US" sz="2400"/>
              <a:t>Presenting information in your classes</a:t>
            </a:r>
          </a:p>
          <a:p>
            <a:pPr lvl="1"/>
            <a:r>
              <a:rPr lang="en-US" sz="2400"/>
              <a:t>Coordinating group discussion</a:t>
            </a:r>
          </a:p>
          <a:p>
            <a:pPr lvl="1"/>
            <a:r>
              <a:rPr lang="en-US" sz="2400"/>
              <a:t>Meetings</a:t>
            </a:r>
          </a:p>
          <a:p>
            <a:pPr lvl="1"/>
            <a:r>
              <a:rPr lang="en-US" sz="2400"/>
              <a:t>Business proposals</a:t>
            </a:r>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1"/>
          </p:nvPr>
        </p:nvSpPr>
        <p:spPr/>
        <p:txBody>
          <a:bodyPr/>
          <a:lstStyle/>
          <a:p>
            <a:r>
              <a:rPr lang="en-US" smtClean="0"/>
              <a:t>21 September 2005</a:t>
            </a:r>
            <a:endParaRPr lang="en-US"/>
          </a:p>
        </p:txBody>
      </p:sp>
      <p:sp>
        <p:nvSpPr>
          <p:cNvPr id="5" name="Footer Placeholder 5"/>
          <p:cNvSpPr>
            <a:spLocks noGrp="1"/>
          </p:cNvSpPr>
          <p:nvPr>
            <p:ph type="ftr" sz="quarter" idx="12"/>
          </p:nvPr>
        </p:nvSpPr>
        <p:spPr/>
        <p:txBody>
          <a:bodyPr/>
          <a:lstStyle/>
          <a:p>
            <a:r>
              <a:rPr lang="en-US"/>
              <a:t>Prepared by: Andrew Aken</a:t>
            </a:r>
          </a:p>
        </p:txBody>
      </p:sp>
      <p:sp>
        <p:nvSpPr>
          <p:cNvPr id="220162" name="Rectangle 2"/>
          <p:cNvSpPr>
            <a:spLocks noGrp="1" noChangeArrowheads="1"/>
          </p:cNvSpPr>
          <p:nvPr>
            <p:ph type="title"/>
          </p:nvPr>
        </p:nvSpPr>
        <p:spPr/>
        <p:txBody>
          <a:bodyPr/>
          <a:lstStyle/>
          <a:p>
            <a:r>
              <a:rPr lang="en-US"/>
              <a:t>Presentation design process</a:t>
            </a:r>
          </a:p>
        </p:txBody>
      </p:sp>
      <p:sp>
        <p:nvSpPr>
          <p:cNvPr id="220163" name="Rectangle 3"/>
          <p:cNvSpPr>
            <a:spLocks noGrp="1" noChangeArrowheads="1"/>
          </p:cNvSpPr>
          <p:nvPr>
            <p:ph type="body" idx="1"/>
          </p:nvPr>
        </p:nvSpPr>
        <p:spPr/>
        <p:txBody>
          <a:bodyPr/>
          <a:lstStyle/>
          <a:p>
            <a:pPr marL="609600" indent="-609600"/>
            <a:r>
              <a:rPr lang="en-US" sz="2800" dirty="0"/>
              <a:t>The process of making a presentation can be broken down into several steps</a:t>
            </a:r>
          </a:p>
          <a:p>
            <a:pPr marL="990600" lvl="1" indent="-533400">
              <a:buFont typeface="Wingdings" pitchFamily="2" charset="2"/>
              <a:buAutoNum type="arabicPeriod"/>
            </a:pPr>
            <a:r>
              <a:rPr lang="en-US" sz="2400" dirty="0"/>
              <a:t>Planning</a:t>
            </a:r>
          </a:p>
          <a:p>
            <a:pPr marL="990600" lvl="1" indent="-533400">
              <a:buFont typeface="Wingdings" pitchFamily="2" charset="2"/>
              <a:buAutoNum type="arabicPeriod"/>
            </a:pPr>
            <a:r>
              <a:rPr lang="en-US" sz="2400" dirty="0"/>
              <a:t>Preparation</a:t>
            </a:r>
          </a:p>
          <a:p>
            <a:pPr marL="990600" lvl="1" indent="-533400">
              <a:buFont typeface="Wingdings" pitchFamily="2" charset="2"/>
              <a:buAutoNum type="arabicPeriod"/>
            </a:pPr>
            <a:r>
              <a:rPr lang="en-US" sz="2400" dirty="0"/>
              <a:t>Outlining</a:t>
            </a:r>
          </a:p>
          <a:p>
            <a:pPr marL="990600" lvl="1" indent="-533400">
              <a:buFont typeface="Wingdings" pitchFamily="2" charset="2"/>
              <a:buAutoNum type="arabicPeriod"/>
            </a:pPr>
            <a:r>
              <a:rPr lang="en-US" sz="2400" dirty="0"/>
              <a:t>Important Elements</a:t>
            </a:r>
          </a:p>
          <a:p>
            <a:pPr marL="990600" lvl="1" indent="-533400">
              <a:buFont typeface="Wingdings" pitchFamily="2" charset="2"/>
              <a:buAutoNum type="arabicPeriod"/>
            </a:pPr>
            <a:r>
              <a:rPr lang="en-US" sz="2400" dirty="0"/>
              <a:t>Practice</a:t>
            </a:r>
          </a:p>
          <a:p>
            <a:pPr marL="990600" lvl="1" indent="-533400">
              <a:buFont typeface="Wingdings" pitchFamily="2" charset="2"/>
              <a:buAutoNum type="arabicPeriod"/>
            </a:pPr>
            <a:r>
              <a:rPr lang="en-US" sz="2400" dirty="0" smtClean="0"/>
              <a:t>Day of the Presentation</a:t>
            </a:r>
            <a:endParaRPr lang="en-US" sz="2400" dirty="0"/>
          </a:p>
          <a:p>
            <a:pPr marL="990600" lvl="1" indent="-533400">
              <a:buFont typeface="Wingdings" pitchFamily="2" charset="2"/>
              <a:buAutoNum type="arabicPeriod"/>
            </a:pPr>
            <a:r>
              <a:rPr lang="en-US" sz="2400" dirty="0"/>
              <a:t>The moment of truth</a:t>
            </a:r>
          </a:p>
          <a:p>
            <a:pPr marL="990600" lvl="1" indent="-533400">
              <a:buFont typeface="Wingdings" pitchFamily="2" charset="2"/>
              <a:buAutoNum type="arabicPeriod"/>
            </a:pPr>
            <a:r>
              <a:rPr lang="en-US" sz="2400" dirty="0"/>
              <a:t>Handling questions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1"/>
          </p:nvPr>
        </p:nvSpPr>
        <p:spPr/>
        <p:txBody>
          <a:bodyPr/>
          <a:lstStyle/>
          <a:p>
            <a:r>
              <a:rPr lang="en-US" smtClean="0"/>
              <a:t>21 September 2005</a:t>
            </a:r>
            <a:endParaRPr lang="en-US"/>
          </a:p>
        </p:txBody>
      </p:sp>
      <p:sp>
        <p:nvSpPr>
          <p:cNvPr id="5" name="Footer Placeholder 5"/>
          <p:cNvSpPr>
            <a:spLocks noGrp="1"/>
          </p:cNvSpPr>
          <p:nvPr>
            <p:ph type="ftr" sz="quarter" idx="12"/>
          </p:nvPr>
        </p:nvSpPr>
        <p:spPr/>
        <p:txBody>
          <a:bodyPr/>
          <a:lstStyle/>
          <a:p>
            <a:r>
              <a:rPr lang="en-US"/>
              <a:t>Prepared by: Andrew Aken</a:t>
            </a:r>
          </a:p>
        </p:txBody>
      </p:sp>
      <p:sp>
        <p:nvSpPr>
          <p:cNvPr id="221186" name="Rectangle 2"/>
          <p:cNvSpPr>
            <a:spLocks noGrp="1" noChangeArrowheads="1"/>
          </p:cNvSpPr>
          <p:nvPr>
            <p:ph type="title"/>
          </p:nvPr>
        </p:nvSpPr>
        <p:spPr/>
        <p:txBody>
          <a:bodyPr/>
          <a:lstStyle/>
          <a:p>
            <a:r>
              <a:rPr lang="en-US"/>
              <a:t>Initial Planning</a:t>
            </a:r>
          </a:p>
        </p:txBody>
      </p:sp>
      <p:sp>
        <p:nvSpPr>
          <p:cNvPr id="221187" name="Rectangle 3"/>
          <p:cNvSpPr>
            <a:spLocks noGrp="1" noChangeArrowheads="1"/>
          </p:cNvSpPr>
          <p:nvPr>
            <p:ph type="body" idx="1"/>
          </p:nvPr>
        </p:nvSpPr>
        <p:spPr/>
        <p:txBody>
          <a:bodyPr/>
          <a:lstStyle/>
          <a:p>
            <a:pPr marL="609600" indent="-609600"/>
            <a:r>
              <a:rPr lang="en-US"/>
              <a:t>Before you begin preparing the presentation, you'll need to determine: </a:t>
            </a:r>
          </a:p>
          <a:p>
            <a:pPr marL="990600" lvl="1" indent="-533400">
              <a:buFont typeface="Wingdings" pitchFamily="2" charset="2"/>
              <a:buAutoNum type="arabicPeriod"/>
            </a:pPr>
            <a:r>
              <a:rPr lang="en-US"/>
              <a:t>The type of talk you will be expected to give </a:t>
            </a:r>
          </a:p>
          <a:p>
            <a:pPr marL="990600" lvl="1" indent="-533400">
              <a:buFont typeface="Wingdings" pitchFamily="2" charset="2"/>
              <a:buAutoNum type="arabicPeriod"/>
            </a:pPr>
            <a:r>
              <a:rPr lang="en-US"/>
              <a:t>The composition of the audience </a:t>
            </a:r>
          </a:p>
          <a:p>
            <a:pPr marL="990600" lvl="1" indent="-533400">
              <a:buFont typeface="Wingdings" pitchFamily="2" charset="2"/>
              <a:buAutoNum type="arabicPeriod"/>
            </a:pPr>
            <a:r>
              <a:rPr lang="en-US"/>
              <a:t>The time allotted for the talk </a:t>
            </a:r>
          </a:p>
          <a:p>
            <a:pPr marL="990600" lvl="1" indent="-533400">
              <a:buFont typeface="Wingdings" pitchFamily="2" charset="2"/>
              <a:buAutoNum type="arabicPeriod"/>
            </a:pPr>
            <a:r>
              <a:rPr lang="en-US"/>
              <a:t>Expectations for information content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1"/>
          </p:nvPr>
        </p:nvSpPr>
        <p:spPr/>
        <p:txBody>
          <a:bodyPr/>
          <a:lstStyle/>
          <a:p>
            <a:r>
              <a:rPr lang="en-US" smtClean="0"/>
              <a:t>21 September 2005</a:t>
            </a:r>
            <a:endParaRPr lang="en-US"/>
          </a:p>
        </p:txBody>
      </p:sp>
      <p:sp>
        <p:nvSpPr>
          <p:cNvPr id="5" name="Footer Placeholder 5"/>
          <p:cNvSpPr>
            <a:spLocks noGrp="1"/>
          </p:cNvSpPr>
          <p:nvPr>
            <p:ph type="ftr" sz="quarter" idx="12"/>
          </p:nvPr>
        </p:nvSpPr>
        <p:spPr/>
        <p:txBody>
          <a:bodyPr/>
          <a:lstStyle/>
          <a:p>
            <a:r>
              <a:rPr lang="en-US"/>
              <a:t>Prepared by: Andrew Aken</a:t>
            </a:r>
          </a:p>
        </p:txBody>
      </p:sp>
      <p:sp>
        <p:nvSpPr>
          <p:cNvPr id="224258" name="Rectangle 2"/>
          <p:cNvSpPr>
            <a:spLocks noGrp="1" noChangeArrowheads="1"/>
          </p:cNvSpPr>
          <p:nvPr>
            <p:ph type="title"/>
          </p:nvPr>
        </p:nvSpPr>
        <p:spPr/>
        <p:txBody>
          <a:bodyPr/>
          <a:lstStyle/>
          <a:p>
            <a:r>
              <a:rPr lang="en-US"/>
              <a:t>Preparation</a:t>
            </a:r>
          </a:p>
        </p:txBody>
      </p:sp>
      <p:sp>
        <p:nvSpPr>
          <p:cNvPr id="224259" name="Rectangle 3"/>
          <p:cNvSpPr>
            <a:spLocks noGrp="1" noChangeArrowheads="1"/>
          </p:cNvSpPr>
          <p:nvPr>
            <p:ph type="body" idx="1"/>
          </p:nvPr>
        </p:nvSpPr>
        <p:spPr/>
        <p:txBody>
          <a:bodyPr/>
          <a:lstStyle/>
          <a:p>
            <a:pPr>
              <a:lnSpc>
                <a:spcPct val="90000"/>
              </a:lnSpc>
            </a:pPr>
            <a:r>
              <a:rPr lang="en-US"/>
              <a:t>Once you have a general idea of what you want to say, you'll have to decide how to say it</a:t>
            </a:r>
          </a:p>
          <a:p>
            <a:pPr lvl="1" eaLnBrk="0" hangingPunct="0">
              <a:spcBef>
                <a:spcPct val="0"/>
              </a:spcBef>
            </a:pPr>
            <a:r>
              <a:rPr lang="en-US"/>
              <a:t>Start preparing far in advance by thinking through what needs to be said </a:t>
            </a:r>
          </a:p>
          <a:p>
            <a:pPr lvl="1">
              <a:lnSpc>
                <a:spcPct val="90000"/>
              </a:lnSpc>
            </a:pPr>
            <a:r>
              <a:rPr lang="en-US"/>
              <a:t>Collect material which may relate to the topic from unusual sources</a:t>
            </a:r>
          </a:p>
          <a:p>
            <a:pPr lvl="1">
              <a:lnSpc>
                <a:spcPct val="90000"/>
              </a:lnSpc>
            </a:pPr>
            <a:r>
              <a:rPr lang="en-US"/>
              <a:t>Write a clear statement of the problem and its importance</a:t>
            </a:r>
          </a:p>
          <a:p>
            <a:pPr lvl="1">
              <a:lnSpc>
                <a:spcPct val="90000"/>
              </a:lnSpc>
            </a:pPr>
            <a:r>
              <a:rPr lang="en-US"/>
              <a:t>Identify the issues you plan to address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1"/>
          </p:nvPr>
        </p:nvSpPr>
        <p:spPr/>
        <p:txBody>
          <a:bodyPr/>
          <a:lstStyle/>
          <a:p>
            <a:r>
              <a:rPr lang="en-US" smtClean="0"/>
              <a:t>21 September 2005</a:t>
            </a:r>
            <a:endParaRPr lang="en-US"/>
          </a:p>
        </p:txBody>
      </p:sp>
      <p:sp>
        <p:nvSpPr>
          <p:cNvPr id="5" name="Footer Placeholder 5"/>
          <p:cNvSpPr>
            <a:spLocks noGrp="1"/>
          </p:cNvSpPr>
          <p:nvPr>
            <p:ph type="ftr" sz="quarter" idx="12"/>
          </p:nvPr>
        </p:nvSpPr>
        <p:spPr/>
        <p:txBody>
          <a:bodyPr/>
          <a:lstStyle/>
          <a:p>
            <a:r>
              <a:rPr lang="en-US"/>
              <a:t>Prepared by: Andrew Aken</a:t>
            </a:r>
          </a:p>
        </p:txBody>
      </p:sp>
      <p:sp>
        <p:nvSpPr>
          <p:cNvPr id="226306" name="Rectangle 2"/>
          <p:cNvSpPr>
            <a:spLocks noGrp="1" noChangeArrowheads="1"/>
          </p:cNvSpPr>
          <p:nvPr>
            <p:ph type="title"/>
          </p:nvPr>
        </p:nvSpPr>
        <p:spPr/>
        <p:txBody>
          <a:bodyPr/>
          <a:lstStyle/>
          <a:p>
            <a:r>
              <a:rPr lang="en-US"/>
              <a:t>Outlining</a:t>
            </a:r>
          </a:p>
        </p:txBody>
      </p:sp>
      <p:sp>
        <p:nvSpPr>
          <p:cNvPr id="226307" name="Rectangle 3"/>
          <p:cNvSpPr>
            <a:spLocks noGrp="1" noChangeArrowheads="1"/>
          </p:cNvSpPr>
          <p:nvPr>
            <p:ph type="body" idx="1"/>
          </p:nvPr>
        </p:nvSpPr>
        <p:spPr/>
        <p:txBody>
          <a:bodyPr/>
          <a:lstStyle/>
          <a:p>
            <a:r>
              <a:rPr lang="en-US"/>
              <a:t>Start with an introduction to the topic</a:t>
            </a:r>
          </a:p>
          <a:p>
            <a:r>
              <a:rPr lang="en-US"/>
              <a:t>Summarize your conclusions early in the presentation</a:t>
            </a:r>
          </a:p>
          <a:p>
            <a:r>
              <a:rPr lang="en-US"/>
              <a:t>Break the topic into 2-4 primary points</a:t>
            </a:r>
          </a:p>
          <a:p>
            <a:r>
              <a:rPr lang="en-US"/>
              <a:t>Break the primary points into 2-6 supporting facts, propositions, etc.</a:t>
            </a:r>
          </a:p>
          <a:p>
            <a:r>
              <a:rPr lang="en-US"/>
              <a:t>Restate your conclusion incorporating the primary points you’ve presented</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1"/>
          </p:nvPr>
        </p:nvSpPr>
        <p:spPr/>
        <p:txBody>
          <a:bodyPr/>
          <a:lstStyle/>
          <a:p>
            <a:r>
              <a:rPr lang="en-US" smtClean="0"/>
              <a:t>21 September 2005</a:t>
            </a:r>
            <a:endParaRPr lang="en-US"/>
          </a:p>
        </p:txBody>
      </p:sp>
      <p:sp>
        <p:nvSpPr>
          <p:cNvPr id="5" name="Footer Placeholder 5"/>
          <p:cNvSpPr>
            <a:spLocks noGrp="1"/>
          </p:cNvSpPr>
          <p:nvPr>
            <p:ph type="ftr" sz="quarter" idx="12"/>
          </p:nvPr>
        </p:nvSpPr>
        <p:spPr/>
        <p:txBody>
          <a:bodyPr/>
          <a:lstStyle/>
          <a:p>
            <a:r>
              <a:rPr lang="en-US"/>
              <a:t>Prepared by: Andrew Aken</a:t>
            </a:r>
          </a:p>
        </p:txBody>
      </p:sp>
      <p:sp>
        <p:nvSpPr>
          <p:cNvPr id="228354" name="Rectangle 2"/>
          <p:cNvSpPr>
            <a:spLocks noGrp="1" noChangeArrowheads="1"/>
          </p:cNvSpPr>
          <p:nvPr>
            <p:ph type="title"/>
          </p:nvPr>
        </p:nvSpPr>
        <p:spPr/>
        <p:txBody>
          <a:bodyPr/>
          <a:lstStyle/>
          <a:p>
            <a:r>
              <a:rPr lang="en-US"/>
              <a:t>Important Elements</a:t>
            </a:r>
          </a:p>
        </p:txBody>
      </p:sp>
      <p:sp>
        <p:nvSpPr>
          <p:cNvPr id="228355" name="Rectangle 3"/>
          <p:cNvSpPr>
            <a:spLocks noGrp="1" noChangeArrowheads="1"/>
          </p:cNvSpPr>
          <p:nvPr>
            <p:ph type="body" idx="1"/>
          </p:nvPr>
        </p:nvSpPr>
        <p:spPr/>
        <p:txBody>
          <a:bodyPr/>
          <a:lstStyle/>
          <a:p>
            <a:r>
              <a:rPr lang="en-US"/>
              <a:t>Keeping these elements in mind as you prepare will result in a more streamlined and effective end product </a:t>
            </a:r>
          </a:p>
          <a:p>
            <a:pPr lvl="1"/>
            <a:r>
              <a:rPr lang="en-US"/>
              <a:t>Rate</a:t>
            </a:r>
          </a:p>
          <a:p>
            <a:pPr lvl="1"/>
            <a:r>
              <a:rPr lang="en-US"/>
              <a:t>Opening</a:t>
            </a:r>
          </a:p>
          <a:p>
            <a:pPr lvl="1"/>
            <a:r>
              <a:rPr lang="en-US"/>
              <a:t>Transitions</a:t>
            </a:r>
          </a:p>
          <a:p>
            <a:pPr lvl="1"/>
            <a:r>
              <a:rPr lang="en-US"/>
              <a:t>Conclusion</a:t>
            </a:r>
          </a:p>
          <a:p>
            <a:pPr lvl="1"/>
            <a:r>
              <a:rPr lang="en-US"/>
              <a:t>Length</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1"/>
          </p:nvPr>
        </p:nvSpPr>
        <p:spPr/>
        <p:txBody>
          <a:bodyPr/>
          <a:lstStyle/>
          <a:p>
            <a:r>
              <a:rPr lang="en-US" smtClean="0"/>
              <a:t>21 September 2005</a:t>
            </a:r>
            <a:endParaRPr lang="en-US"/>
          </a:p>
        </p:txBody>
      </p:sp>
      <p:sp>
        <p:nvSpPr>
          <p:cNvPr id="5" name="Footer Placeholder 5"/>
          <p:cNvSpPr>
            <a:spLocks noGrp="1"/>
          </p:cNvSpPr>
          <p:nvPr>
            <p:ph type="ftr" sz="quarter" idx="12"/>
          </p:nvPr>
        </p:nvSpPr>
        <p:spPr/>
        <p:txBody>
          <a:bodyPr/>
          <a:lstStyle/>
          <a:p>
            <a:r>
              <a:rPr lang="en-US"/>
              <a:t>Prepared by: Andrew Aken</a:t>
            </a:r>
          </a:p>
        </p:txBody>
      </p:sp>
      <p:sp>
        <p:nvSpPr>
          <p:cNvPr id="230402" name="Rectangle 2"/>
          <p:cNvSpPr>
            <a:spLocks noGrp="1" noChangeArrowheads="1"/>
          </p:cNvSpPr>
          <p:nvPr>
            <p:ph type="title"/>
          </p:nvPr>
        </p:nvSpPr>
        <p:spPr/>
        <p:txBody>
          <a:bodyPr/>
          <a:lstStyle/>
          <a:p>
            <a:r>
              <a:rPr lang="en-US"/>
              <a:t>Practice</a:t>
            </a:r>
          </a:p>
        </p:txBody>
      </p:sp>
      <p:sp>
        <p:nvSpPr>
          <p:cNvPr id="230403" name="Rectangle 3"/>
          <p:cNvSpPr>
            <a:spLocks noGrp="1" noChangeArrowheads="1"/>
          </p:cNvSpPr>
          <p:nvPr>
            <p:ph type="body" idx="1"/>
          </p:nvPr>
        </p:nvSpPr>
        <p:spPr/>
        <p:txBody>
          <a:bodyPr/>
          <a:lstStyle/>
          <a:p>
            <a:pPr>
              <a:lnSpc>
                <a:spcPct val="90000"/>
              </a:lnSpc>
            </a:pPr>
            <a:r>
              <a:rPr lang="en-US" b="1"/>
              <a:t>Practice is the single most important factor contributing to a good presentation.</a:t>
            </a:r>
            <a:r>
              <a:rPr lang="en-US"/>
              <a:t> </a:t>
            </a:r>
          </a:p>
          <a:p>
            <a:pPr>
              <a:lnSpc>
                <a:spcPct val="90000"/>
              </a:lnSpc>
            </a:pPr>
            <a:r>
              <a:rPr lang="en-US"/>
              <a:t>A poorly presented talk reflects upon both you and your attitude towards the material and audience</a:t>
            </a:r>
          </a:p>
          <a:p>
            <a:pPr lvl="1">
              <a:lnSpc>
                <a:spcPct val="90000"/>
              </a:lnSpc>
            </a:pPr>
            <a:r>
              <a:rPr lang="en-US"/>
              <a:t>Run through the entire presentation</a:t>
            </a:r>
          </a:p>
          <a:p>
            <a:pPr lvl="1">
              <a:lnSpc>
                <a:spcPct val="90000"/>
              </a:lnSpc>
            </a:pPr>
            <a:r>
              <a:rPr lang="en-US"/>
              <a:t>Seek some outside feedback to make sure you are on the right track</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1"/>
          </p:nvPr>
        </p:nvSpPr>
        <p:spPr/>
        <p:txBody>
          <a:bodyPr/>
          <a:lstStyle/>
          <a:p>
            <a:r>
              <a:rPr lang="en-US" smtClean="0"/>
              <a:t>21 September 2005</a:t>
            </a:r>
            <a:endParaRPr lang="en-US"/>
          </a:p>
        </p:txBody>
      </p:sp>
      <p:sp>
        <p:nvSpPr>
          <p:cNvPr id="5" name="Footer Placeholder 5"/>
          <p:cNvSpPr>
            <a:spLocks noGrp="1"/>
          </p:cNvSpPr>
          <p:nvPr>
            <p:ph type="ftr" sz="quarter" idx="12"/>
          </p:nvPr>
        </p:nvSpPr>
        <p:spPr/>
        <p:txBody>
          <a:bodyPr/>
          <a:lstStyle/>
          <a:p>
            <a:r>
              <a:rPr lang="en-US"/>
              <a:t>Prepared by: Andrew Aken</a:t>
            </a:r>
          </a:p>
        </p:txBody>
      </p:sp>
      <p:sp>
        <p:nvSpPr>
          <p:cNvPr id="232450" name="Rectangle 2"/>
          <p:cNvSpPr>
            <a:spLocks noGrp="1" noChangeArrowheads="1"/>
          </p:cNvSpPr>
          <p:nvPr>
            <p:ph type="title"/>
          </p:nvPr>
        </p:nvSpPr>
        <p:spPr/>
        <p:txBody>
          <a:bodyPr/>
          <a:lstStyle/>
          <a:p>
            <a:r>
              <a:rPr lang="en-US" dirty="0" smtClean="0"/>
              <a:t>Day of the Presentation</a:t>
            </a:r>
            <a:endParaRPr lang="en-US" dirty="0"/>
          </a:p>
        </p:txBody>
      </p:sp>
      <p:sp>
        <p:nvSpPr>
          <p:cNvPr id="232451" name="Rectangle 3"/>
          <p:cNvSpPr>
            <a:spLocks noGrp="1" noChangeArrowheads="1"/>
          </p:cNvSpPr>
          <p:nvPr>
            <p:ph type="body" idx="1"/>
          </p:nvPr>
        </p:nvSpPr>
        <p:spPr/>
        <p:txBody>
          <a:bodyPr/>
          <a:lstStyle/>
          <a:p>
            <a:r>
              <a:rPr lang="en-US" dirty="0"/>
              <a:t>Some things can be done at the last minute which will help ensure a successful presentation</a:t>
            </a:r>
          </a:p>
          <a:p>
            <a:pPr lvl="1"/>
            <a:r>
              <a:rPr lang="en-US" dirty="0"/>
              <a:t>Run through the presentation 1 more time</a:t>
            </a:r>
          </a:p>
          <a:p>
            <a:pPr lvl="1"/>
            <a:r>
              <a:rPr lang="en-US" dirty="0"/>
              <a:t>Take a tour of the room looking for problems</a:t>
            </a:r>
          </a:p>
          <a:p>
            <a:pPr lvl="1"/>
            <a:r>
              <a:rPr lang="en-US" dirty="0"/>
              <a:t>Make sure the equipment works</a:t>
            </a:r>
          </a:p>
          <a:p>
            <a:pPr lvl="1"/>
            <a:r>
              <a:rPr lang="en-US" dirty="0"/>
              <a:t>Know how the equipment works</a:t>
            </a:r>
          </a:p>
          <a:p>
            <a:pPr lvl="1"/>
            <a:r>
              <a:rPr lang="en-US" dirty="0"/>
              <a:t>Bring an additional copy of the electronic files</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igital Dots">
  <a:themeElements>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Digital Do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igital Dots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Digital Dots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gital Dots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Digital Dots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Digital Dots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Digital Dots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Digital Dots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Digital Dots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Digital Dots</Template>
  <TotalTime>323</TotalTime>
  <Words>4286</Words>
  <Application>Microsoft PowerPoint</Application>
  <PresentationFormat>On-screen Show (4:3)</PresentationFormat>
  <Paragraphs>255</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Digital Dots</vt:lpstr>
      <vt:lpstr>Making Effective Presentations</vt:lpstr>
      <vt:lpstr>Purpose</vt:lpstr>
      <vt:lpstr>Presentation design process</vt:lpstr>
      <vt:lpstr>Initial Planning</vt:lpstr>
      <vt:lpstr>Preparation</vt:lpstr>
      <vt:lpstr>Outlining</vt:lpstr>
      <vt:lpstr>Important Elements</vt:lpstr>
      <vt:lpstr>Practice</vt:lpstr>
      <vt:lpstr>Day of the Presentation</vt:lpstr>
      <vt:lpstr>The Moment of Truth</vt:lpstr>
      <vt:lpstr>Handling Questions</vt:lpstr>
      <vt:lpstr>Do’s and Don’ts with presentations</vt:lpstr>
      <vt:lpstr>Do’s and Don’ts with presentations</vt:lpstr>
      <vt:lpstr>Do’s and Don’ts with presentations</vt:lpstr>
      <vt:lpstr>Do’s and Don’ts with presentations</vt:lpstr>
      <vt:lpstr>Conclusion</vt:lpstr>
      <vt:lpstr>Slide 17</vt:lpstr>
    </vt:vector>
  </TitlesOfParts>
  <Company>GlobalEyes Telecommunications,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Processes of Management Decision</dc:title>
  <dc:creator>Andrew Aken</dc:creator>
  <cp:lastModifiedBy>Andrew Aken</cp:lastModifiedBy>
  <cp:revision>31</cp:revision>
  <cp:lastPrinted>1601-01-01T00:00:00Z</cp:lastPrinted>
  <dcterms:created xsi:type="dcterms:W3CDTF">2005-09-07T06:47:06Z</dcterms:created>
  <dcterms:modified xsi:type="dcterms:W3CDTF">2008-11-17T22:52:57Z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8</vt:i4>
  </property>
</Properties>
</file>