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7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35800" cy="9194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CC"/>
    <a:srgbClr val="CC9900"/>
    <a:srgbClr val="996633"/>
    <a:srgbClr val="0066CC"/>
    <a:srgbClr val="EAEAEA"/>
    <a:srgbClr val="DDDDDD"/>
    <a:srgbClr val="0000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33" autoAdjust="0"/>
    <p:restoredTop sz="81241" autoAdjust="0"/>
  </p:normalViewPr>
  <p:slideViewPr>
    <p:cSldViewPr>
      <p:cViewPr varScale="1">
        <p:scale>
          <a:sx n="69" d="100"/>
          <a:sy n="69" d="100"/>
        </p:scale>
        <p:origin x="-9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62"/>
    </p:cViewPr>
  </p:sorterViewPr>
  <p:notesViewPr>
    <p:cSldViewPr>
      <p:cViewPr>
        <p:scale>
          <a:sx n="75" d="100"/>
          <a:sy n="75" d="100"/>
        </p:scale>
        <p:origin x="-1056" y="-48"/>
      </p:cViewPr>
      <p:guideLst>
        <p:guide orient="horz" pos="2896"/>
        <p:guide pos="221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/>
            </a:lvl1pPr>
          </a:lstStyle>
          <a:p>
            <a:pPr>
              <a:defRPr/>
            </a:pPr>
            <a:r>
              <a:rPr lang="en-US"/>
              <a:t>Andrew Kunka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6213" y="0"/>
            <a:ext cx="30495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/>
            </a:lvl1pPr>
          </a:lstStyle>
          <a:p>
            <a:pPr>
              <a:defRPr/>
            </a:pPr>
            <a:fld id="{BA8BD1B0-3191-4C1B-B17E-D6C07F708629}" type="datetime1">
              <a:rPr lang="en-US"/>
              <a:pPr>
                <a:defRPr/>
              </a:pPr>
              <a:t>8/25/2008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4425"/>
            <a:ext cx="30495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/>
            </a:lvl1pPr>
          </a:lstStyle>
          <a:p>
            <a:pPr>
              <a:defRPr/>
            </a:pPr>
            <a:r>
              <a:rPr lang="en-US"/>
              <a:t>Using APA Format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6213" y="8734425"/>
            <a:ext cx="30495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/>
            </a:lvl1pPr>
          </a:lstStyle>
          <a:p>
            <a:pPr>
              <a:defRPr/>
            </a:pPr>
            <a:fld id="{A26BE85E-8BF7-4965-A698-7ECA02CFE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6213" y="0"/>
            <a:ext cx="3049587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/>
            </a:lvl1pPr>
          </a:lstStyle>
          <a:p>
            <a:pPr>
              <a:defRPr/>
            </a:pPr>
            <a:fld id="{CAE7252E-89A8-47E1-8BF9-C4BDA42F1959}" type="datetime1">
              <a:rPr lang="en-US"/>
              <a:pPr>
                <a:defRPr/>
              </a:pPr>
              <a:t>8/25/2008</a:t>
            </a:fld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8975"/>
            <a:ext cx="4597400" cy="3448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8213" y="4367213"/>
            <a:ext cx="5159375" cy="41386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4425"/>
            <a:ext cx="3049588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6213" y="8734425"/>
            <a:ext cx="3049587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/>
            </a:lvl1pPr>
          </a:lstStyle>
          <a:p>
            <a:pPr>
              <a:defRPr/>
            </a:pPr>
            <a:fld id="{5E69C054-29C8-475E-BD97-16140FECF5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DF2775-B646-45F9-B15B-B248357A0DB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860425" y="4597400"/>
            <a:ext cx="59404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2738" tIns="46369" rIns="92738" bIns="46369">
            <a:spAutoFit/>
          </a:bodyPr>
          <a:lstStyle/>
          <a:p>
            <a:pPr defTabSz="927100" eaLnBrk="0" hangingPunct="0"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12738" y="4367213"/>
            <a:ext cx="6332537" cy="4138612"/>
          </a:xfrm>
          <a:noFill/>
          <a:ln w="9525"/>
        </p:spPr>
        <p:txBody>
          <a:bodyPr/>
          <a:lstStyle/>
          <a:p>
            <a:pPr>
              <a:spcBef>
                <a:spcPct val="0"/>
              </a:spcBef>
            </a:pPr>
            <a:endParaRPr kumimoji="0" lang="en-US" dirty="0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743200" y="2128838"/>
            <a:ext cx="6392863" cy="4721225"/>
            <a:chOff x="1728" y="1341"/>
            <a:chExt cx="4027" cy="2974"/>
          </a:xfrm>
        </p:grpSpPr>
        <p:grpSp>
          <p:nvGrpSpPr>
            <p:cNvPr id="3" name="Group 22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25303" name="Freeform 23"/>
              <p:cNvSpPr>
                <a:spLocks/>
              </p:cNvSpPr>
              <p:nvPr userDrawn="1"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4" name="Freeform 24"/>
              <p:cNvSpPr>
                <a:spLocks/>
              </p:cNvSpPr>
              <p:nvPr userDrawn="1"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5" name="Freeform 25"/>
              <p:cNvSpPr>
                <a:spLocks/>
              </p:cNvSpPr>
              <p:nvPr userDrawn="1"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6" name="Freeform 26"/>
              <p:cNvSpPr>
                <a:spLocks/>
              </p:cNvSpPr>
              <p:nvPr userDrawn="1"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>
                  <a:alpha val="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7" name="Freeform 27"/>
              <p:cNvSpPr>
                <a:spLocks/>
              </p:cNvSpPr>
              <p:nvPr userDrawn="1"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5308" name="Freeform 28"/>
            <p:cNvSpPr>
              <a:spLocks/>
            </p:cNvSpPr>
            <p:nvPr userDrawn="1"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29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4343400" y="685800"/>
            <a:ext cx="4343400" cy="3200400"/>
          </a:xfrm>
        </p:spPr>
        <p:txBody>
          <a:bodyPr lIns="91440" tIns="45720" rIns="91440" bIns="45720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529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en-US"/>
          </a:p>
        </p:txBody>
      </p:sp>
      <p:sp>
        <p:nvSpPr>
          <p:cNvPr id="22529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2438400" y="6251575"/>
            <a:ext cx="42672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Appendix A: Skimming Your Sources and Taking Notes</a:t>
            </a:r>
            <a:endParaRPr lang="en-US"/>
          </a:p>
        </p:txBody>
      </p:sp>
      <p:sp>
        <p:nvSpPr>
          <p:cNvPr id="22529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0BDAE854-8419-4EFA-9747-1775050555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5296" name="Rectangle 16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990000">
                  <a:alpha val="89999"/>
                </a:srgbClr>
              </a:gs>
              <a:gs pos="100000">
                <a:srgbClr val="E3E3B6">
                  <a:alpha val="0"/>
                </a:srgbClr>
              </a:gs>
            </a:gsLst>
            <a:lin ang="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7" name="Rectangle 17"/>
          <p:cNvSpPr>
            <a:spLocks noChangeArrowheads="1"/>
          </p:cNvSpPr>
          <p:nvPr/>
        </p:nvSpPr>
        <p:spPr bwMode="auto">
          <a:xfrm>
            <a:off x="792480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F8EEC8">
                  <a:alpha val="0"/>
                </a:srgbClr>
              </a:gs>
              <a:gs pos="100000">
                <a:srgbClr val="990000">
                  <a:alpha val="89999"/>
                </a:srgbClr>
              </a:gs>
            </a:gsLst>
            <a:lin ang="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8" name="Rectangle 18"/>
          <p:cNvSpPr>
            <a:spLocks noChangeArrowheads="1"/>
          </p:cNvSpPr>
          <p:nvPr/>
        </p:nvSpPr>
        <p:spPr bwMode="auto">
          <a:xfrm rot="5400000">
            <a:off x="3962400" y="-3962400"/>
            <a:ext cx="1219200" cy="9144000"/>
          </a:xfrm>
          <a:prstGeom prst="rect">
            <a:avLst/>
          </a:prstGeom>
          <a:gradFill rotWithShape="0">
            <a:gsLst>
              <a:gs pos="0">
                <a:srgbClr val="990000">
                  <a:alpha val="89999"/>
                </a:srgbClr>
              </a:gs>
              <a:gs pos="100000">
                <a:srgbClr val="E3E3B6">
                  <a:alpha val="0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9" name="Rectangle 19"/>
          <p:cNvSpPr>
            <a:spLocks noChangeArrowheads="1"/>
          </p:cNvSpPr>
          <p:nvPr/>
        </p:nvSpPr>
        <p:spPr bwMode="auto">
          <a:xfrm rot="16200000">
            <a:off x="3962400" y="1676400"/>
            <a:ext cx="1219200" cy="9144000"/>
          </a:xfrm>
          <a:prstGeom prst="rect">
            <a:avLst/>
          </a:prstGeom>
          <a:gradFill rotWithShape="0">
            <a:gsLst>
              <a:gs pos="0">
                <a:srgbClr val="E3E3B6">
                  <a:alpha val="0"/>
                </a:srgbClr>
              </a:gs>
              <a:gs pos="100000">
                <a:srgbClr val="990000">
                  <a:alpha val="8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300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343400" y="3962400"/>
            <a:ext cx="4343400" cy="2057400"/>
          </a:xfrm>
        </p:spPr>
        <p:txBody>
          <a:bodyPr lIns="91440" tIns="45720" rIns="91440" bIns="45720"/>
          <a:lstStyle>
            <a:lvl1pPr marL="0" indent="0" algn="ctr">
              <a:lnSpc>
                <a:spcPct val="85000"/>
              </a:lnSpc>
              <a:spcBef>
                <a:spcPct val="0"/>
              </a:spcBef>
              <a:buFont typeface="Wingdings" pitchFamily="2" charset="2"/>
              <a:buNone/>
              <a:defRPr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860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752600"/>
            <a:ext cx="3371850" cy="381019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50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5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5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22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1" grpId="0"/>
      <p:bldP spid="225296" grpId="0" animBg="1"/>
      <p:bldP spid="225297" grpId="0" animBg="1"/>
      <p:bldP spid="225298" grpId="0" animBg="1"/>
      <p:bldP spid="225299" grpId="0" animBg="1"/>
      <p:bldP spid="225300" grpId="0" build="p">
        <p:tmplLst>
          <p:tmpl lvl="1">
            <p:tnLst>
              <p:par>
                <p:cTn presetID="2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to="" calcmode="lin" valueType="num">
                      <p:cBhvr>
                        <p:cTn dur="1" fill="hold"/>
                        <p:tgtEl>
                          <p:spTgt spid="225300"/>
                        </p:tgtEl>
                        <p:attrNameLst>
                          <p:attrName/>
                        </p:attrNameLst>
                      </p:cBhvr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5A7B89-B95C-4C16-832E-39222823AF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Appendix A: Skimming Your Sources and Taking Notes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152400"/>
            <a:ext cx="2095500" cy="5981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52400"/>
            <a:ext cx="6134100" cy="5981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6E8539-2ACF-4D92-A0E1-2AE12F174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Appendix A: Skimming Your Sources and Taking Notes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52400"/>
            <a:ext cx="6477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447800"/>
            <a:ext cx="8382000" cy="48006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543800" y="6400800"/>
            <a:ext cx="1371600" cy="457200"/>
          </a:xfrm>
        </p:spPr>
        <p:txBody>
          <a:bodyPr/>
          <a:lstStyle>
            <a:lvl1pPr>
              <a:defRPr/>
            </a:lvl1pPr>
          </a:lstStyle>
          <a:p>
            <a:fld id="{44840CE5-7A7A-418C-A36E-F740522B4B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1828800" y="6400800"/>
            <a:ext cx="5486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Appendix A: Skimming Your Sources and Taking Notes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5029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400800"/>
            <a:ext cx="1295400" cy="327025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72400" y="6400800"/>
            <a:ext cx="990600" cy="323850"/>
          </a:xfrm>
        </p:spPr>
        <p:txBody>
          <a:bodyPr/>
          <a:lstStyle>
            <a:lvl1pPr>
              <a:defRPr/>
            </a:lvl1pPr>
          </a:lstStyle>
          <a:p>
            <a:fld id="{E266654C-6796-474F-9FD1-A0AEE7D9CF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1828800" y="6400800"/>
            <a:ext cx="5486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Appendix A: Skimming Your Sources and Taking Notes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438400" y="152400"/>
            <a:ext cx="6477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E4BD8D-5E08-4B71-8845-86BC84C4E8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Appendix A: Skimming Your Sources and Taking Notes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41148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447800"/>
            <a:ext cx="41148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1119C3-C1EF-4E19-8119-F3EBC887DC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Appendix A: Skimming Your Sources and Taking Notes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152400"/>
            <a:ext cx="65532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42D479-4D1A-4BCF-9638-C7ECAC93B3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Appendix A: Skimming Your Sources and Taking Notes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BF1F0A-06B5-4BB8-B63B-D1DE9E7AAA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Appendix A: Skimming Your Sources and Taking Notes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E5341B2-360E-4336-A5A2-85538A2F6D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Appendix A: Skimming Your Sources and Taking Notes</a:t>
            </a:r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438400" y="152400"/>
            <a:ext cx="6477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5029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965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B87BB2-B8DB-4F4A-8EEC-EA47AFAF65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Appendix A: Skimming Your Sources and Taking Notes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438400" y="152400"/>
            <a:ext cx="6477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71599"/>
            <a:ext cx="5486400" cy="33559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5FC675-4358-431B-B70B-C0444EC05B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Appendix A: Skimming Your Sources and Taking Notes</a:t>
            </a:r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 bwMode="auto">
          <a:xfrm>
            <a:off x="2438400" y="1524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smtClean="0">
                <a:ln>
                  <a:noFill/>
                </a:ln>
                <a:solidFill>
                  <a:srgbClr val="3D362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3600" b="1" i="0" u="none" strike="noStrike" kern="0" cap="none" spc="0" normalizeH="0" baseline="0" noProof="0">
              <a:ln>
                <a:noFill/>
              </a:ln>
              <a:solidFill>
                <a:srgbClr val="3D362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72" name="Rectangle 16"/>
          <p:cNvSpPr>
            <a:spLocks noChangeArrowheads="1"/>
          </p:cNvSpPr>
          <p:nvPr/>
        </p:nvSpPr>
        <p:spPr bwMode="auto">
          <a:xfrm>
            <a:off x="0" y="0"/>
            <a:ext cx="1524000" cy="6858000"/>
          </a:xfrm>
          <a:prstGeom prst="rect">
            <a:avLst/>
          </a:prstGeom>
          <a:gradFill flip="none" rotWithShape="1">
            <a:gsLst>
              <a:gs pos="0">
                <a:srgbClr val="990000">
                  <a:alpha val="84000"/>
                </a:srgbClr>
              </a:gs>
              <a:gs pos="50000">
                <a:srgbClr val="990000">
                  <a:alpha val="27000"/>
                </a:srgbClr>
              </a:gs>
              <a:gs pos="100000">
                <a:srgbClr val="E3E3B6">
                  <a:alpha val="0"/>
                </a:srgbClr>
              </a:gs>
            </a:gsLst>
            <a:lin ang="0" scaled="1"/>
            <a:tileRect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743200" y="2128837"/>
            <a:ext cx="6392863" cy="4721225"/>
            <a:chOff x="1728" y="1341"/>
            <a:chExt cx="4027" cy="2974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24262" name="Freeform 6"/>
              <p:cNvSpPr>
                <a:spLocks/>
              </p:cNvSpPr>
              <p:nvPr userDrawn="1"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3" name="Freeform 7"/>
              <p:cNvSpPr>
                <a:spLocks/>
              </p:cNvSpPr>
              <p:nvPr userDrawn="1"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4" name="Freeform 8"/>
              <p:cNvSpPr>
                <a:spLocks/>
              </p:cNvSpPr>
              <p:nvPr userDrawn="1"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5" name="Freeform 9"/>
              <p:cNvSpPr>
                <a:spLocks/>
              </p:cNvSpPr>
              <p:nvPr userDrawn="1"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>
                  <a:alpha val="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6" name="Freeform 10"/>
              <p:cNvSpPr>
                <a:spLocks/>
              </p:cNvSpPr>
              <p:nvPr userDrawn="1"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4267" name="Freeform 11"/>
            <p:cNvSpPr>
              <a:spLocks/>
            </p:cNvSpPr>
            <p:nvPr userDrawn="1"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425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4048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6092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fld id="{44840CE5-7A7A-418C-A36E-F740522B4B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427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28800" y="64008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r>
              <a:rPr lang="en-US" smtClean="0"/>
              <a:t>Appendix A: Skimming Your Sources and Taking Notes</a:t>
            </a:r>
            <a:endParaRPr lang="en-US"/>
          </a:p>
        </p:txBody>
      </p:sp>
      <p:sp>
        <p:nvSpPr>
          <p:cNvPr id="224273" name="AutoShape 17"/>
          <p:cNvSpPr>
            <a:spLocks noChangeArrowheads="1"/>
          </p:cNvSpPr>
          <p:nvPr/>
        </p:nvSpPr>
        <p:spPr bwMode="auto">
          <a:xfrm>
            <a:off x="152400" y="228600"/>
            <a:ext cx="8839200" cy="914400"/>
          </a:xfrm>
          <a:prstGeom prst="plaque">
            <a:avLst>
              <a:gd name="adj" fmla="val 16667"/>
            </a:avLst>
          </a:prstGeom>
          <a:solidFill>
            <a:srgbClr val="333333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algn="r" eaLnBrk="0" hangingPunct="0">
              <a:spcBef>
                <a:spcPct val="0"/>
              </a:spcBef>
              <a:buClrTx/>
              <a:buFontTx/>
              <a:buNone/>
            </a:pPr>
            <a:endParaRPr lang="en-US" sz="36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4274" name="Line 18"/>
          <p:cNvSpPr>
            <a:spLocks noChangeShapeType="1"/>
          </p:cNvSpPr>
          <p:nvPr/>
        </p:nvSpPr>
        <p:spPr bwMode="auto">
          <a:xfrm>
            <a:off x="152400" y="1295400"/>
            <a:ext cx="8686800" cy="0"/>
          </a:xfrm>
          <a:prstGeom prst="line">
            <a:avLst/>
          </a:prstGeom>
          <a:noFill/>
          <a:ln w="76200" cmpd="tri">
            <a:solidFill>
              <a:srgbClr val="CC3300"/>
            </a:solidFill>
            <a:round/>
            <a:headEnd type="oval" w="sm" len="sm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75" name="AutoShape 19"/>
          <p:cNvSpPr>
            <a:spLocks noChangeArrowheads="1"/>
          </p:cNvSpPr>
          <p:nvPr/>
        </p:nvSpPr>
        <p:spPr bwMode="auto">
          <a:xfrm>
            <a:off x="152400" y="152400"/>
            <a:ext cx="8763000" cy="914400"/>
          </a:xfrm>
          <a:prstGeom prst="plaque">
            <a:avLst>
              <a:gd name="adj" fmla="val 16667"/>
            </a:avLst>
          </a:prstGeom>
          <a:blipFill dpi="0" rotWithShape="1">
            <a:blip r:embed="rId14"/>
            <a:srcRect/>
            <a:tile tx="0" ty="0" sx="100000" sy="100000" flip="none" algn="tl"/>
          </a:blipFill>
          <a:ln w="25400">
            <a:solidFill>
              <a:srgbClr val="80808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lIns="91432" tIns="45716" rIns="91432" bIns="45716" anchor="ctr"/>
          <a:lstStyle/>
          <a:p>
            <a:pPr algn="r" eaLnBrk="0" hangingPunct="0">
              <a:spcBef>
                <a:spcPct val="0"/>
              </a:spcBef>
              <a:buClrTx/>
              <a:buFontTx/>
              <a:buNone/>
            </a:pPr>
            <a:endParaRPr lang="en-US" sz="36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4276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1524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2427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82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B36600"/>
              </a:clrFrom>
              <a:clrTo>
                <a:srgbClr val="B366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28600"/>
            <a:ext cx="182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403225" y="14398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403225" y="14398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74" grpId="0" animBg="1"/>
      <p:bldP spid="224276" grpId="0"/>
      <p:bldP spid="224278" grpId="0" uiExpand="1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2pPr>
      <a:lvl3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3pPr>
      <a:lvl4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4pPr>
      <a:lvl5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5pPr>
      <a:lvl6pPr marL="4572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6pPr>
      <a:lvl7pPr marL="9144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7pPr>
      <a:lvl8pPr marL="13716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8pPr>
      <a:lvl9pPr marL="18288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ts val="6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 b="1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 b="1" baseline="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 b="1" baseline="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 b="1" baseline="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ts val="6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 baseline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Appendix </a:t>
            </a:r>
            <a:r>
              <a:rPr lang="en-US" dirty="0" smtClean="0"/>
              <a:t>A</a:t>
            </a:r>
            <a:endParaRPr lang="en-US" dirty="0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Skimming Your Sources and Taking Notes</a:t>
            </a:r>
            <a:endParaRPr lang="en-US" dirty="0" smtClean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don’t have time to read every article/book/document that relates to your topic</a:t>
            </a:r>
          </a:p>
          <a:p>
            <a:r>
              <a:rPr lang="en-US" dirty="0" smtClean="0"/>
              <a:t>Before you begin reading any source, you should skim it first to see if it’s applicable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Appendix A: Skimming Your Sources and Taking Notes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Save time: don’t read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66654C-6796-474F-9FD1-A0AEE7D9CFD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Preface &amp; introduction: look for approach and methods</a:t>
            </a:r>
          </a:p>
          <a:p>
            <a:r>
              <a:rPr lang="en-US" dirty="0" smtClean="0"/>
              <a:t>Acknowledgments: who gave the author help</a:t>
            </a:r>
          </a:p>
          <a:p>
            <a:r>
              <a:rPr lang="en-US" dirty="0" smtClean="0"/>
              <a:t>Table of Contents: scope and organization</a:t>
            </a:r>
          </a:p>
          <a:p>
            <a:pPr lvl="1"/>
            <a:r>
              <a:rPr lang="en-US" dirty="0" smtClean="0"/>
              <a:t>Pay particular attention to subsection headings and number of pages in each section for depth</a:t>
            </a:r>
          </a:p>
          <a:p>
            <a:r>
              <a:rPr lang="en-US" dirty="0" smtClean="0"/>
              <a:t>Notes at the end of chapters</a:t>
            </a:r>
          </a:p>
          <a:p>
            <a:r>
              <a:rPr lang="en-US" dirty="0" smtClean="0"/>
              <a:t>Random paragraphs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Appendix A: Skimming Your Sources and Taking Notes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Skimming Guidelines: Book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66654C-6796-474F-9FD1-A0AEE7D9CFD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Abstract: duh!</a:t>
            </a:r>
          </a:p>
          <a:p>
            <a:r>
              <a:rPr lang="en-US" dirty="0" smtClean="0"/>
              <a:t>Introduction: to understand the purpose, main ideas, and organization (particularly at the end of the introduction)</a:t>
            </a:r>
          </a:p>
          <a:p>
            <a:r>
              <a:rPr lang="en-US" dirty="0" smtClean="0"/>
              <a:t>Headings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References: to understand the extent of the author’s research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66654C-6796-474F-9FD1-A0AEE7D9CFD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Appendix A: Skimming Your Sources and Taking Notes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Skimming Guidelines: Article</a:t>
            </a:r>
            <a:endParaRPr 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175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Take notes electronically</a:t>
            </a:r>
          </a:p>
          <a:p>
            <a:pPr lvl="1"/>
            <a:r>
              <a:rPr lang="en-US" dirty="0" smtClean="0"/>
              <a:t>Even if it’s not something you plan on using for now</a:t>
            </a:r>
          </a:p>
          <a:p>
            <a:r>
              <a:rPr lang="en-US" dirty="0" smtClean="0"/>
              <a:t>Include bibliographic information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66654C-6796-474F-9FD1-A0AEE7D9CFD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Appendix A: Skimming Your Sources and Taking Notes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Notes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3124200"/>
            <a:ext cx="3299301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Books: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Author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Title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Publisher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Place of Publication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Year of Publication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ISBN number (optional)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57800" y="3124200"/>
            <a:ext cx="2682145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Articles: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Author(s)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Title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Periodical Name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Volume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Number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Date of Publication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Pages of Article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Paraphrasing is restating the original author’s words in your own way to make the text easier to understand or to make it your own</a:t>
            </a:r>
          </a:p>
          <a:p>
            <a:pPr lvl="1"/>
            <a:r>
              <a:rPr lang="en-US" dirty="0" smtClean="0"/>
              <a:t>Leaving even 2 or 3 words the same can be considered a direct quote</a:t>
            </a:r>
          </a:p>
          <a:p>
            <a:pPr lvl="1"/>
            <a:r>
              <a:rPr lang="en-US" dirty="0" smtClean="0"/>
              <a:t>Even paraphrased work should be cited (but not quoted)</a:t>
            </a:r>
          </a:p>
          <a:p>
            <a:r>
              <a:rPr lang="en-US" dirty="0" smtClean="0"/>
              <a:t>If you’re using your notes from the original document, don’t forget to paraphrase them</a:t>
            </a:r>
          </a:p>
          <a:p>
            <a:r>
              <a:rPr lang="en-US" dirty="0" smtClean="0"/>
              <a:t>Paraphrasing is necessary to show that you understand what the </a:t>
            </a:r>
            <a:r>
              <a:rPr lang="en-US" smtClean="0"/>
              <a:t>original author meant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66654C-6796-474F-9FD1-A0AEE7D9CFD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Appendix A: Skimming Your Sources and Taking Notes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Paraphrasing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IU Technical Communications">
  <a:themeElements>
    <a:clrScheme name="Custom 2">
      <a:dk1>
        <a:srgbClr val="4B2500"/>
      </a:dk1>
      <a:lt1>
        <a:srgbClr val="F9F0D3"/>
      </a:lt1>
      <a:dk2>
        <a:srgbClr val="A69564"/>
      </a:dk2>
      <a:lt2>
        <a:srgbClr val="EFDEAF"/>
      </a:lt2>
      <a:accent1>
        <a:srgbClr val="FFFFE3"/>
      </a:accent1>
      <a:accent2>
        <a:srgbClr val="BFBFA7"/>
      </a:accent2>
      <a:accent3>
        <a:srgbClr val="FBF6E6"/>
      </a:accent3>
      <a:accent4>
        <a:srgbClr val="3F1E00"/>
      </a:accent4>
      <a:accent5>
        <a:srgbClr val="FFFFEF"/>
      </a:accent5>
      <a:accent6>
        <a:srgbClr val="ADAD97"/>
      </a:accent6>
      <a:hlink>
        <a:srgbClr val="F3E2AA"/>
      </a:hlink>
      <a:folHlink>
        <a:srgbClr val="FFFFB2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32" tIns="45716" rIns="91432" bIns="45716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Blip>
            <a:blip xmlns:r="http://schemas.openxmlformats.org/officeDocument/2006/relationships" r:embed="rId2"/>
          </a:buBlip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32" tIns="45716" rIns="91432" bIns="45716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Blip>
            <a:blip xmlns:r="http://schemas.openxmlformats.org/officeDocument/2006/relationships" r:embed="rId2"/>
          </a:buBlip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SIU Technical Communications</Template>
  <TotalTime>1495</TotalTime>
  <Words>313</Words>
  <Application>Microsoft PowerPoint 7.0</Application>
  <PresentationFormat>On-screen Show (4:3)</PresentationFormat>
  <Paragraphs>54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SIU Technical Communications</vt:lpstr>
      <vt:lpstr>Appendix A</vt:lpstr>
      <vt:lpstr>Save time: don’t read</vt:lpstr>
      <vt:lpstr>Skimming Guidelines: Book</vt:lpstr>
      <vt:lpstr>Skimming Guidelines: Article</vt:lpstr>
      <vt:lpstr>Take Notes</vt:lpstr>
      <vt:lpstr>Paraphrasing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APA Format</dc:title>
  <dc:creator>Jennifer Liethen Kunka </dc:creator>
  <cp:lastModifiedBy>Andrew Aken</cp:lastModifiedBy>
  <cp:revision>134</cp:revision>
  <cp:lastPrinted>1999-11-16T16:32:50Z</cp:lastPrinted>
  <dcterms:created xsi:type="dcterms:W3CDTF">1998-10-26T01:48:55Z</dcterms:created>
  <dcterms:modified xsi:type="dcterms:W3CDTF">2008-08-25T21:36:28Z</dcterms:modified>
</cp:coreProperties>
</file>