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Lst>
  <p:notesMasterIdLst>
    <p:notesMasterId r:id="rId25"/>
  </p:notesMasterIdLst>
  <p:handoutMasterIdLst>
    <p:handoutMasterId r:id="rId26"/>
  </p:handoutMasterIdLst>
  <p:sldIdLst>
    <p:sldId id="256" r:id="rId2"/>
    <p:sldId id="257" r:id="rId3"/>
    <p:sldId id="283" r:id="rId4"/>
    <p:sldId id="284" r:id="rId5"/>
    <p:sldId id="285" r:id="rId6"/>
    <p:sldId id="287" r:id="rId7"/>
    <p:sldId id="267" r:id="rId8"/>
    <p:sldId id="265" r:id="rId9"/>
    <p:sldId id="261" r:id="rId10"/>
    <p:sldId id="275" r:id="rId11"/>
    <p:sldId id="262" r:id="rId12"/>
    <p:sldId id="263" r:id="rId13"/>
    <p:sldId id="279" r:id="rId14"/>
    <p:sldId id="272" r:id="rId15"/>
    <p:sldId id="264" r:id="rId16"/>
    <p:sldId id="280" r:id="rId17"/>
    <p:sldId id="281" r:id="rId18"/>
    <p:sldId id="258" r:id="rId19"/>
    <p:sldId id="259" r:id="rId20"/>
    <p:sldId id="270" r:id="rId21"/>
    <p:sldId id="278" r:id="rId22"/>
    <p:sldId id="277" r:id="rId23"/>
    <p:sldId id="260" r:id="rId24"/>
  </p:sldIdLst>
  <p:sldSz cx="9144000" cy="6858000" type="screen4x3"/>
  <p:notesSz cx="7035800" cy="91948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CC"/>
    <a:srgbClr val="CC9900"/>
    <a:srgbClr val="996633"/>
    <a:srgbClr val="0066CC"/>
    <a:srgbClr val="EAEAEA"/>
    <a:srgbClr val="DDDDDD"/>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33" autoAdjust="0"/>
    <p:restoredTop sz="59766" autoAdjust="0"/>
  </p:normalViewPr>
  <p:slideViewPr>
    <p:cSldViewPr>
      <p:cViewPr varScale="1">
        <p:scale>
          <a:sx n="49" d="100"/>
          <a:sy n="49" d="100"/>
        </p:scale>
        <p:origin x="-6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62"/>
    </p:cViewPr>
  </p:sorterViewPr>
  <p:notesViewPr>
    <p:cSldViewPr>
      <p:cViewPr>
        <p:scale>
          <a:sx n="75" d="100"/>
          <a:sy n="75" d="100"/>
        </p:scale>
        <p:origin x="-1056" y="-48"/>
      </p:cViewPr>
      <p:guideLst>
        <p:guide orient="horz" pos="2896"/>
        <p:guide pos="22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49588" cy="460375"/>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defTabSz="927100" eaLnBrk="0" hangingPunct="0">
              <a:defRPr sz="1200"/>
            </a:lvl1pPr>
          </a:lstStyle>
          <a:p>
            <a:pPr>
              <a:defRPr/>
            </a:pPr>
            <a:r>
              <a:rPr lang="en-US"/>
              <a:t>Andrew Kunka</a:t>
            </a:r>
          </a:p>
        </p:txBody>
      </p:sp>
      <p:sp>
        <p:nvSpPr>
          <p:cNvPr id="14339" name="Rectangle 3"/>
          <p:cNvSpPr>
            <a:spLocks noGrp="1" noChangeArrowheads="1"/>
          </p:cNvSpPr>
          <p:nvPr>
            <p:ph type="dt" sz="quarter" idx="1"/>
          </p:nvPr>
        </p:nvSpPr>
        <p:spPr bwMode="auto">
          <a:xfrm>
            <a:off x="3986213" y="0"/>
            <a:ext cx="3049587" cy="460375"/>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algn="r" defTabSz="927100" eaLnBrk="0" hangingPunct="0">
              <a:defRPr sz="1200"/>
            </a:lvl1pPr>
          </a:lstStyle>
          <a:p>
            <a:pPr>
              <a:defRPr/>
            </a:pPr>
            <a:fld id="{BA8BD1B0-3191-4C1B-B17E-D6C07F708629}" type="datetime1">
              <a:rPr lang="en-US"/>
              <a:pPr>
                <a:defRPr/>
              </a:pPr>
              <a:t>8/25/2008</a:t>
            </a:fld>
            <a:endParaRPr lang="en-US"/>
          </a:p>
        </p:txBody>
      </p:sp>
      <p:sp>
        <p:nvSpPr>
          <p:cNvPr id="14340" name="Rectangle 4"/>
          <p:cNvSpPr>
            <a:spLocks noGrp="1" noChangeArrowheads="1"/>
          </p:cNvSpPr>
          <p:nvPr>
            <p:ph type="ftr" sz="quarter" idx="2"/>
          </p:nvPr>
        </p:nvSpPr>
        <p:spPr bwMode="auto">
          <a:xfrm>
            <a:off x="0" y="8734425"/>
            <a:ext cx="3049588" cy="460375"/>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defTabSz="927100" eaLnBrk="0" hangingPunct="0">
              <a:defRPr sz="1200"/>
            </a:lvl1pPr>
          </a:lstStyle>
          <a:p>
            <a:pPr>
              <a:defRPr/>
            </a:pPr>
            <a:r>
              <a:rPr lang="en-US"/>
              <a:t>Using APA Format</a:t>
            </a:r>
          </a:p>
        </p:txBody>
      </p:sp>
      <p:sp>
        <p:nvSpPr>
          <p:cNvPr id="14341" name="Rectangle 5"/>
          <p:cNvSpPr>
            <a:spLocks noGrp="1" noChangeArrowheads="1"/>
          </p:cNvSpPr>
          <p:nvPr>
            <p:ph type="sldNum" sz="quarter" idx="3"/>
          </p:nvPr>
        </p:nvSpPr>
        <p:spPr bwMode="auto">
          <a:xfrm>
            <a:off x="3986213" y="8734425"/>
            <a:ext cx="3049587" cy="460375"/>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algn="r" defTabSz="927100" eaLnBrk="0" hangingPunct="0">
              <a:defRPr sz="1200"/>
            </a:lvl1pPr>
          </a:lstStyle>
          <a:p>
            <a:pPr>
              <a:defRPr/>
            </a:pPr>
            <a:fld id="{A26BE85E-8BF7-4965-A698-7ECA02CFEAF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49588" cy="460375"/>
          </a:xfrm>
          <a:prstGeom prst="rect">
            <a:avLst/>
          </a:prstGeom>
          <a:noFill/>
          <a:ln w="12700">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pPr>
              <a:defRPr/>
            </a:pPr>
            <a:endParaRPr lang="en-US"/>
          </a:p>
        </p:txBody>
      </p:sp>
      <p:sp>
        <p:nvSpPr>
          <p:cNvPr id="47107" name="Rectangle 3"/>
          <p:cNvSpPr>
            <a:spLocks noGrp="1" noChangeArrowheads="1"/>
          </p:cNvSpPr>
          <p:nvPr>
            <p:ph type="dt" idx="1"/>
          </p:nvPr>
        </p:nvSpPr>
        <p:spPr bwMode="auto">
          <a:xfrm>
            <a:off x="3986213" y="0"/>
            <a:ext cx="3049587" cy="460375"/>
          </a:xfrm>
          <a:prstGeom prst="rect">
            <a:avLst/>
          </a:prstGeom>
          <a:noFill/>
          <a:ln w="12700">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pPr>
              <a:defRPr/>
            </a:pPr>
            <a:fld id="{CAE7252E-89A8-47E1-8BF9-C4BDA42F1959}" type="datetime1">
              <a:rPr lang="en-US"/>
              <a:pPr>
                <a:defRPr/>
              </a:pPr>
              <a:t>8/25/2008</a:t>
            </a:fld>
            <a:endParaRPr lang="en-US"/>
          </a:p>
        </p:txBody>
      </p:sp>
      <p:sp>
        <p:nvSpPr>
          <p:cNvPr id="25604" name="Rectangle 4"/>
          <p:cNvSpPr>
            <a:spLocks noChangeArrowheads="1" noTextEdit="1"/>
          </p:cNvSpPr>
          <p:nvPr>
            <p:ph type="sldImg" idx="2"/>
          </p:nvPr>
        </p:nvSpPr>
        <p:spPr bwMode="auto">
          <a:xfrm>
            <a:off x="1219200" y="688975"/>
            <a:ext cx="4597400" cy="344805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38213" y="4367213"/>
            <a:ext cx="5159375" cy="4138612"/>
          </a:xfrm>
          <a:prstGeom prst="rect">
            <a:avLst/>
          </a:prstGeom>
          <a:noFill/>
          <a:ln w="12700">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734425"/>
            <a:ext cx="3049588" cy="460375"/>
          </a:xfrm>
          <a:prstGeom prst="rect">
            <a:avLst/>
          </a:prstGeom>
          <a:noFill/>
          <a:ln w="12700">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pPr>
              <a:defRPr/>
            </a:pPr>
            <a:endParaRPr lang="en-US"/>
          </a:p>
        </p:txBody>
      </p:sp>
      <p:sp>
        <p:nvSpPr>
          <p:cNvPr id="47111" name="Rectangle 7"/>
          <p:cNvSpPr>
            <a:spLocks noGrp="1" noChangeArrowheads="1"/>
          </p:cNvSpPr>
          <p:nvPr>
            <p:ph type="sldNum" sz="quarter" idx="5"/>
          </p:nvPr>
        </p:nvSpPr>
        <p:spPr bwMode="auto">
          <a:xfrm>
            <a:off x="3986213" y="8734425"/>
            <a:ext cx="3049587" cy="460375"/>
          </a:xfrm>
          <a:prstGeom prst="rect">
            <a:avLst/>
          </a:prstGeom>
          <a:noFill/>
          <a:ln w="12700">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pPr>
              <a:defRPr/>
            </a:pPr>
            <a:fld id="{5E69C054-29C8-475E-BD97-16140FECF5B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EDF2775-B646-45F9-B15B-B248357A0DB2}" type="slidenum">
              <a:rPr lang="en-US" smtClean="0"/>
              <a:pPr/>
              <a:t>1</a:t>
            </a:fld>
            <a:endParaRPr lang="en-US" smtClean="0"/>
          </a:p>
        </p:txBody>
      </p:sp>
      <p:sp>
        <p:nvSpPr>
          <p:cNvPr id="26627" name="Text Box 3"/>
          <p:cNvSpPr txBox="1">
            <a:spLocks noChangeArrowheads="1"/>
          </p:cNvSpPr>
          <p:nvPr/>
        </p:nvSpPr>
        <p:spPr bwMode="auto">
          <a:xfrm>
            <a:off x="860425" y="4597400"/>
            <a:ext cx="5940425" cy="457200"/>
          </a:xfrm>
          <a:prstGeom prst="rect">
            <a:avLst/>
          </a:prstGeom>
          <a:noFill/>
          <a:ln w="12700">
            <a:noFill/>
            <a:miter lim="800000"/>
            <a:headEnd type="none" w="sm" len="sm"/>
            <a:tailEnd type="none" w="sm" len="sm"/>
          </a:ln>
        </p:spPr>
        <p:txBody>
          <a:bodyPr lIns="92738" tIns="46369" rIns="92738" bIns="46369">
            <a:spAutoFit/>
          </a:bodyPr>
          <a:lstStyle/>
          <a:p>
            <a:pPr defTabSz="927100" eaLnBrk="0" hangingPunct="0">
              <a:spcBef>
                <a:spcPct val="50000"/>
              </a:spcBef>
            </a:pPr>
            <a:endParaRPr lang="en-US">
              <a:latin typeface="Arial" charset="0"/>
            </a:endParaRPr>
          </a:p>
        </p:txBody>
      </p:sp>
      <p:sp>
        <p:nvSpPr>
          <p:cNvPr id="26628" name="Rectangle 4"/>
          <p:cNvSpPr>
            <a:spLocks noChangeAspect="1" noChangeArrowheads="1" noTextEdit="1"/>
          </p:cNvSpPr>
          <p:nvPr>
            <p:ph type="sldImg"/>
          </p:nvPr>
        </p:nvSpPr>
        <p:spPr>
          <a:ln/>
        </p:spPr>
      </p:sp>
      <p:sp>
        <p:nvSpPr>
          <p:cNvPr id="26629" name="Rectangle 6"/>
          <p:cNvSpPr>
            <a:spLocks noGrp="1" noChangeArrowheads="1"/>
          </p:cNvSpPr>
          <p:nvPr>
            <p:ph type="body" idx="1"/>
          </p:nvPr>
        </p:nvSpPr>
        <p:spPr>
          <a:xfrm>
            <a:off x="312738" y="4367213"/>
            <a:ext cx="6332537" cy="4138612"/>
          </a:xfrm>
          <a:noFill/>
          <a:ln w="9525"/>
        </p:spPr>
        <p:txBody>
          <a:bodyPr/>
          <a:lstStyle/>
          <a:p>
            <a:pPr>
              <a:spcBef>
                <a:spcPct val="0"/>
              </a:spcBef>
            </a:pPr>
            <a:r>
              <a:rPr lang="en-US" b="1" smtClean="0"/>
              <a:t>Rationale:  </a:t>
            </a:r>
            <a:r>
              <a:rPr lang="en-US" smtClean="0"/>
              <a:t>Welcome to “Documenting Sources: Using APA Format.”  This presentation is designed to introduce your students to the purposes of documentation, as well as methods for effectively using parenthetical citations and a reference page.  The twenty-three slides presented here are designed to aid the facilitator in an interactive presentation of strategies for using APA style.  This presentation is ideal for the beginning of a research unit in a science course or any assignment that requires APA documentation.</a:t>
            </a:r>
          </a:p>
          <a:p>
            <a:r>
              <a:rPr kumimoji="0" lang="en-US" smtClean="0"/>
              <a:t>This presentation may be supplemented with OWL handouts, including  “Using APA Format.”  (http://owl.english.purdue.edu/handouts/research/r_apa.html), </a:t>
            </a:r>
            <a:r>
              <a:rPr lang="en-US" smtClean="0"/>
              <a:t>“Paraphrase: Write It in Your Own Words” (http://owl.english.purdue.edu/handouts/research/r_paraphr.html), “Quoting, Paraphrasing, and Summarizing” (http://owl.english.purdue.edu/handouts/research/r_quotprsum.html), and “Avoiding Plagiarism” (http://owl.english.purdue.edu/handouts/research/r_plagiar.html).</a:t>
            </a:r>
          </a:p>
          <a:p>
            <a:endParaRPr kumimoji="0" lang="en-US" sz="800" smtClean="0"/>
          </a:p>
          <a:p>
            <a:pPr>
              <a:spcBef>
                <a:spcPct val="0"/>
              </a:spcBef>
            </a:pPr>
            <a:r>
              <a:rPr lang="en-US" b="1" smtClean="0"/>
              <a:t>Directions:  </a:t>
            </a:r>
            <a:r>
              <a:rPr lang="en-US" smtClean="0"/>
              <a:t>Each slide is activated by a single mouse click, unless otherwise noted in bold at the bottom of each notes page.</a:t>
            </a:r>
            <a:endParaRPr lang="en-US" sz="2400" smtClean="0"/>
          </a:p>
          <a:p>
            <a:endParaRPr kumimoji="0" lang="en-US" sz="800" smtClean="0"/>
          </a:p>
          <a:p>
            <a:r>
              <a:rPr kumimoji="0" lang="en-US" smtClean="0"/>
              <a:t>Writer and Designer: Jennifer Liethen Kunka</a:t>
            </a:r>
          </a:p>
          <a:p>
            <a:r>
              <a:rPr kumimoji="0" lang="en-US" smtClean="0"/>
              <a:t>Contributors:  Muriel Harris, Karen Bishop, Bryan Kopp, Matthew Mooney, David Neyhart, and Andrew Kunka</a:t>
            </a:r>
          </a:p>
          <a:p>
            <a:r>
              <a:rPr kumimoji="0" lang="en-US" smtClean="0"/>
              <a:t>Developed with resources courtesy of the Purdue University Writing Lab</a:t>
            </a:r>
          </a:p>
          <a:p>
            <a:r>
              <a:rPr kumimoji="0" lang="en-US" smtClean="0"/>
              <a:t>Grant funding courtesy of the Multimedia Instructional Development Center at Purdue University</a:t>
            </a:r>
          </a:p>
          <a:p>
            <a:r>
              <a:rPr kumimoji="0" lang="en-US" smtClean="0">
                <a:cs typeface="Arial" charset="0"/>
              </a:rPr>
              <a:t>© Copyright Purdue University, 2000</a:t>
            </a:r>
          </a:p>
          <a:p>
            <a:r>
              <a:rPr kumimoji="0" lang="en-US" smtClean="0">
                <a:cs typeface="Arial" charset="0"/>
              </a:rPr>
              <a:t>Updated September 2001 by Geoff Stacks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1F48ED0-5D01-4497-A16A-008CF12F0840}" type="slidenum">
              <a:rPr lang="en-US" smtClean="0"/>
              <a:pPr/>
              <a:t>10</a:t>
            </a:fld>
            <a:endParaRPr lang="en-US" smtClean="0"/>
          </a:p>
        </p:txBody>
      </p:sp>
      <p:sp>
        <p:nvSpPr>
          <p:cNvPr id="35843" name="Rectangle 1026"/>
          <p:cNvSpPr>
            <a:spLocks noChangeArrowheads="1" noTextEdit="1"/>
          </p:cNvSpPr>
          <p:nvPr>
            <p:ph type="sldImg"/>
          </p:nvPr>
        </p:nvSpPr>
        <p:spPr>
          <a:ln/>
        </p:spPr>
      </p:sp>
      <p:sp>
        <p:nvSpPr>
          <p:cNvPr id="35844" name="Rectangle 1027"/>
          <p:cNvSpPr>
            <a:spLocks noGrp="1" noChangeArrowheads="1"/>
          </p:cNvSpPr>
          <p:nvPr>
            <p:ph type="body" idx="1"/>
          </p:nvPr>
        </p:nvSpPr>
        <p:spPr>
          <a:noFill/>
          <a:ln w="9525"/>
        </p:spPr>
        <p:txBody>
          <a:bodyPr/>
          <a:lstStyle/>
          <a:p>
            <a:r>
              <a:rPr lang="en-US" b="1" smtClean="0"/>
              <a:t>Example: </a:t>
            </a:r>
            <a:r>
              <a:rPr lang="en-US" smtClean="0"/>
              <a:t>This slide offers students a sample of what a reference page looks like.  For this particular paper, titled “Shell Shock and the Great War,”* four sources were used. The first and fourth sources are books with one author.  The second source is an article with two authors that appeared in an anthology.  The third source is an article that appeared in a continuously paginated journal.</a:t>
            </a:r>
          </a:p>
          <a:p>
            <a:r>
              <a:rPr lang="en-US" smtClean="0"/>
              <a:t>The facilitator may choose to explain the form of this page. The abbreviated title of the paper, “Shell Shock,” appears in the upper right with the page number.  “References” should be centered two lines below the abbreviated title.  All sources are double spaced and alphabetized according to author. In the past, APA has required that the first line of each entry be indented (like a normal paragraph). But the 5</a:t>
            </a:r>
            <a:r>
              <a:rPr lang="en-US" baseline="30000" smtClean="0"/>
              <a:t>th</a:t>
            </a:r>
            <a:r>
              <a:rPr lang="en-US" smtClean="0"/>
              <a:t> edition requries a hanging indent in which only the first line of an entry is all the way to the left while subsequent lines are indented. </a:t>
            </a:r>
          </a:p>
          <a:p>
            <a:endParaRPr lang="en-US" smtClean="0"/>
          </a:p>
          <a:p>
            <a:r>
              <a:rPr lang="en-US" smtClean="0"/>
              <a:t>Notice that titles of books and journals are italicized while titles of articles are neither italicized nor put in quotes. And only the first word of a title and the first word of a subtitle are capitalized.</a:t>
            </a:r>
          </a:p>
          <a:p>
            <a:endParaRPr lang="en-US" smtClean="0"/>
          </a:p>
          <a:p>
            <a:r>
              <a:rPr lang="en-US" smtClean="0"/>
              <a:t>The facilitator may also choose to reference students to the final pages on the Writing Lab APA handout, which also offers a sample reference.</a:t>
            </a:r>
          </a:p>
          <a:p>
            <a:endParaRPr lang="en-US" smtClean="0"/>
          </a:p>
          <a:p>
            <a:r>
              <a:rPr lang="en-US" smtClean="0"/>
              <a:t>* From “Shell Shock and the Great War” by Andrew J. Kunka, Purdue University (unpublished manuscript).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F229133-6757-4DA7-BF69-1C453357FDEB}" type="slidenum">
              <a:rPr lang="en-US" smtClean="0"/>
              <a:pPr/>
              <a:t>11</a:t>
            </a:fld>
            <a:endParaRPr lang="en-US" smtClean="0"/>
          </a:p>
        </p:txBody>
      </p:sp>
      <p:sp>
        <p:nvSpPr>
          <p:cNvPr id="36867" name="Rectangle 1026"/>
          <p:cNvSpPr>
            <a:spLocks noChangeArrowheads="1" noTextEdit="1"/>
          </p:cNvSpPr>
          <p:nvPr>
            <p:ph type="sldImg"/>
          </p:nvPr>
        </p:nvSpPr>
        <p:spPr>
          <a:ln/>
        </p:spPr>
      </p:sp>
      <p:sp>
        <p:nvSpPr>
          <p:cNvPr id="36868" name="Rectangle 1027"/>
          <p:cNvSpPr>
            <a:spLocks noGrp="1" noChangeArrowheads="1"/>
          </p:cNvSpPr>
          <p:nvPr>
            <p:ph type="body" idx="1"/>
          </p:nvPr>
        </p:nvSpPr>
        <p:spPr>
          <a:noFill/>
          <a:ln w="9525"/>
        </p:spPr>
        <p:txBody>
          <a:bodyPr/>
          <a:lstStyle/>
          <a:p>
            <a:r>
              <a:rPr lang="en-US" b="1" smtClean="0"/>
              <a:t>Rationale:  </a:t>
            </a:r>
            <a:r>
              <a:rPr lang="en-US" smtClean="0"/>
              <a:t>This slide shows the basic information needed for entries on the reference page.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566B210-2E68-44D1-9151-891E69781A70}" type="slidenum">
              <a:rPr lang="en-US" smtClean="0"/>
              <a:pPr/>
              <a:t>12</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r>
              <a:rPr lang="en-US" b="1" smtClean="0"/>
              <a:t>Examples: </a:t>
            </a:r>
            <a:r>
              <a:rPr lang="en-US" smtClean="0"/>
              <a:t>This slide provides examples of a few commonly used citation formats.  The facilitator should note that titles of books, magazines, journals, and newspapers should be italicized or underlined.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B19F62B-A4B1-414A-A47E-1E432BF6C476}" type="slidenum">
              <a:rPr lang="en-US" smtClean="0"/>
              <a:pPr/>
              <a:t>13</a:t>
            </a:fld>
            <a:endParaRPr lang="en-US" smtClean="0"/>
          </a:p>
        </p:txBody>
      </p:sp>
      <p:sp>
        <p:nvSpPr>
          <p:cNvPr id="38915" name="Rectangle 1026"/>
          <p:cNvSpPr>
            <a:spLocks noChangeArrowheads="1" noTextEdit="1"/>
          </p:cNvSpPr>
          <p:nvPr>
            <p:ph type="sldImg"/>
          </p:nvPr>
        </p:nvSpPr>
        <p:spPr>
          <a:ln/>
        </p:spPr>
      </p:sp>
      <p:sp>
        <p:nvSpPr>
          <p:cNvPr id="38916" name="Rectangle 1027"/>
          <p:cNvSpPr>
            <a:spLocks noGrp="1" noChangeArrowheads="1"/>
          </p:cNvSpPr>
          <p:nvPr>
            <p:ph type="body" idx="1"/>
          </p:nvPr>
        </p:nvSpPr>
        <p:spPr>
          <a:noFill/>
          <a:ln w="9525"/>
        </p:spPr>
        <p:txBody>
          <a:bodyPr/>
          <a:lstStyle/>
          <a:p>
            <a:r>
              <a:rPr lang="en-US" b="1" smtClean="0"/>
              <a:t>Examples: </a:t>
            </a:r>
            <a:r>
              <a:rPr lang="en-US" smtClean="0"/>
              <a:t>The web page example will prove to be the most confusing for students (particularly because APA just recently released information on citing web pages).  According to the manual, “At a minimum, a reference of an Internet source should profice a document title or description, a date (either of publication or update or the date of retrieval), and an address (in Internet terms a URL). Whenever possible, identify the authors of a document as well. If there is no author, begin the entry with the title. </a:t>
            </a:r>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271B2A5-86EF-49AE-95CD-F17CA6E7470F}" type="slidenum">
              <a:rPr lang="en-US" smtClean="0"/>
              <a:pPr/>
              <a:t>14</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w="9525"/>
        </p:spPr>
        <p:txBody>
          <a:bodyPr/>
          <a:lstStyle/>
          <a:p>
            <a:r>
              <a:rPr lang="en-US" b="1" smtClean="0"/>
              <a:t>Examples: </a:t>
            </a:r>
            <a:r>
              <a:rPr lang="en-US" smtClean="0"/>
              <a:t>This slide offers examples of citations for a newspaper article and for a source (in this case, a newspaper article) with no author.  The facilitator might ask students how to alphabetize a source with no author within a reference page.  They should alphabetize according to their next best piece of information--here, the first word of the article, “Cigarette.”  When citing a reference in the text, use a short title for the parenthetical citation (e.g., “Cigarette sales”).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52ADB24-3DAA-41AD-B932-C804429F5785}" type="slidenum">
              <a:rPr lang="en-US" smtClean="0"/>
              <a:pPr/>
              <a:t>15</a:t>
            </a:fld>
            <a:endParaRPr lang="en-US" smtClean="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w="9525"/>
        </p:spPr>
        <p:txBody>
          <a:bodyPr/>
          <a:lstStyle/>
          <a:p>
            <a:r>
              <a:rPr lang="en-US" b="1" smtClean="0"/>
              <a:t>Activity:  </a:t>
            </a:r>
            <a:r>
              <a:rPr lang="en-US" smtClean="0"/>
              <a:t>This slide allows participants a moment to ask questions of the facilitator.  If students are working on a research assignment, they may have specific questions that pertain to their own papers.  The facilitator may answer questions using the </a:t>
            </a:r>
            <a:r>
              <a:rPr lang="en-US" i="1" smtClean="0"/>
              <a:t>APA Handbook</a:t>
            </a:r>
            <a:r>
              <a:rPr lang="en-US" smtClean="0"/>
              <a:t> or the APA handout from the Writing Lab.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0CD1644-5765-4651-A3AC-6BED9ED1520B}" type="slidenum">
              <a:rPr lang="en-US" smtClean="0"/>
              <a:pPr/>
              <a:t>16</a:t>
            </a:fld>
            <a:endParaRPr lang="en-US" smtClean="0"/>
          </a:p>
        </p:txBody>
      </p:sp>
      <p:sp>
        <p:nvSpPr>
          <p:cNvPr id="41987" name="Rectangle 1026"/>
          <p:cNvSpPr>
            <a:spLocks noChangeArrowheads="1" noTextEdit="1"/>
          </p:cNvSpPr>
          <p:nvPr>
            <p:ph type="sldImg"/>
          </p:nvPr>
        </p:nvSpPr>
        <p:spPr>
          <a:solidFill>
            <a:srgbClr val="FFFFFF"/>
          </a:solidFill>
          <a:ln/>
        </p:spPr>
      </p:sp>
      <p:sp>
        <p:nvSpPr>
          <p:cNvPr id="41988" name="Rectangle 1027"/>
          <p:cNvSpPr>
            <a:spLocks noChangeArrowheads="1"/>
          </p:cNvSpPr>
          <p:nvPr>
            <p:ph type="body" idx="1"/>
          </p:nvPr>
        </p:nvSpPr>
        <p:spPr>
          <a:solidFill>
            <a:srgbClr val="FFFFFF"/>
          </a:solidFill>
          <a:ln w="9525"/>
        </p:spPr>
        <p:txBody>
          <a:bodyPr/>
          <a:lstStyle/>
          <a:p>
            <a:r>
              <a:rPr lang="en-US" b="1" smtClean="0"/>
              <a:t>Key Concepts: </a:t>
            </a:r>
            <a:r>
              <a:rPr lang="en-US" smtClean="0"/>
              <a:t>The next two slides explain the occasions in which APA citations will be necessary, as well as explains the differences between </a:t>
            </a:r>
            <a:r>
              <a:rPr lang="en-US" b="1" smtClean="0"/>
              <a:t>quoting, summarizing</a:t>
            </a:r>
            <a:r>
              <a:rPr lang="en-US" smtClean="0"/>
              <a:t>, and </a:t>
            </a:r>
            <a:r>
              <a:rPr lang="en-US" b="1" smtClean="0"/>
              <a:t>paraphrasing</a:t>
            </a:r>
            <a:r>
              <a:rPr lang="en-US" smtClean="0"/>
              <a:t>.  Students will be most familiar with the need to site for quotations, but the facilitator should stress that if the idea comes from someone else, the source material should be cited.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06C6306-30C5-4901-B5DE-4D4904E58C19}" type="slidenum">
              <a:rPr lang="en-US" smtClean="0"/>
              <a:pPr/>
              <a:t>17</a:t>
            </a:fld>
            <a:endParaRPr lang="en-US" smtClean="0"/>
          </a:p>
        </p:txBody>
      </p:sp>
      <p:sp>
        <p:nvSpPr>
          <p:cNvPr id="43011" name="Rectangle 1026"/>
          <p:cNvSpPr>
            <a:spLocks noChangeArrowheads="1" noTextEdit="1"/>
          </p:cNvSpPr>
          <p:nvPr>
            <p:ph type="sldImg"/>
          </p:nvPr>
        </p:nvSpPr>
        <p:spPr>
          <a:solidFill>
            <a:srgbClr val="FFFFFF"/>
          </a:solidFill>
          <a:ln/>
        </p:spPr>
      </p:sp>
      <p:sp>
        <p:nvSpPr>
          <p:cNvPr id="43012" name="Rectangle 1027"/>
          <p:cNvSpPr>
            <a:spLocks noChangeArrowheads="1"/>
          </p:cNvSpPr>
          <p:nvPr>
            <p:ph type="body" idx="1"/>
          </p:nvPr>
        </p:nvSpPr>
        <p:spPr>
          <a:solidFill>
            <a:srgbClr val="FFFFFF"/>
          </a:solidFill>
          <a:ln w="9525"/>
        </p:spPr>
        <p:txBody>
          <a:bodyPr/>
          <a:lstStyle/>
          <a:p>
            <a:r>
              <a:rPr lang="en-US" b="1" smtClean="0"/>
              <a:t>Key Concepts: </a:t>
            </a:r>
            <a:r>
              <a:rPr lang="en-US" smtClean="0"/>
              <a:t>This slide explains explains the differences between </a:t>
            </a:r>
            <a:r>
              <a:rPr lang="en-US" b="1" smtClean="0"/>
              <a:t>summarizing</a:t>
            </a:r>
            <a:r>
              <a:rPr lang="en-US" smtClean="0"/>
              <a:t> and </a:t>
            </a:r>
            <a:r>
              <a:rPr lang="en-US" b="1" smtClean="0"/>
              <a:t>paraphrasing</a:t>
            </a:r>
            <a:r>
              <a:rPr lang="en-US" smtClean="0"/>
              <a:t>.  The facilitator may stress that if the idea comes from someone else, the source material should be cited.</a:t>
            </a:r>
          </a:p>
          <a:p>
            <a:endParaRPr lang="en-US" smtClean="0"/>
          </a:p>
          <a:p>
            <a:r>
              <a:rPr lang="en-US" b="1" smtClean="0"/>
              <a:t>Click to reveal each item.</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199D987-513B-4860-BF39-0D1FEEB5F0BE}" type="slidenum">
              <a:rPr lang="en-US" smtClean="0"/>
              <a:pPr/>
              <a:t>18</a:t>
            </a:fld>
            <a:endParaRPr lang="en-US"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w="9525"/>
        </p:spPr>
        <p:txBody>
          <a:bodyPr/>
          <a:lstStyle/>
          <a:p>
            <a:r>
              <a:rPr lang="en-US" b="1" smtClean="0"/>
              <a:t>Examples:  </a:t>
            </a:r>
            <a:r>
              <a:rPr lang="en-US" smtClean="0"/>
              <a:t>The two examples in this slide illustrate methods for including parenthetical citations in the text.  If the author’s name is listed in the preceding sentence, only the publication year and page number of the quotation should appear in the parenthetical citation following the sentence.  If the author’s name does not appear within the sentence, the parenthetical citation should include the author’s last name, the publication year, and the page number.  In either case, a reader should be able to cross-reference back to the reference page and locate all of the publication information needed to find Cathy Caruth’s book:</a:t>
            </a:r>
          </a:p>
          <a:p>
            <a:endParaRPr lang="en-US" smtClean="0"/>
          </a:p>
          <a:p>
            <a:r>
              <a:rPr lang="en-US" smtClean="0"/>
              <a:t>Caruth, Cathy (1996).  Unclaimed experience: trauma, narrative, and history.  Baltimore: </a:t>
            </a:r>
          </a:p>
          <a:p>
            <a:r>
              <a:rPr lang="en-US" smtClean="0"/>
              <a:t>	Johns Hopkins UP.</a:t>
            </a:r>
          </a:p>
          <a:p>
            <a:endParaRPr lang="en-US" smtClean="0"/>
          </a:p>
          <a:p>
            <a:r>
              <a:rPr lang="en-US" b="1" smtClean="0"/>
              <a:t>Key Concepts: </a:t>
            </a:r>
            <a:r>
              <a:rPr lang="en-US" smtClean="0"/>
              <a:t>When referring generally to an article or book (rather than to a specific passage) the author should include the last name of the author and the publication year in the parenthetical reference.  The facilitator may also note that the parenthetical reference is located before the period.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4D99CFD-2859-4C4B-BF45-71FBEC96C11D}" type="slidenum">
              <a:rPr lang="en-US" smtClean="0"/>
              <a:pPr/>
              <a:t>19</a:t>
            </a:fld>
            <a:endParaRPr lang="en-US"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r>
              <a:rPr lang="en-US" b="1" smtClean="0"/>
              <a:t>Examples:  </a:t>
            </a:r>
            <a:r>
              <a:rPr lang="en-US" smtClean="0"/>
              <a:t>This slide demonstrates variations on the parenthetical reference.  The first example distinguishes a book by Henry James from a work by William James by including the first initial.  The second example distinguishes multiple works within a single citation by dividing them with semi-colons. If a work has six or more authors, as in the third example, the citation should include the words “et al,” meaning “and others.”  Finally, if the writer wants to cite a particular section of a work, “chap.” can be added to indicate chapter, and “p.” or “pp.” can be used to indicate page number.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556489C-2EF5-42FE-BC84-02D2A5FA5CA3}" type="slidenum">
              <a:rPr lang="en-US" smtClean="0"/>
              <a:pPr/>
              <a:t>2</a:t>
            </a:fld>
            <a:endParaRPr lang="en-US" smtClean="0"/>
          </a:p>
        </p:txBody>
      </p:sp>
      <p:sp>
        <p:nvSpPr>
          <p:cNvPr id="27651" name="Rectangle 2"/>
          <p:cNvSpPr>
            <a:spLocks noChangeAspect="1" noChangeArrowheads="1" noTextEdit="1"/>
          </p:cNvSpPr>
          <p:nvPr>
            <p:ph type="sldImg"/>
          </p:nvPr>
        </p:nvSpPr>
        <p:spPr>
          <a:ln/>
        </p:spPr>
      </p:sp>
      <p:sp>
        <p:nvSpPr>
          <p:cNvPr id="27652" name="Text Box 4"/>
          <p:cNvSpPr txBox="1">
            <a:spLocks noChangeArrowheads="1"/>
          </p:cNvSpPr>
          <p:nvPr/>
        </p:nvSpPr>
        <p:spPr bwMode="auto">
          <a:xfrm>
            <a:off x="1093788" y="4751388"/>
            <a:ext cx="4926012" cy="458787"/>
          </a:xfrm>
          <a:prstGeom prst="rect">
            <a:avLst/>
          </a:prstGeom>
          <a:noFill/>
          <a:ln w="12700">
            <a:noFill/>
            <a:miter lim="800000"/>
            <a:headEnd type="none" w="sm" len="sm"/>
            <a:tailEnd type="none" w="sm" len="sm"/>
          </a:ln>
        </p:spPr>
        <p:txBody>
          <a:bodyPr lIns="92738" tIns="46369" rIns="92738" bIns="46369">
            <a:spAutoFit/>
          </a:bodyPr>
          <a:lstStyle/>
          <a:p>
            <a:pPr defTabSz="927100" eaLnBrk="0" hangingPunct="0">
              <a:spcBef>
                <a:spcPct val="50000"/>
              </a:spcBef>
            </a:pPr>
            <a:endParaRPr lang="en-US">
              <a:latin typeface="Arial" charset="0"/>
            </a:endParaRPr>
          </a:p>
        </p:txBody>
      </p:sp>
      <p:sp>
        <p:nvSpPr>
          <p:cNvPr id="27653" name="Text Box 6"/>
          <p:cNvSpPr txBox="1">
            <a:spLocks noChangeArrowheads="1"/>
          </p:cNvSpPr>
          <p:nvPr/>
        </p:nvSpPr>
        <p:spPr bwMode="auto">
          <a:xfrm>
            <a:off x="1173163" y="4521200"/>
            <a:ext cx="4768850" cy="552450"/>
          </a:xfrm>
          <a:prstGeom prst="rect">
            <a:avLst/>
          </a:prstGeom>
          <a:noFill/>
          <a:ln w="12700">
            <a:noFill/>
            <a:miter lim="800000"/>
            <a:headEnd type="none" w="sm" len="sm"/>
            <a:tailEnd type="none" w="sm" len="sm"/>
          </a:ln>
        </p:spPr>
        <p:txBody>
          <a:bodyPr lIns="92738" tIns="46369" rIns="92738" bIns="46369">
            <a:spAutoFit/>
          </a:bodyPr>
          <a:lstStyle/>
          <a:p>
            <a:pPr defTabSz="927100" eaLnBrk="0" hangingPunct="0">
              <a:spcBef>
                <a:spcPct val="50000"/>
              </a:spcBef>
            </a:pPr>
            <a:endParaRPr lang="en-US" sz="1200">
              <a:latin typeface="Arial" charset="0"/>
            </a:endParaRPr>
          </a:p>
          <a:p>
            <a:pPr defTabSz="927100" eaLnBrk="0" hangingPunct="0">
              <a:spcBef>
                <a:spcPct val="50000"/>
              </a:spcBef>
            </a:pPr>
            <a:endParaRPr lang="en-US" sz="1200">
              <a:latin typeface="Arial" charset="0"/>
            </a:endParaRPr>
          </a:p>
        </p:txBody>
      </p:sp>
      <p:sp>
        <p:nvSpPr>
          <p:cNvPr id="27654" name="Rectangle 7"/>
          <p:cNvSpPr>
            <a:spLocks noGrp="1" noChangeArrowheads="1"/>
          </p:cNvSpPr>
          <p:nvPr>
            <p:ph type="body" idx="1"/>
          </p:nvPr>
        </p:nvSpPr>
        <p:spPr>
          <a:noFill/>
          <a:ln w="9525"/>
        </p:spPr>
        <p:txBody>
          <a:bodyPr/>
          <a:lstStyle/>
          <a:p>
            <a:pPr>
              <a:spcBef>
                <a:spcPct val="50000"/>
              </a:spcBef>
            </a:pPr>
            <a:r>
              <a:rPr lang="en-US" b="1" smtClean="0"/>
              <a:t>Key Concepts: </a:t>
            </a:r>
            <a:r>
              <a:rPr kumimoji="0" lang="en-US" smtClean="0"/>
              <a:t>This slide allows the facilitator to explain the purposes for using APA documentation.  APA documentation style is commonly utilized for research in science-related fields, as opposed to MLA style, which is used for research in the liberal arts.  APA format provides writers with a format for cross-referencing their sources--from their parenthetical references to their reference page.  This cross-referencing system allows readers to locate the publication information of source material.  This is of great value for researchers who may want to locate your sources for their own research projects.  The proper use of APA style also shows the credibility of writers; such writers show accountability to their source material.  Most importantly, use of APA style can protect writers from plagiarism--the purposeful or accidental use of source material by other writers without giving appropriate credit.  The next slide provides additional information on plagiarism.</a:t>
            </a:r>
          </a:p>
          <a:p>
            <a:endParaRPr lang="en-US" smtClean="0"/>
          </a:p>
          <a:p>
            <a:r>
              <a:rPr lang="en-US" b="1" smtClean="0"/>
              <a:t>Click to reveal each item.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199B07B-061B-4AE0-8A42-DE56956D5222}" type="slidenum">
              <a:rPr lang="en-US" smtClean="0"/>
              <a:pPr/>
              <a:t>20</a:t>
            </a:fld>
            <a:endParaRPr lang="en-US" smtClean="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r>
              <a:rPr lang="en-US" b="1" smtClean="0"/>
              <a:t>Key Concepts: </a:t>
            </a:r>
            <a:r>
              <a:rPr lang="en-US" smtClean="0"/>
              <a:t>This slide provides information about additional variations on the parenthetical reference.  This example demonstrates how to handle sources with no author.  In this case, the newspaper article title is listed in quotation marks. </a:t>
            </a:r>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AAE43EB-6321-45E4-BA9D-DC835C8B8F56}" type="slidenum">
              <a:rPr lang="en-US" smtClean="0"/>
              <a:pPr/>
              <a:t>21</a:t>
            </a:fld>
            <a:endParaRPr lang="en-US"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r>
              <a:rPr lang="en-US" b="1" smtClean="0"/>
              <a:t>Examples:  </a:t>
            </a:r>
            <a:r>
              <a:rPr lang="en-US" smtClean="0"/>
              <a:t>The first example illustrates a citation for a personal communication.  Personal communication constitutes letters, memos, telephone interviews, and electronic forms of communication (chat rooms and email).  Because these sources cannot be cross-checked by outside readers, such sources are only listed in the body of the paper, not on the reference page.  The citation should include the the initials and last name of the sources, “personal communication,” and the date of contact.</a:t>
            </a:r>
          </a:p>
          <a:p>
            <a:r>
              <a:rPr lang="en-US" smtClean="0"/>
              <a:t>The second example depicts a citation for a general reference to a web site.  If referring to a web site in a general way (no reference to specific passages or information), just the web address should appear in the parenthetical reference.  Again, these sources are only listed in the body of the paper, not on the reference page.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2A04DC7-107F-4669-B3B9-D645D772E769}" type="slidenum">
              <a:rPr lang="en-US" smtClean="0"/>
              <a:pPr/>
              <a:t>22</a:t>
            </a:fld>
            <a:endParaRPr lang="en-US"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r>
              <a:rPr lang="en-US" b="1" smtClean="0"/>
              <a:t>Rationale:  </a:t>
            </a:r>
            <a:r>
              <a:rPr lang="en-US" smtClean="0"/>
              <a:t>This slide illustrates the inclusion of APA parenthetical citations within a paper. The facilitator should note that everything should be double spaced consistently.  </a:t>
            </a:r>
          </a:p>
          <a:p>
            <a:endParaRPr lang="en-US" smtClean="0"/>
          </a:p>
          <a:p>
            <a:r>
              <a:rPr lang="en-US" smtClean="0"/>
              <a:t>* From “Shell Shock and the Great War” by Andrew J. Kunka, Purdue University (unpublished manuscript).</a:t>
            </a:r>
          </a:p>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85E69DD-1991-4D5C-904A-ECFE0F5B8090}" type="slidenum">
              <a:rPr lang="en-US" smtClean="0"/>
              <a:pPr/>
              <a:t>23</a:t>
            </a:fld>
            <a:endParaRPr 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r>
              <a:rPr lang="en-US" b="1" smtClean="0"/>
              <a:t>Rationale: </a:t>
            </a:r>
            <a:r>
              <a:rPr lang="en-US" smtClean="0"/>
              <a:t>This slide reminds participants that APA reference guides should be consulted to answer questions about parenthetical references or reference page entries.  </a:t>
            </a:r>
          </a:p>
          <a:p>
            <a:endParaRPr lang="en-US" smtClean="0"/>
          </a:p>
          <a:p>
            <a:r>
              <a:rPr lang="en-US" b="1" smtClean="0"/>
              <a:t>Activity:  </a:t>
            </a:r>
            <a:r>
              <a:rPr lang="en-US" smtClean="0"/>
              <a:t>At this point, the facilitator may direct students to the sample paper at the end of the APA handout as well as field questions regarding APA documentation.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9E8C542-565C-4004-A36C-E48075AFDA85}" type="slidenum">
              <a:rPr lang="en-US" smtClean="0"/>
              <a:pPr/>
              <a:t>3</a:t>
            </a:fld>
            <a:endParaRPr lang="en-US" smtClean="0"/>
          </a:p>
        </p:txBody>
      </p:sp>
      <p:sp>
        <p:nvSpPr>
          <p:cNvPr id="28675" name="Rectangle 1026"/>
          <p:cNvSpPr>
            <a:spLocks noChangeArrowheads="1" noTextEdit="1"/>
          </p:cNvSpPr>
          <p:nvPr>
            <p:ph type="sldImg"/>
          </p:nvPr>
        </p:nvSpPr>
        <p:spPr>
          <a:ln/>
        </p:spPr>
      </p:sp>
      <p:sp>
        <p:nvSpPr>
          <p:cNvPr id="28676" name="Rectangle 1027"/>
          <p:cNvSpPr>
            <a:spLocks noGrp="1" noChangeArrowheads="1"/>
          </p:cNvSpPr>
          <p:nvPr>
            <p:ph type="body" idx="1"/>
          </p:nvPr>
        </p:nvSpPr>
        <p:spPr>
          <a:noFill/>
          <a:ln w="9525"/>
        </p:spPr>
        <p:txBody>
          <a:bodyPr/>
          <a:lstStyle/>
          <a:p>
            <a:r>
              <a:rPr lang="en-US" smtClean="0"/>
              <a:t>This slide explains the importance of cross-reference your sources. </a:t>
            </a:r>
          </a:p>
          <a:p>
            <a:endParaRPr lang="en-US" smtClean="0"/>
          </a:p>
          <a:p>
            <a:r>
              <a:rPr lang="en-US" smtClean="0"/>
              <a:t>It may be helpful to discuss this in terms of a community. Writers of research papers enter a community of reseachers by sharing the sources they’ve found.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AEE1B0A-2298-4C04-8E5D-96000C77EF4F}" type="slidenum">
              <a:rPr lang="en-US" smtClean="0"/>
              <a:pPr/>
              <a:t>4</a:t>
            </a:fld>
            <a:endParaRPr lang="en-US" smtClean="0"/>
          </a:p>
        </p:txBody>
      </p:sp>
      <p:sp>
        <p:nvSpPr>
          <p:cNvPr id="29699" name="Rectangle 1026"/>
          <p:cNvSpPr>
            <a:spLocks noChangeArrowheads="1" noTextEdit="1"/>
          </p:cNvSpPr>
          <p:nvPr>
            <p:ph type="sldImg"/>
          </p:nvPr>
        </p:nvSpPr>
        <p:spPr>
          <a:ln/>
        </p:spPr>
      </p:sp>
      <p:sp>
        <p:nvSpPr>
          <p:cNvPr id="29700" name="Rectangle 1027"/>
          <p:cNvSpPr>
            <a:spLocks noGrp="1" noChangeArrowheads="1"/>
          </p:cNvSpPr>
          <p:nvPr>
            <p:ph type="body" idx="1"/>
          </p:nvPr>
        </p:nvSpPr>
        <p:spPr>
          <a:noFill/>
          <a:ln w="9525"/>
        </p:spPr>
        <p:txBody>
          <a:bodyPr/>
          <a:lstStyle/>
          <a:p>
            <a:r>
              <a:rPr lang="en-US" smtClean="0"/>
              <a:t>Using APA properly will allow you to communicate more effectively with other researchers who also use APA. When a style is used consistently, others can easily find where you’ve listed your resources.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02C5613-5905-48FC-9FC9-B761886A5A61}" type="slidenum">
              <a:rPr lang="en-US" smtClean="0"/>
              <a:pPr/>
              <a:t>5</a:t>
            </a:fld>
            <a:endParaRPr lang="en-US" smtClean="0"/>
          </a:p>
        </p:txBody>
      </p:sp>
      <p:sp>
        <p:nvSpPr>
          <p:cNvPr id="30723" name="Rectangle 1026"/>
          <p:cNvSpPr>
            <a:spLocks noChangeArrowheads="1" noTextEdit="1"/>
          </p:cNvSpPr>
          <p:nvPr>
            <p:ph type="sldImg"/>
          </p:nvPr>
        </p:nvSpPr>
        <p:spPr>
          <a:ln/>
        </p:spPr>
      </p:sp>
      <p:sp>
        <p:nvSpPr>
          <p:cNvPr id="30724" name="Rectangle 1027"/>
          <p:cNvSpPr>
            <a:spLocks noGrp="1" noChangeArrowheads="1"/>
          </p:cNvSpPr>
          <p:nvPr>
            <p:ph type="body" idx="1"/>
          </p:nvPr>
        </p:nvSpPr>
        <p:spPr>
          <a:noFill/>
          <a:ln w="9525"/>
        </p:spPr>
        <p:txBody>
          <a:bodyPr/>
          <a:lstStyle/>
          <a:p>
            <a:r>
              <a:rPr lang="en-US" smtClean="0"/>
              <a:t>This slide explains how using APA can establish your credibility as a researcher.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3B16C33-F0AB-49FF-BF64-DA28BFC528D4}" type="slidenum">
              <a:rPr lang="en-US" smtClean="0"/>
              <a:pPr/>
              <a:t>6</a:t>
            </a:fld>
            <a:endParaRPr lang="en-US" smtClean="0"/>
          </a:p>
        </p:txBody>
      </p:sp>
      <p:sp>
        <p:nvSpPr>
          <p:cNvPr id="31747" name="Rectangle 1026"/>
          <p:cNvSpPr>
            <a:spLocks noChangeAspect="1" noChangeArrowheads="1" noTextEdit="1"/>
          </p:cNvSpPr>
          <p:nvPr>
            <p:ph type="sldImg"/>
          </p:nvPr>
        </p:nvSpPr>
        <p:spPr>
          <a:ln/>
        </p:spPr>
      </p:sp>
      <p:sp>
        <p:nvSpPr>
          <p:cNvPr id="31748" name="Text Box 1027"/>
          <p:cNvSpPr txBox="1">
            <a:spLocks noChangeArrowheads="1"/>
          </p:cNvSpPr>
          <p:nvPr/>
        </p:nvSpPr>
        <p:spPr bwMode="auto">
          <a:xfrm>
            <a:off x="1173163" y="4521200"/>
            <a:ext cx="5081587" cy="276225"/>
          </a:xfrm>
          <a:prstGeom prst="rect">
            <a:avLst/>
          </a:prstGeom>
          <a:noFill/>
          <a:ln w="12700">
            <a:noFill/>
            <a:miter lim="800000"/>
            <a:headEnd type="none" w="sm" len="sm"/>
            <a:tailEnd type="none" w="sm" len="sm"/>
          </a:ln>
        </p:spPr>
        <p:txBody>
          <a:bodyPr lIns="92738" tIns="46369" rIns="92738" bIns="46369">
            <a:spAutoFit/>
          </a:bodyPr>
          <a:lstStyle/>
          <a:p>
            <a:pPr defTabSz="927100" eaLnBrk="0" hangingPunct="0">
              <a:spcBef>
                <a:spcPct val="50000"/>
              </a:spcBef>
            </a:pPr>
            <a:endParaRPr lang="en-US" sz="1200">
              <a:latin typeface="Arial" charset="0"/>
            </a:endParaRPr>
          </a:p>
        </p:txBody>
      </p:sp>
      <p:sp>
        <p:nvSpPr>
          <p:cNvPr id="31749" name="Rectangle 1028"/>
          <p:cNvSpPr>
            <a:spLocks noChangeArrowheads="1"/>
          </p:cNvSpPr>
          <p:nvPr>
            <p:ph type="body" idx="1"/>
          </p:nvPr>
        </p:nvSpPr>
        <p:spPr>
          <a:solidFill>
            <a:srgbClr val="FFFFFF"/>
          </a:solidFill>
          <a:ln>
            <a:solidFill>
              <a:srgbClr val="000000"/>
            </a:solidFill>
          </a:ln>
        </p:spPr>
        <p:txBody>
          <a:bodyPr/>
          <a:lstStyle/>
          <a:p>
            <a:pPr>
              <a:spcBef>
                <a:spcPct val="50000"/>
              </a:spcBef>
            </a:pPr>
            <a:r>
              <a:rPr lang="en-US" b="1" smtClean="0"/>
              <a:t>Key Concepts: </a:t>
            </a:r>
            <a:r>
              <a:rPr kumimoji="0" lang="en-US" smtClean="0"/>
              <a:t>Plagiarism is a serious offense in the university system, and may result in punishments ranging from failure of the assignment, failure of the course, or expulsion from school.  </a:t>
            </a:r>
          </a:p>
          <a:p>
            <a:pPr>
              <a:spcBef>
                <a:spcPct val="50000"/>
              </a:spcBef>
            </a:pPr>
            <a:endParaRPr lang="en-US" smtClean="0"/>
          </a:p>
          <a:p>
            <a:pPr>
              <a:spcBef>
                <a:spcPct val="50000"/>
              </a:spcBef>
            </a:pPr>
            <a:r>
              <a:rPr lang="en-US" smtClean="0"/>
              <a:t>There is a handout on OWL about plagiarism and can be found at http://owl.english.purdue.edu/workshops/hypertext/ResearchW/plag.html</a:t>
            </a:r>
          </a:p>
          <a:p>
            <a:pPr>
              <a:spcBef>
                <a:spcPct val="50000"/>
              </a:spcBef>
            </a:pPr>
            <a:endParaRPr lang="en-US" smtClean="0"/>
          </a:p>
          <a:p>
            <a:r>
              <a:rPr lang="en-US" b="1" smtClean="0"/>
              <a:t>Click to reveal each item.</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B5781AA-3D7F-4609-A657-24155CBACDE9}" type="slidenum">
              <a:rPr lang="en-US" smtClean="0"/>
              <a:pPr/>
              <a:t>7</a:t>
            </a:fld>
            <a:endParaRPr lang="en-U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w="9525"/>
        </p:spPr>
        <p:txBody>
          <a:bodyPr/>
          <a:lstStyle/>
          <a:p>
            <a:r>
              <a:rPr lang="en-US" b="1" smtClean="0"/>
              <a:t>Key Concepts: </a:t>
            </a:r>
            <a:r>
              <a:rPr lang="en-US" smtClean="0"/>
              <a:t>There are many rules for following APA format, and the facilitator should stress that it is nearly impossible to memorize them all.  Students’ best course of action is to utilize the official APA handbook or the APA section in an updated composition textbook as guides for properly using the documentation format.  Since the American Psychological Association, a professional group of behavioral and social science professors and instructors, periodically updates the guide, students should be certain that they are using the most current information possible. </a:t>
            </a:r>
          </a:p>
          <a:p>
            <a:endParaRPr lang="en-US" smtClean="0"/>
          </a:p>
          <a:p>
            <a:r>
              <a:rPr lang="en-US" smtClean="0"/>
              <a:t>There are other resources for finding current information on APA documentation style.  The APA web site offers some limited information about recent format changes, especially regarding the documentation of World Wide Web and electronic sources.  The Purdue University Writing Lab has a printable handout on APA style at its web site: owl.english.purdue.edu.  The web site also provides other links for APA style information on the web.  For quick questions on APA format, students can also call the Writing Lab Grammar Hotline at 494-3723.</a:t>
            </a:r>
          </a:p>
          <a:p>
            <a:endParaRPr lang="en-US" smtClean="0"/>
          </a:p>
          <a:p>
            <a:r>
              <a:rPr lang="en-US" b="1" smtClean="0"/>
              <a:t>Click to reveal each item.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C99F2F9-B17C-4557-97DC-8A210580E280}" type="slidenum">
              <a:rPr lang="en-US" smtClean="0"/>
              <a:pPr/>
              <a:t>8</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w="9525"/>
        </p:spPr>
        <p:txBody>
          <a:bodyPr/>
          <a:lstStyle/>
          <a:p>
            <a:r>
              <a:rPr lang="en-US" b="1" smtClean="0"/>
              <a:t>Rationale:  </a:t>
            </a:r>
            <a:r>
              <a:rPr lang="en-US" smtClean="0"/>
              <a:t>This slide establishes the two areas of APA documentation, the reference page and parenthetical citations.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5F5A722-45FD-4FFA-AC98-4EA6411DF357}" type="slidenum">
              <a:rPr lang="en-US" smtClean="0"/>
              <a:pPr/>
              <a:t>9</a:t>
            </a:fld>
            <a:endParaRPr lang="en-US" smtClean="0"/>
          </a:p>
        </p:txBody>
      </p:sp>
      <p:sp>
        <p:nvSpPr>
          <p:cNvPr id="34819" name="Rectangle 1026"/>
          <p:cNvSpPr>
            <a:spLocks noChangeArrowheads="1" noTextEdit="1"/>
          </p:cNvSpPr>
          <p:nvPr>
            <p:ph type="sldImg"/>
          </p:nvPr>
        </p:nvSpPr>
        <p:spPr>
          <a:ln/>
        </p:spPr>
      </p:sp>
      <p:sp>
        <p:nvSpPr>
          <p:cNvPr id="34820" name="Rectangle 1027"/>
          <p:cNvSpPr>
            <a:spLocks noGrp="1" noChangeArrowheads="1"/>
          </p:cNvSpPr>
          <p:nvPr>
            <p:ph type="body" idx="1"/>
          </p:nvPr>
        </p:nvSpPr>
        <p:spPr>
          <a:noFill/>
          <a:ln w="9525"/>
        </p:spPr>
        <p:txBody>
          <a:bodyPr/>
          <a:lstStyle/>
          <a:p>
            <a:r>
              <a:rPr lang="en-US" b="1" smtClean="0"/>
              <a:t>Key Concepts: </a:t>
            </a:r>
            <a:r>
              <a:rPr lang="en-US" smtClean="0"/>
              <a:t>This slide explains the purpose of a </a:t>
            </a:r>
            <a:r>
              <a:rPr lang="en-US" b="1" smtClean="0"/>
              <a:t>reference page</a:t>
            </a:r>
            <a:r>
              <a:rPr lang="en-US" smtClean="0"/>
              <a:t>.  Students may also understand this to be called the “bibliography” page, but APA makes a distinction between the reference page and a bibliography: a reference list “must include only the sources that were used in the research and preparation of the article. Note that a reference list cites works that specifically support a particular article. In contrast, a bibliography cites works for background or for further reading.” </a:t>
            </a:r>
          </a:p>
          <a:p>
            <a:endParaRPr lang="en-US" smtClean="0"/>
          </a:p>
          <a:p>
            <a:r>
              <a:rPr lang="en-US" smtClean="0"/>
              <a:t>Unlike MLA, APA is only interested in what they call “recoverable data”—that is, data which other people can find. For example, personal communications such as letters, memos, emails, interviews, and telephone coversations should not be included in the reference list since they are not recoverable by other researchers.</a:t>
            </a:r>
          </a:p>
          <a:p>
            <a:endParaRPr lang="en-US" smtClean="0"/>
          </a:p>
          <a:p>
            <a:r>
              <a:rPr lang="en-US" smtClean="0"/>
              <a:t>The facilitator may stress that each source referenced within the paper should also appear on the reference page.  The reference page appears at the end of the paper.</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Ref idx="1003">
        <a:schemeClr val="bg1"/>
      </p:bgRef>
    </p:bg>
    <p:spTree>
      <p:nvGrpSpPr>
        <p:cNvPr id="1" name=""/>
        <p:cNvGrpSpPr/>
        <p:nvPr/>
      </p:nvGrpSpPr>
      <p:grpSpPr>
        <a:xfrm>
          <a:off x="0" y="0"/>
          <a:ext cx="0" cy="0"/>
          <a:chOff x="0" y="0"/>
          <a:chExt cx="0" cy="0"/>
        </a:xfrm>
      </p:grpSpPr>
      <p:grpSp>
        <p:nvGrpSpPr>
          <p:cNvPr id="2" name="Group 21"/>
          <p:cNvGrpSpPr>
            <a:grpSpLocks/>
          </p:cNvGrpSpPr>
          <p:nvPr/>
        </p:nvGrpSpPr>
        <p:grpSpPr bwMode="auto">
          <a:xfrm>
            <a:off x="2743200" y="2128838"/>
            <a:ext cx="6392863" cy="4721225"/>
            <a:chOff x="1728" y="1341"/>
            <a:chExt cx="4027" cy="2974"/>
          </a:xfrm>
        </p:grpSpPr>
        <p:grpSp>
          <p:nvGrpSpPr>
            <p:cNvPr id="3" name="Group 22"/>
            <p:cNvGrpSpPr>
              <a:grpSpLocks/>
            </p:cNvGrpSpPr>
            <p:nvPr userDrawn="1"/>
          </p:nvGrpSpPr>
          <p:grpSpPr bwMode="auto">
            <a:xfrm>
              <a:off x="1728" y="2230"/>
              <a:ext cx="4027" cy="2085"/>
              <a:chOff x="1728" y="2230"/>
              <a:chExt cx="4027" cy="2085"/>
            </a:xfrm>
          </p:grpSpPr>
          <p:sp>
            <p:nvSpPr>
              <p:cNvPr id="225303" name="Freeform 23"/>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5304" name="Freeform 24"/>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5305" name="Freeform 25"/>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5306" name="Freeform 26"/>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5307" name="Freeform 27"/>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5308" name="Freeform 28"/>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5291" name="Rectangle 11"/>
          <p:cNvSpPr>
            <a:spLocks noGrp="1" noChangeArrowheads="1"/>
          </p:cNvSpPr>
          <p:nvPr>
            <p:ph type="ctrTitle" sz="quarter"/>
          </p:nvPr>
        </p:nvSpPr>
        <p:spPr>
          <a:xfrm>
            <a:off x="4343400" y="685800"/>
            <a:ext cx="4343400" cy="3200400"/>
          </a:xfrm>
        </p:spPr>
        <p:txBody>
          <a:bodyPr lIns="91440" tIns="45720" rIns="91440" bIns="45720"/>
          <a:lstStyle>
            <a:lvl1pPr>
              <a:defRPr sz="4800"/>
            </a:lvl1pPr>
          </a:lstStyle>
          <a:p>
            <a:r>
              <a:rPr lang="en-US" smtClean="0"/>
              <a:t>Click to edit Master title style</a:t>
            </a:r>
            <a:endParaRPr lang="en-US" dirty="0"/>
          </a:p>
        </p:txBody>
      </p:sp>
      <p:sp>
        <p:nvSpPr>
          <p:cNvPr id="225293" name="Rectangle 13"/>
          <p:cNvSpPr>
            <a:spLocks noGrp="1" noChangeArrowheads="1"/>
          </p:cNvSpPr>
          <p:nvPr>
            <p:ph type="dt" sz="quarter" idx="2"/>
          </p:nvPr>
        </p:nvSpPr>
        <p:spPr>
          <a:xfrm>
            <a:off x="457200" y="6248400"/>
            <a:ext cx="2133600" cy="476250"/>
          </a:xfrm>
        </p:spPr>
        <p:txBody>
          <a:bodyPr/>
          <a:lstStyle>
            <a:lvl1pPr>
              <a:defRPr>
                <a:solidFill>
                  <a:srgbClr val="C00000"/>
                </a:solidFill>
              </a:defRPr>
            </a:lvl1pPr>
          </a:lstStyle>
          <a:p>
            <a:endParaRPr lang="en-US"/>
          </a:p>
        </p:txBody>
      </p:sp>
      <p:sp>
        <p:nvSpPr>
          <p:cNvPr id="225294" name="Rectangle 14"/>
          <p:cNvSpPr>
            <a:spLocks noGrp="1" noChangeArrowheads="1"/>
          </p:cNvSpPr>
          <p:nvPr>
            <p:ph type="ftr" sz="quarter" idx="3"/>
          </p:nvPr>
        </p:nvSpPr>
        <p:spPr>
          <a:xfrm>
            <a:off x="2438400" y="6251575"/>
            <a:ext cx="4267200" cy="476250"/>
          </a:xfrm>
        </p:spPr>
        <p:txBody>
          <a:bodyPr/>
          <a:lstStyle>
            <a:lvl1pPr>
              <a:defRPr>
                <a:solidFill>
                  <a:srgbClr val="C00000"/>
                </a:solidFill>
              </a:defRPr>
            </a:lvl1pPr>
          </a:lstStyle>
          <a:p>
            <a:pPr>
              <a:defRPr/>
            </a:pPr>
            <a:r>
              <a:rPr lang="en-US" smtClean="0"/>
              <a:t>Purdue University Writing Lab</a:t>
            </a:r>
            <a:endParaRPr lang="en-US"/>
          </a:p>
        </p:txBody>
      </p:sp>
      <p:sp>
        <p:nvSpPr>
          <p:cNvPr id="225295" name="Rectangle 15"/>
          <p:cNvSpPr>
            <a:spLocks noGrp="1" noChangeArrowheads="1"/>
          </p:cNvSpPr>
          <p:nvPr>
            <p:ph type="sldNum" sz="quarter" idx="4"/>
          </p:nvPr>
        </p:nvSpPr>
        <p:spPr>
          <a:xfrm>
            <a:off x="6553200" y="6254750"/>
            <a:ext cx="2133600" cy="476250"/>
          </a:xfrm>
        </p:spPr>
        <p:txBody>
          <a:bodyPr/>
          <a:lstStyle>
            <a:lvl1pPr>
              <a:defRPr>
                <a:solidFill>
                  <a:srgbClr val="C00000"/>
                </a:solidFill>
              </a:defRPr>
            </a:lvl1pPr>
          </a:lstStyle>
          <a:p>
            <a:fld id="{0BDAE854-8419-4EFA-9747-1775050555A3}" type="slidenum">
              <a:rPr lang="en-US" smtClean="0"/>
              <a:pPr/>
              <a:t>‹#›</a:t>
            </a:fld>
            <a:endParaRPr lang="en-US"/>
          </a:p>
        </p:txBody>
      </p:sp>
      <p:sp>
        <p:nvSpPr>
          <p:cNvPr id="225296" name="Rectangle 16"/>
          <p:cNvSpPr>
            <a:spLocks noChangeArrowheads="1"/>
          </p:cNvSpPr>
          <p:nvPr/>
        </p:nvSpPr>
        <p:spPr bwMode="auto">
          <a:xfrm>
            <a:off x="0" y="0"/>
            <a:ext cx="1219200" cy="6858000"/>
          </a:xfrm>
          <a:prstGeom prst="rect">
            <a:avLst/>
          </a:prstGeom>
          <a:gradFill rotWithShape="0">
            <a:gsLst>
              <a:gs pos="0">
                <a:srgbClr val="990000">
                  <a:alpha val="89999"/>
                </a:srgbClr>
              </a:gs>
              <a:gs pos="100000">
                <a:srgbClr val="E3E3B6">
                  <a:alpha val="0"/>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7" name="Rectangle 17"/>
          <p:cNvSpPr>
            <a:spLocks noChangeArrowheads="1"/>
          </p:cNvSpPr>
          <p:nvPr/>
        </p:nvSpPr>
        <p:spPr bwMode="auto">
          <a:xfrm>
            <a:off x="7924800" y="0"/>
            <a:ext cx="1219200" cy="6858000"/>
          </a:xfrm>
          <a:prstGeom prst="rect">
            <a:avLst/>
          </a:prstGeom>
          <a:gradFill rotWithShape="0">
            <a:gsLst>
              <a:gs pos="0">
                <a:srgbClr val="F8EEC8">
                  <a:alpha val="0"/>
                </a:srgbClr>
              </a:gs>
              <a:gs pos="100000">
                <a:srgbClr val="990000">
                  <a:alpha val="89999"/>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8" name="Rectangle 18"/>
          <p:cNvSpPr>
            <a:spLocks noChangeArrowheads="1"/>
          </p:cNvSpPr>
          <p:nvPr/>
        </p:nvSpPr>
        <p:spPr bwMode="auto">
          <a:xfrm rot="5400000">
            <a:off x="3962400" y="-3962400"/>
            <a:ext cx="1219200" cy="9144000"/>
          </a:xfrm>
          <a:prstGeom prst="rect">
            <a:avLst/>
          </a:prstGeom>
          <a:gradFill rotWithShape="0">
            <a:gsLst>
              <a:gs pos="0">
                <a:srgbClr val="990000">
                  <a:alpha val="89999"/>
                </a:srgbClr>
              </a:gs>
              <a:gs pos="100000">
                <a:srgbClr val="E3E3B6">
                  <a:alpha val="0"/>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299" name="Rectangle 19"/>
          <p:cNvSpPr>
            <a:spLocks noChangeArrowheads="1"/>
          </p:cNvSpPr>
          <p:nvPr/>
        </p:nvSpPr>
        <p:spPr bwMode="auto">
          <a:xfrm rot="16200000">
            <a:off x="3962400" y="1676400"/>
            <a:ext cx="1219200" cy="9144000"/>
          </a:xfrm>
          <a:prstGeom prst="rect">
            <a:avLst/>
          </a:prstGeom>
          <a:gradFill rotWithShape="0">
            <a:gsLst>
              <a:gs pos="0">
                <a:srgbClr val="E3E3B6">
                  <a:alpha val="0"/>
                </a:srgbClr>
              </a:gs>
              <a:gs pos="100000">
                <a:srgbClr val="990000">
                  <a:alpha val="89999"/>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300" name="Rectangle 20"/>
          <p:cNvSpPr>
            <a:spLocks noGrp="1" noChangeArrowheads="1"/>
          </p:cNvSpPr>
          <p:nvPr>
            <p:ph type="subTitle" sz="quarter" idx="1"/>
          </p:nvPr>
        </p:nvSpPr>
        <p:spPr>
          <a:xfrm>
            <a:off x="4343400" y="3962400"/>
            <a:ext cx="4343400" cy="2057400"/>
          </a:xfrm>
        </p:spPr>
        <p:txBody>
          <a:bodyPr lIns="91440" tIns="45720" rIns="91440" bIns="45720"/>
          <a:lstStyle>
            <a:lvl1pPr marL="0" indent="0" algn="ctr">
              <a:lnSpc>
                <a:spcPct val="85000"/>
              </a:lnSpc>
              <a:spcBef>
                <a:spcPct val="0"/>
              </a:spcBef>
              <a:buFont typeface="Wingdings" pitchFamily="2" charset="2"/>
              <a:buNone/>
              <a:defRPr>
                <a:solidFill>
                  <a:schemeClr val="accent4">
                    <a:lumMod val="90000"/>
                    <a:lumOff val="10000"/>
                  </a:schemeClr>
                </a:solidFill>
                <a:effectLst>
                  <a:outerShdw blurRad="50800" dist="38100" dir="2700000" algn="tl" rotWithShape="0">
                    <a:prstClr val="black">
                      <a:alpha val="40000"/>
                    </a:prstClr>
                  </a:outerShdw>
                </a:effectLst>
              </a:defRPr>
            </a:lvl1pPr>
          </a:lstStyle>
          <a:p>
            <a:r>
              <a:rPr lang="en-US" smtClean="0"/>
              <a:t>Click to edit Master subtitle style</a:t>
            </a:r>
            <a:endParaRPr lang="en-US" dirty="0"/>
          </a:p>
        </p:txBody>
      </p:sp>
      <p:pic>
        <p:nvPicPr>
          <p:cNvPr id="86019" name="Picture 3"/>
          <p:cNvPicPr>
            <a:picLocks noChangeAspect="1" noChangeArrowheads="1"/>
          </p:cNvPicPr>
          <p:nvPr/>
        </p:nvPicPr>
        <p:blipFill>
          <a:blip r:embed="rId2"/>
          <a:srcRect/>
          <a:stretch>
            <a:fillRect/>
          </a:stretch>
        </p:blipFill>
        <p:spPr bwMode="auto">
          <a:xfrm>
            <a:off x="838200" y="1752600"/>
            <a:ext cx="3371850" cy="381019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500"/>
                            </p:stCondLst>
                            <p:childTnLst>
                              <p:par>
                                <p:cTn id="5" presetID="2" presetClass="entr" presetSubtype="8" fill="hold" grpId="0" nodeType="afterEffect">
                                  <p:stCondLst>
                                    <p:cond delay="0"/>
                                  </p:stCondLst>
                                  <p:childTnLst>
                                    <p:set>
                                      <p:cBhvr>
                                        <p:cTn id="6" dur="1" fill="hold">
                                          <p:stCondLst>
                                            <p:cond delay="0"/>
                                          </p:stCondLst>
                                        </p:cTn>
                                        <p:tgtEl>
                                          <p:spTgt spid="225298"/>
                                        </p:tgtEl>
                                        <p:attrNameLst>
                                          <p:attrName>style.visibility</p:attrName>
                                        </p:attrNameLst>
                                      </p:cBhvr>
                                      <p:to>
                                        <p:strVal val="visible"/>
                                      </p:to>
                                    </p:set>
                                    <p:anim calcmode="lin" valueType="num">
                                      <p:cBhvr additive="base">
                                        <p:cTn id="7" dur="500" fill="hold"/>
                                        <p:tgtEl>
                                          <p:spTgt spid="225298"/>
                                        </p:tgtEl>
                                        <p:attrNameLst>
                                          <p:attrName>ppt_x</p:attrName>
                                        </p:attrNameLst>
                                      </p:cBhvr>
                                      <p:tavLst>
                                        <p:tav tm="0">
                                          <p:val>
                                            <p:strVal val="0-#ppt_w/2"/>
                                          </p:val>
                                        </p:tav>
                                        <p:tav tm="100000">
                                          <p:val>
                                            <p:strVal val="#ppt_x"/>
                                          </p:val>
                                        </p:tav>
                                      </p:tavLst>
                                    </p:anim>
                                    <p:anim calcmode="lin" valueType="num">
                                      <p:cBhvr additive="base">
                                        <p:cTn id="8" dur="500" fill="hold"/>
                                        <p:tgtEl>
                                          <p:spTgt spid="22529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225297"/>
                                        </p:tgtEl>
                                        <p:attrNameLst>
                                          <p:attrName>style.visibility</p:attrName>
                                        </p:attrNameLst>
                                      </p:cBhvr>
                                      <p:to>
                                        <p:strVal val="visible"/>
                                      </p:to>
                                    </p:set>
                                    <p:anim calcmode="lin" valueType="num">
                                      <p:cBhvr additive="base">
                                        <p:cTn id="12" dur="500" fill="hold"/>
                                        <p:tgtEl>
                                          <p:spTgt spid="225297"/>
                                        </p:tgtEl>
                                        <p:attrNameLst>
                                          <p:attrName>ppt_x</p:attrName>
                                        </p:attrNameLst>
                                      </p:cBhvr>
                                      <p:tavLst>
                                        <p:tav tm="0">
                                          <p:val>
                                            <p:strVal val="#ppt_x"/>
                                          </p:val>
                                        </p:tav>
                                        <p:tav tm="100000">
                                          <p:val>
                                            <p:strVal val="#ppt_x"/>
                                          </p:val>
                                        </p:tav>
                                      </p:tavLst>
                                    </p:anim>
                                    <p:anim calcmode="lin" valueType="num">
                                      <p:cBhvr additive="base">
                                        <p:cTn id="13" dur="500" fill="hold"/>
                                        <p:tgtEl>
                                          <p:spTgt spid="225297"/>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0"/>
                                  </p:stCondLst>
                                  <p:childTnLst>
                                    <p:set>
                                      <p:cBhvr>
                                        <p:cTn id="16" dur="1" fill="hold">
                                          <p:stCondLst>
                                            <p:cond delay="0"/>
                                          </p:stCondLst>
                                        </p:cTn>
                                        <p:tgtEl>
                                          <p:spTgt spid="225299"/>
                                        </p:tgtEl>
                                        <p:attrNameLst>
                                          <p:attrName>style.visibility</p:attrName>
                                        </p:attrNameLst>
                                      </p:cBhvr>
                                      <p:to>
                                        <p:strVal val="visible"/>
                                      </p:to>
                                    </p:set>
                                    <p:anim calcmode="lin" valueType="num">
                                      <p:cBhvr additive="base">
                                        <p:cTn id="17" dur="500" fill="hold"/>
                                        <p:tgtEl>
                                          <p:spTgt spid="225299"/>
                                        </p:tgtEl>
                                        <p:attrNameLst>
                                          <p:attrName>ppt_x</p:attrName>
                                        </p:attrNameLst>
                                      </p:cBhvr>
                                      <p:tavLst>
                                        <p:tav tm="0">
                                          <p:val>
                                            <p:strVal val="1+#ppt_w/2"/>
                                          </p:val>
                                        </p:tav>
                                        <p:tav tm="100000">
                                          <p:val>
                                            <p:strVal val="#ppt_x"/>
                                          </p:val>
                                        </p:tav>
                                      </p:tavLst>
                                    </p:anim>
                                    <p:anim calcmode="lin" valueType="num">
                                      <p:cBhvr additive="base">
                                        <p:cTn id="18" dur="500" fill="hold"/>
                                        <p:tgtEl>
                                          <p:spTgt spid="225299"/>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25296"/>
                                        </p:tgtEl>
                                        <p:attrNameLst>
                                          <p:attrName>style.visibility</p:attrName>
                                        </p:attrNameLst>
                                      </p:cBhvr>
                                      <p:to>
                                        <p:strVal val="visible"/>
                                      </p:to>
                                    </p:set>
                                    <p:anim calcmode="lin" valueType="num">
                                      <p:cBhvr additive="base">
                                        <p:cTn id="22" dur="500" fill="hold"/>
                                        <p:tgtEl>
                                          <p:spTgt spid="225296"/>
                                        </p:tgtEl>
                                        <p:attrNameLst>
                                          <p:attrName>ppt_x</p:attrName>
                                        </p:attrNameLst>
                                      </p:cBhvr>
                                      <p:tavLst>
                                        <p:tav tm="0">
                                          <p:val>
                                            <p:strVal val="#ppt_x"/>
                                          </p:val>
                                        </p:tav>
                                        <p:tav tm="100000">
                                          <p:val>
                                            <p:strVal val="#ppt_x"/>
                                          </p:val>
                                        </p:tav>
                                      </p:tavLst>
                                    </p:anim>
                                    <p:anim calcmode="lin" valueType="num">
                                      <p:cBhvr additive="base">
                                        <p:cTn id="23" dur="500" fill="hold"/>
                                        <p:tgtEl>
                                          <p:spTgt spid="225296"/>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49" presetClass="entr" presetSubtype="0" decel="100000" fill="hold" nodeType="afterEffect">
                                  <p:stCondLst>
                                    <p:cond delay="0"/>
                                  </p:stCondLst>
                                  <p:childTnLst>
                                    <p:set>
                                      <p:cBhvr>
                                        <p:cTn id="26" dur="1" fill="hold">
                                          <p:stCondLst>
                                            <p:cond delay="0"/>
                                          </p:stCondLst>
                                        </p:cTn>
                                        <p:tgtEl>
                                          <p:spTgt spid="86019"/>
                                        </p:tgtEl>
                                        <p:attrNameLst>
                                          <p:attrName>style.visibility</p:attrName>
                                        </p:attrNameLst>
                                      </p:cBhvr>
                                      <p:to>
                                        <p:strVal val="visible"/>
                                      </p:to>
                                    </p:set>
                                    <p:anim calcmode="lin" valueType="num">
                                      <p:cBhvr>
                                        <p:cTn id="27" dur="2000" fill="hold"/>
                                        <p:tgtEl>
                                          <p:spTgt spid="86019"/>
                                        </p:tgtEl>
                                        <p:attrNameLst>
                                          <p:attrName>ppt_w</p:attrName>
                                        </p:attrNameLst>
                                      </p:cBhvr>
                                      <p:tavLst>
                                        <p:tav tm="0">
                                          <p:val>
                                            <p:fltVal val="0"/>
                                          </p:val>
                                        </p:tav>
                                        <p:tav tm="100000">
                                          <p:val>
                                            <p:strVal val="#ppt_w"/>
                                          </p:val>
                                        </p:tav>
                                      </p:tavLst>
                                    </p:anim>
                                    <p:anim calcmode="lin" valueType="num">
                                      <p:cBhvr>
                                        <p:cTn id="28" dur="2000" fill="hold"/>
                                        <p:tgtEl>
                                          <p:spTgt spid="86019"/>
                                        </p:tgtEl>
                                        <p:attrNameLst>
                                          <p:attrName>ppt_h</p:attrName>
                                        </p:attrNameLst>
                                      </p:cBhvr>
                                      <p:tavLst>
                                        <p:tav tm="0">
                                          <p:val>
                                            <p:fltVal val="0"/>
                                          </p:val>
                                        </p:tav>
                                        <p:tav tm="100000">
                                          <p:val>
                                            <p:strVal val="#ppt_h"/>
                                          </p:val>
                                        </p:tav>
                                      </p:tavLst>
                                    </p:anim>
                                    <p:anim calcmode="lin" valueType="num">
                                      <p:cBhvr>
                                        <p:cTn id="29" dur="2000" fill="hold"/>
                                        <p:tgtEl>
                                          <p:spTgt spid="86019"/>
                                        </p:tgtEl>
                                        <p:attrNameLst>
                                          <p:attrName>style.rotation</p:attrName>
                                        </p:attrNameLst>
                                      </p:cBhvr>
                                      <p:tavLst>
                                        <p:tav tm="0">
                                          <p:val>
                                            <p:fltVal val="360"/>
                                          </p:val>
                                        </p:tav>
                                        <p:tav tm="100000">
                                          <p:val>
                                            <p:fltVal val="0"/>
                                          </p:val>
                                        </p:tav>
                                      </p:tavLst>
                                    </p:anim>
                                    <p:animEffect transition="in" filter="fade">
                                      <p:cBhvr>
                                        <p:cTn id="30" dur="2000"/>
                                        <p:tgtEl>
                                          <p:spTgt spid="86019"/>
                                        </p:tgtEl>
                                      </p:cBhvr>
                                    </p:animEffect>
                                  </p:childTnLst>
                                </p:cTn>
                              </p:par>
                            </p:childTnLst>
                          </p:cTn>
                        </p:par>
                        <p:par>
                          <p:cTn id="31" fill="hold">
                            <p:stCondLst>
                              <p:cond delay="5500"/>
                            </p:stCondLst>
                            <p:childTnLst>
                              <p:par>
                                <p:cTn id="32" presetID="53" presetClass="entr" presetSubtype="0" fill="hold" grpId="0" nodeType="afterEffect">
                                  <p:stCondLst>
                                    <p:cond delay="0"/>
                                  </p:stCondLst>
                                  <p:childTnLst>
                                    <p:set>
                                      <p:cBhvr>
                                        <p:cTn id="33" dur="1" fill="hold">
                                          <p:stCondLst>
                                            <p:cond delay="0"/>
                                          </p:stCondLst>
                                        </p:cTn>
                                        <p:tgtEl>
                                          <p:spTgt spid="225291"/>
                                        </p:tgtEl>
                                        <p:attrNameLst>
                                          <p:attrName>style.visibility</p:attrName>
                                        </p:attrNameLst>
                                      </p:cBhvr>
                                      <p:to>
                                        <p:strVal val="visible"/>
                                      </p:to>
                                    </p:set>
                                    <p:anim calcmode="lin" valueType="num">
                                      <p:cBhvr>
                                        <p:cTn id="34" dur="1000" fill="hold"/>
                                        <p:tgtEl>
                                          <p:spTgt spid="225291"/>
                                        </p:tgtEl>
                                        <p:attrNameLst>
                                          <p:attrName>ppt_w</p:attrName>
                                        </p:attrNameLst>
                                      </p:cBhvr>
                                      <p:tavLst>
                                        <p:tav tm="0">
                                          <p:val>
                                            <p:fltVal val="0"/>
                                          </p:val>
                                        </p:tav>
                                        <p:tav tm="100000">
                                          <p:val>
                                            <p:strVal val="#ppt_w"/>
                                          </p:val>
                                        </p:tav>
                                      </p:tavLst>
                                    </p:anim>
                                    <p:anim calcmode="lin" valueType="num">
                                      <p:cBhvr>
                                        <p:cTn id="35" dur="1000" fill="hold"/>
                                        <p:tgtEl>
                                          <p:spTgt spid="225291"/>
                                        </p:tgtEl>
                                        <p:attrNameLst>
                                          <p:attrName>ppt_h</p:attrName>
                                        </p:attrNameLst>
                                      </p:cBhvr>
                                      <p:tavLst>
                                        <p:tav tm="0">
                                          <p:val>
                                            <p:fltVal val="0"/>
                                          </p:val>
                                        </p:tav>
                                        <p:tav tm="100000">
                                          <p:val>
                                            <p:strVal val="#ppt_h"/>
                                          </p:val>
                                        </p:tav>
                                      </p:tavLst>
                                    </p:anim>
                                    <p:animEffect transition="in" filter="fade">
                                      <p:cBhvr>
                                        <p:cTn id="36" dur="1000"/>
                                        <p:tgtEl>
                                          <p:spTgt spid="225291"/>
                                        </p:tgtEl>
                                      </p:cBhvr>
                                    </p:animEffect>
                                  </p:childTnLst>
                                </p:cTn>
                              </p:par>
                            </p:childTnLst>
                          </p:cTn>
                        </p:par>
                        <p:par>
                          <p:cTn id="37" fill="hold">
                            <p:stCondLst>
                              <p:cond delay="6500"/>
                            </p:stCondLst>
                            <p:childTnLst>
                              <p:par>
                                <p:cTn id="38" presetID="24" presetClass="entr" presetSubtype="0" fill="hold" grpId="0" nodeType="afterEffect">
                                  <p:stCondLst>
                                    <p:cond delay="0"/>
                                  </p:stCondLst>
                                  <p:childTnLst>
                                    <p:set>
                                      <p:cBhvr>
                                        <p:cTn id="39" dur="1" fill="hold">
                                          <p:stCondLst>
                                            <p:cond delay="0"/>
                                          </p:stCondLst>
                                        </p:cTn>
                                        <p:tgtEl>
                                          <p:spTgt spid="225300">
                                            <p:txEl>
                                              <p:pRg st="0" end="0"/>
                                            </p:txEl>
                                          </p:spTgt>
                                        </p:tgtEl>
                                        <p:attrNameLst>
                                          <p:attrName>style.visibility</p:attrName>
                                        </p:attrNameLst>
                                      </p:cBhvr>
                                      <p:to>
                                        <p:strVal val="visible"/>
                                      </p:to>
                                    </p:set>
                                    <p:anim to="" calcmode="lin" valueType="num">
                                      <p:cBhvr>
                                        <p:cTn id="40" dur="1" fill="hold"/>
                                        <p:tgtEl>
                                          <p:spTgt spid="22530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1" grpId="0"/>
      <p:bldP spid="225296" grpId="0" animBg="1"/>
      <p:bldP spid="225297" grpId="0" animBg="1"/>
      <p:bldP spid="225298" grpId="0" animBg="1"/>
      <p:bldP spid="225299" grpId="0" animBg="1"/>
      <p:bldP spid="225300" grpId="0" build="p">
        <p:tmplLst>
          <p:tmpl lvl="1">
            <p:tnLst>
              <p:par>
                <p:cTn presetID="24" presetClass="entr" presetSubtype="0" fill="hold" nodeType="afterEffect">
                  <p:stCondLst>
                    <p:cond delay="0"/>
                  </p:stCondLst>
                  <p:childTnLst>
                    <p:set>
                      <p:cBhvr>
                        <p:cTn dur="1" fill="hold">
                          <p:stCondLst>
                            <p:cond delay="0"/>
                          </p:stCondLst>
                        </p:cTn>
                        <p:tgtEl>
                          <p:spTgt spid="225300"/>
                        </p:tgtEl>
                        <p:attrNameLst>
                          <p:attrName>style.visibility</p:attrName>
                        </p:attrNameLst>
                      </p:cBhvr>
                      <p:to>
                        <p:strVal val="visible"/>
                      </p:to>
                    </p:set>
                    <p:anim to="" calcmode="lin" valueType="num">
                      <p:cBhvr>
                        <p:cTn dur="1" fill="hold"/>
                        <p:tgtEl>
                          <p:spTgt spid="225300"/>
                        </p:tgtEl>
                        <p:attrNameLst>
                          <p:attrName/>
                        </p:attrNameLst>
                      </p:cBhvr>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B5A7B89-B95C-4C16-832E-39222823AFCE}"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Purdue University Writing Lab</a:t>
            </a:r>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2400"/>
            <a:ext cx="209550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6134100"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E6E8539-2ACF-4D92-A0E1-2AE12F17495B}"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Purdue University Writing Lab</a:t>
            </a:r>
            <a:endParaRPr lang="en-US"/>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447800"/>
            <a:ext cx="8382000" cy="4800600"/>
          </a:xfrm>
        </p:spPr>
        <p:txBody>
          <a:bodyPr/>
          <a:lstStyle/>
          <a:p>
            <a:r>
              <a:rPr lang="en-US" smtClean="0"/>
              <a:t>Click icon to add table</a:t>
            </a:r>
            <a:endParaRPr lang="en-US"/>
          </a:p>
        </p:txBody>
      </p:sp>
      <p:sp>
        <p:nvSpPr>
          <p:cNvPr id="4" name="Date Placeholder 3"/>
          <p:cNvSpPr>
            <a:spLocks noGrp="1"/>
          </p:cNvSpPr>
          <p:nvPr>
            <p:ph type="dt" sz="half" idx="10"/>
          </p:nvPr>
        </p:nvSpPr>
        <p:spPr>
          <a:xfrm>
            <a:off x="533400" y="6400800"/>
            <a:ext cx="1295400" cy="457200"/>
          </a:xfrm>
        </p:spPr>
        <p:txBody>
          <a:bodyPr/>
          <a:lstStyle>
            <a:lvl1pPr>
              <a:defRPr/>
            </a:lvl1pPr>
          </a:lstStyle>
          <a:p>
            <a:endParaRPr lang="en-US" dirty="0"/>
          </a:p>
        </p:txBody>
      </p:sp>
      <p:sp>
        <p:nvSpPr>
          <p:cNvPr id="5" name="Slide Number Placeholder 4"/>
          <p:cNvSpPr>
            <a:spLocks noGrp="1"/>
          </p:cNvSpPr>
          <p:nvPr>
            <p:ph type="sldNum" sz="quarter" idx="11"/>
          </p:nvPr>
        </p:nvSpPr>
        <p:spPr>
          <a:xfrm>
            <a:off x="7543800" y="6400800"/>
            <a:ext cx="1371600" cy="457200"/>
          </a:xfrm>
        </p:spPr>
        <p:txBody>
          <a:bodyPr/>
          <a:lstStyle>
            <a:lvl1pPr>
              <a:defRPr/>
            </a:lvl1pPr>
          </a:lstStyle>
          <a:p>
            <a:fld id="{44840CE5-7A7A-418C-A36E-F740522B4B10}" type="slidenum">
              <a:rPr lang="en-US" smtClean="0"/>
              <a:pPr/>
              <a:t>‹#›</a:t>
            </a:fld>
            <a:endParaRPr lang="en-US"/>
          </a:p>
        </p:txBody>
      </p:sp>
      <p:sp>
        <p:nvSpPr>
          <p:cNvPr id="8" name="Footer Placeholder 5"/>
          <p:cNvSpPr>
            <a:spLocks noGrp="1"/>
          </p:cNvSpPr>
          <p:nvPr>
            <p:ph type="ftr" sz="quarter" idx="12"/>
          </p:nvPr>
        </p:nvSpPr>
        <p:spPr>
          <a:xfrm>
            <a:off x="1828800" y="6400800"/>
            <a:ext cx="5486400" cy="457200"/>
          </a:xfrm>
        </p:spPr>
        <p:txBody>
          <a:bodyPr/>
          <a:lstStyle>
            <a:lvl1pPr>
              <a:defRPr/>
            </a:lvl1pPr>
          </a:lstStyle>
          <a:p>
            <a:pPr>
              <a:defRPr/>
            </a:pPr>
            <a:r>
              <a:rPr lang="en-US" smtClean="0"/>
              <a:t>Purdue University Writing Lab</a:t>
            </a:r>
            <a:endParaRPr lang="en-US"/>
          </a:p>
        </p:txBody>
      </p:sp>
    </p:spTree>
  </p:cSld>
  <p:clrMapOvr>
    <a:masterClrMapping/>
  </p:clrMapOvr>
  <p:transition/>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userDrawn="1">
  <p:cSld name="Title, Clip Art and Text">
    <p:spTree>
      <p:nvGrpSpPr>
        <p:cNvPr id="1" name=""/>
        <p:cNvGrpSpPr/>
        <p:nvPr/>
      </p:nvGrpSpPr>
      <p:grpSpPr>
        <a:xfrm>
          <a:off x="0" y="0"/>
          <a:ext cx="0" cy="0"/>
          <a:chOff x="0" y="0"/>
          <a:chExt cx="0" cy="0"/>
        </a:xfrm>
      </p:grpSpPr>
      <p:sp>
        <p:nvSpPr>
          <p:cNvPr id="3" name="ClipArt Placeholder 2"/>
          <p:cNvSpPr>
            <a:spLocks noGrp="1"/>
          </p:cNvSpPr>
          <p:nvPr>
            <p:ph type="clipArt" sz="half" idx="1"/>
          </p:nvPr>
        </p:nvSpPr>
        <p:spPr>
          <a:xfrm>
            <a:off x="685800" y="1371600"/>
            <a:ext cx="3276600" cy="4953000"/>
          </a:xfrm>
        </p:spPr>
        <p:txBody>
          <a:bodyPr/>
          <a:lstStyle/>
          <a:p>
            <a:pPr lvl="0"/>
            <a:endParaRPr lang="en-US" noProof="0" smtClean="0"/>
          </a:p>
        </p:txBody>
      </p:sp>
      <p:sp>
        <p:nvSpPr>
          <p:cNvPr id="4" name="Text Placeholder 3"/>
          <p:cNvSpPr>
            <a:spLocks noGrp="1"/>
          </p:cNvSpPr>
          <p:nvPr>
            <p:ph type="body" sz="half" idx="2"/>
          </p:nvPr>
        </p:nvSpPr>
        <p:spPr>
          <a:xfrm>
            <a:off x="3962400" y="1371600"/>
            <a:ext cx="47244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
        <p:nvSpPr>
          <p:cNvPr id="6"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0" nodeType="afterEffect" nodePh="1">
                                  <p:stCondLst>
                                    <p:cond delay="0"/>
                                  </p:stCondLst>
                                  <p:endCondLst>
                                    <p:cond evt="begin" delay="0">
                                      <p:tn val="11"/>
                                    </p:cond>
                                  </p:end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stCondLst>
                                            <p:cond delay="0"/>
                                          </p:stCondLst>
                                        </p:cTn>
                                        <p:tgtEl>
                                          <p:spTgt spid="3">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stCondLst>
                                            <p:cond delay="0"/>
                                          </p:stCondLst>
                                        </p:cTn>
                                        <p:tgtEl>
                                          <p:spTgt spid="4">
                                            <p:txEl>
                                              <p:pRg st="0" end="0"/>
                                            </p:txEl>
                                          </p:spTgt>
                                        </p:tgtEl>
                                      </p:cBhvr>
                                    </p:animEffect>
                                  </p:childTnLst>
                                </p:cTn>
                              </p:par>
                            </p:childTnLst>
                          </p:cTn>
                        </p:par>
                        <p:par>
                          <p:cTn id="18" fill="hold">
                            <p:stCondLst>
                              <p:cond delay="4500"/>
                            </p:stCondLst>
                            <p:childTnLst>
                              <p:par>
                                <p:cTn id="19" presetID="10" presetClass="entr" presetSubtype="0" fill="hold" grpId="0" nodeType="after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stCondLst>
                                            <p:cond delay="0"/>
                                          </p:stCondLst>
                                        </p:cTn>
                                        <p:tgtEl>
                                          <p:spTgt spid="4">
                                            <p:txEl>
                                              <p:pRg st="1" end="1"/>
                                            </p:txEl>
                                          </p:spTgt>
                                        </p:tgtEl>
                                      </p:cBhvr>
                                    </p:animEffect>
                                  </p:childTnLst>
                                </p:cTn>
                              </p:par>
                            </p:childTnLst>
                          </p:cTn>
                        </p:par>
                        <p:par>
                          <p:cTn id="22" fill="hold">
                            <p:stCondLst>
                              <p:cond delay="5500"/>
                            </p:stCondLst>
                            <p:childTnLst>
                              <p:par>
                                <p:cTn id="23" presetID="10" presetClass="entr" presetSubtype="0" fill="hold" grpId="0" nodeType="after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stCondLst>
                                            <p:cond delay="0"/>
                                          </p:stCondLst>
                                        </p:cTn>
                                        <p:tgtEl>
                                          <p:spTgt spid="4">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stCondLst>
                                            <p:cond delay="0"/>
                                          </p:stCondLst>
                                        </p:cTn>
                                        <p:tgtEl>
                                          <p:spTgt spid="4">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stCondLst>
                                            <p:cond delay="0"/>
                                          </p:stCondLst>
                                        </p:cTn>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2000">
                          <p:stCondLst>
                            <p:cond delay="0"/>
                          </p:stCondLst>
                        </p:cTn>
                        <p:tgtEl>
                          <p:spTgt spid="4"/>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stCondLst>
                            <p:cond delay="0"/>
                          </p:stCondLst>
                        </p:cTn>
                        <p:tgtEl>
                          <p:spTgt spid="4"/>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stCondLst>
                            <p:cond delay="0"/>
                          </p:stCondLst>
                        </p:cTn>
                        <p:tgtEl>
                          <p:spTgt spid="4"/>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stCondLst>
                            <p:cond delay="0"/>
                          </p:stCondLst>
                        </p:cTn>
                        <p:tgtEl>
                          <p:spTgt spid="4"/>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1000">
                          <p:stCondLst>
                            <p:cond delay="0"/>
                          </p:stCondLst>
                        </p:cTn>
                        <p:tgtEl>
                          <p:spTgt spid="4"/>
                        </p:tgtEl>
                      </p:cBhvr>
                    </p:animEffect>
                  </p:childTnLst>
                </p:cTn>
              </p:par>
            </p:tnLst>
          </p:tmpl>
        </p:tmplLst>
      </p:bldP>
      <p:bldP spid="6"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userDrawn="1">
  <p:cSld name="Title, Text and Clip Ar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371600"/>
            <a:ext cx="4495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81600" y="1371600"/>
            <a:ext cx="3810000" cy="4953000"/>
          </a:xfrm>
        </p:spPr>
        <p:txBody>
          <a:bodyPr/>
          <a:lstStyle/>
          <a:p>
            <a:pPr lvl="0"/>
            <a:endParaRPr lang="en-US" noProof="0" smtClean="0"/>
          </a:p>
        </p:txBody>
      </p:sp>
      <p:sp>
        <p:nvSpPr>
          <p:cNvPr id="5" name="Rectangle 4"/>
          <p:cNvSpPr>
            <a:spLocks noGrp="1" noChangeArrowheads="1"/>
          </p:cNvSpPr>
          <p:nvPr>
            <p:ph type="ftr" sz="quarter" idx="10"/>
          </p:nvPr>
        </p:nvSpPr>
        <p:spPr>
          <a:ln/>
        </p:spPr>
        <p:txBody>
          <a:bodyPr/>
          <a:lstStyle>
            <a:lvl1pPr>
              <a:defRPr/>
            </a:lvl1pPr>
          </a:lstStyle>
          <a:p>
            <a:pPr>
              <a:defRPr/>
            </a:pPr>
            <a:r>
              <a:rPr lang="en-US"/>
              <a:t>Purdue University Writing Lab</a:t>
            </a:r>
          </a:p>
        </p:txBody>
      </p:sp>
      <p:sp>
        <p:nvSpPr>
          <p:cNvPr id="6"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0" nodeType="afterEffect" nodePh="1">
                                  <p:stCondLst>
                                    <p:cond delay="0"/>
                                  </p:stCondLst>
                                  <p:endCondLst>
                                    <p:cond evt="begin" delay="0">
                                      <p:tn val="11"/>
                                    </p:cond>
                                  </p:end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stCondLst>
                                            <p:cond delay="0"/>
                                          </p:stCondLst>
                                        </p:cTn>
                                        <p:tgtEl>
                                          <p:spTgt spid="4">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stCondLst>
                                            <p:cond delay="0"/>
                                          </p:stCondLst>
                                        </p:cTn>
                                        <p:tgtEl>
                                          <p:spTgt spid="3">
                                            <p:txEl>
                                              <p:pRg st="0" end="0"/>
                                            </p:txEl>
                                          </p:spTgt>
                                        </p:tgtEl>
                                      </p:cBhvr>
                                    </p:animEffect>
                                  </p:childTnLst>
                                </p:cTn>
                              </p:par>
                            </p:childTnLst>
                          </p:cTn>
                        </p:par>
                        <p:par>
                          <p:cTn id="18" fill="hold">
                            <p:stCondLst>
                              <p:cond delay="450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stCondLst>
                                            <p:cond delay="0"/>
                                          </p:stCondLst>
                                        </p:cTn>
                                        <p:tgtEl>
                                          <p:spTgt spid="3">
                                            <p:txEl>
                                              <p:pRg st="1" end="1"/>
                                            </p:txEl>
                                          </p:spTgt>
                                        </p:tgtEl>
                                      </p:cBhvr>
                                    </p:animEffect>
                                  </p:childTnLst>
                                </p:cTn>
                              </p:par>
                            </p:childTnLst>
                          </p:cTn>
                        </p:par>
                        <p:par>
                          <p:cTn id="22" fill="hold">
                            <p:stCondLst>
                              <p:cond delay="5500"/>
                            </p:stCondLst>
                            <p:childTnLst>
                              <p:par>
                                <p:cTn id="23" presetID="10"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stCondLst>
                                            <p:cond delay="0"/>
                                          </p:stCondLst>
                                        </p:cTn>
                                        <p:tgtEl>
                                          <p:spTgt spid="3">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stCondLst>
                                            <p:cond delay="0"/>
                                          </p:stCondLst>
                                        </p:cTn>
                                        <p:tgtEl>
                                          <p:spTgt spid="3">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stCondLst>
                            <p:cond delay="0"/>
                          </p:stCondLst>
                        </p:cTn>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stCondLst>
                            <p:cond delay="0"/>
                          </p:stCondLst>
                        </p:cTn>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stCondLst>
                            <p:cond delay="0"/>
                          </p:stCondLst>
                        </p:cTn>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stCondLst>
                            <p:cond delay="0"/>
                          </p:stCondLst>
                        </p:cTn>
                        <p:tgtEl>
                          <p:spTgt spid="3"/>
                        </p:tgtEl>
                      </p:cBhvr>
                    </p:animEffect>
                  </p:childTnLst>
                </p:cTn>
              </p:par>
            </p:tnLst>
          </p:tmpl>
        </p:tmplLst>
      </p:bldP>
      <p:bldP spid="4" grpId="0" build="p"/>
      <p:bldP spid="6"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820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81000" y="6400800"/>
            <a:ext cx="1295400" cy="327025"/>
          </a:xfrm>
        </p:spPr>
        <p:txBody>
          <a:bodyPr/>
          <a:lstStyle>
            <a:lvl1pPr>
              <a:defRPr/>
            </a:lvl1pPr>
          </a:lstStyle>
          <a:p>
            <a:endParaRPr lang="en-US" dirty="0"/>
          </a:p>
        </p:txBody>
      </p:sp>
      <p:sp>
        <p:nvSpPr>
          <p:cNvPr id="5" name="Slide Number Placeholder 4"/>
          <p:cNvSpPr>
            <a:spLocks noGrp="1"/>
          </p:cNvSpPr>
          <p:nvPr>
            <p:ph type="sldNum" sz="quarter" idx="11"/>
          </p:nvPr>
        </p:nvSpPr>
        <p:spPr>
          <a:xfrm>
            <a:off x="7772400" y="6400800"/>
            <a:ext cx="990600" cy="323850"/>
          </a:xfrm>
        </p:spPr>
        <p:txBody>
          <a:bodyPr/>
          <a:lstStyle>
            <a:lvl1pPr>
              <a:defRPr/>
            </a:lvl1pPr>
          </a:lstStyle>
          <a:p>
            <a:fld id="{E266654C-6796-474F-9FD1-A0AEE7D9CFD1}" type="slidenum">
              <a:rPr lang="en-US" smtClean="0"/>
              <a:pPr/>
              <a:t>‹#›</a:t>
            </a:fld>
            <a:endParaRPr lang="en-US"/>
          </a:p>
        </p:txBody>
      </p:sp>
      <p:sp>
        <p:nvSpPr>
          <p:cNvPr id="6" name="Footer Placeholder 5"/>
          <p:cNvSpPr>
            <a:spLocks noGrp="1"/>
          </p:cNvSpPr>
          <p:nvPr>
            <p:ph type="ftr" sz="quarter" idx="12"/>
          </p:nvPr>
        </p:nvSpPr>
        <p:spPr>
          <a:xfrm>
            <a:off x="1828800" y="6400800"/>
            <a:ext cx="5486400" cy="457200"/>
          </a:xfrm>
        </p:spPr>
        <p:txBody>
          <a:bodyPr/>
          <a:lstStyle>
            <a:lvl1pPr>
              <a:defRPr/>
            </a:lvl1pPr>
          </a:lstStyle>
          <a:p>
            <a:pPr>
              <a:defRPr/>
            </a:pPr>
            <a:r>
              <a:rPr lang="en-US" smtClean="0"/>
              <a:t>Purdue University Writing Lab</a:t>
            </a:r>
            <a:endParaRPr lang="en-US"/>
          </a:p>
        </p:txBody>
      </p:sp>
      <p:sp>
        <p:nvSpPr>
          <p:cNvPr id="7"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1E4BD8D-5E08-4B71-8845-86BC84C4E886}"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smtClean="0"/>
              <a:t>Purdue University Writing Lab</a:t>
            </a: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91119C3-C1EF-4E19-8119-F3EBC887DCBA}"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smtClean="0"/>
              <a:t>Purdue University Writing Lab</a:t>
            </a: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6553200" cy="914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942D479-4D1A-4BCF-9638-C7ECAC93B334}"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pPr>
              <a:defRPr/>
            </a:pPr>
            <a:r>
              <a:rPr lang="en-US" smtClean="0"/>
              <a:t>Purdue University Writing Lab</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CDBF1F0A-06B5-4BB8-B63B-D1DE9E7AAA8A}"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pPr>
              <a:defRPr/>
            </a:pPr>
            <a:r>
              <a:rPr lang="en-US" smtClean="0"/>
              <a:t>Purdue University Writing Lab</a:t>
            </a:r>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E5341B2-360E-4336-A5A2-85538A2F6DA9}"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pPr>
              <a:defRPr/>
            </a:pPr>
            <a:r>
              <a:rPr lang="en-US" smtClean="0"/>
              <a:t>Purdue University Writing Lab</a:t>
            </a:r>
            <a:endParaRPr lang="en-US"/>
          </a:p>
        </p:txBody>
      </p:sp>
      <p:sp>
        <p:nvSpPr>
          <p:cNvPr id="5"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371600"/>
            <a:ext cx="5111750" cy="502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965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AB87BB2-B8DB-4F4A-8EEC-EA47AFAF65D6}"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smtClean="0"/>
              <a:t>Purdue University Writing Lab</a:t>
            </a:r>
            <a:endParaRPr lang="en-US"/>
          </a:p>
        </p:txBody>
      </p:sp>
      <p:sp>
        <p:nvSpPr>
          <p:cNvPr id="8"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C5FC675-4358-431B-B70B-C0444EC05B6F}"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smtClean="0"/>
              <a:t>Purdue University Writing Lab</a:t>
            </a:r>
            <a:endParaRPr lang="en-US"/>
          </a:p>
        </p:txBody>
      </p:sp>
      <p:sp>
        <p:nvSpPr>
          <p:cNvPr id="8" name="Title 1"/>
          <p:cNvSpPr txBox="1">
            <a:spLocks/>
          </p:cNvSpPr>
          <p:nvPr userDrawn="1"/>
        </p:nvSpPr>
        <p:spPr bwMode="auto">
          <a:xfrm>
            <a:off x="2438400" y="152400"/>
            <a:ext cx="6477000" cy="914400"/>
          </a:xfrm>
          <a:prstGeom prst="rect">
            <a:avLst/>
          </a:prstGeom>
          <a:noFill/>
          <a:ln w="9525">
            <a:noFill/>
            <a:miter lim="800000"/>
            <a:headEnd/>
            <a:tailEnd/>
          </a:ln>
          <a:effectLst>
            <a:outerShdw blurRad="50800" dist="38100" dir="8100000" algn="tr" rotWithShape="0">
              <a:prstClr val="black">
                <a:alpha val="40000"/>
              </a:prstClr>
            </a:outerShdw>
          </a:effectLst>
        </p:spPr>
        <p:txBody>
          <a:bodyPr vert="horz" wrap="square" lIns="91432" tIns="45716" rIns="91432" bIns="45716" numCol="1" anchor="ctr" anchorCtr="0" compatLnSpc="1">
            <a:prstTxWarp prst="textNoShape">
              <a:avLst/>
            </a:prstTxWarp>
            <a:normAutofit/>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3600" b="1" i="0" u="none" strike="noStrike" kern="0" cap="none" spc="0" normalizeH="0" baseline="0" noProof="0" smtClean="0">
                <a:ln>
                  <a:noFill/>
                </a:ln>
                <a:solidFill>
                  <a:srgbClr val="3D3623"/>
                </a:solidFill>
                <a:effectLst>
                  <a:outerShdw blurRad="50800" dist="38100" dir="2700000" algn="tl" rotWithShape="0">
                    <a:prstClr val="black">
                      <a:alpha val="40000"/>
                    </a:prstClr>
                  </a:outerShdw>
                </a:effectLst>
                <a:uLnTx/>
                <a:uFillTx/>
                <a:latin typeface="+mj-lt"/>
                <a:ea typeface="+mj-ea"/>
                <a:cs typeface="+mj-cs"/>
              </a:rPr>
              <a:t>Click to edit Master title style</a:t>
            </a:r>
            <a:endParaRPr kumimoji="0" lang="en-US" sz="3600" b="1" i="0" u="none" strike="noStrike" kern="0" cap="none" spc="0" normalizeH="0" baseline="0" noProof="0">
              <a:ln>
                <a:noFill/>
              </a:ln>
              <a:solidFill>
                <a:srgbClr val="3D3623"/>
              </a:solidFill>
              <a:effectLst>
                <a:outerShdw blurRad="50800" dist="38100" dir="2700000" algn="tl" rotWithShape="0">
                  <a:prstClr val="black">
                    <a:alpha val="40000"/>
                  </a:prst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4272" name="Rectangle 16"/>
          <p:cNvSpPr>
            <a:spLocks noChangeArrowheads="1"/>
          </p:cNvSpPr>
          <p:nvPr/>
        </p:nvSpPr>
        <p:spPr bwMode="auto">
          <a:xfrm>
            <a:off x="0" y="0"/>
            <a:ext cx="1524000" cy="6858000"/>
          </a:xfrm>
          <a:prstGeom prst="rect">
            <a:avLst/>
          </a:prstGeom>
          <a:gradFill flip="none" rotWithShape="1">
            <a:gsLst>
              <a:gs pos="0">
                <a:srgbClr val="990000">
                  <a:alpha val="84000"/>
                </a:srgbClr>
              </a:gs>
              <a:gs pos="50000">
                <a:srgbClr val="990000">
                  <a:alpha val="27000"/>
                </a:srgbClr>
              </a:gs>
              <a:gs pos="100000">
                <a:srgbClr val="E3E3B6">
                  <a:alpha val="0"/>
                </a:srgbClr>
              </a:gs>
            </a:gsLst>
            <a:lin ang="0" scaled="1"/>
            <a:tileRect/>
          </a:gradFill>
          <a:ln w="25400" algn="ctr">
            <a:noFill/>
            <a:miter lim="800000"/>
            <a:headEnd/>
            <a:tailEnd/>
          </a:ln>
          <a:effectLst/>
        </p:spPr>
        <p:txBody>
          <a:bodyPr wrap="none" lIns="91432" tIns="45716" rIns="91432" bIns="45716" anchor="ctr"/>
          <a:lstStyle/>
          <a:p>
            <a:endParaRPr lang="en-US"/>
          </a:p>
        </p:txBody>
      </p:sp>
      <p:grpSp>
        <p:nvGrpSpPr>
          <p:cNvPr id="2" name="Group 4"/>
          <p:cNvGrpSpPr>
            <a:grpSpLocks/>
          </p:cNvGrpSpPr>
          <p:nvPr/>
        </p:nvGrpSpPr>
        <p:grpSpPr bwMode="auto">
          <a:xfrm>
            <a:off x="2743200" y="2128837"/>
            <a:ext cx="6392863" cy="4721225"/>
            <a:chOff x="1728" y="1341"/>
            <a:chExt cx="4027" cy="2974"/>
          </a:xfrm>
        </p:grpSpPr>
        <p:grpSp>
          <p:nvGrpSpPr>
            <p:cNvPr id="3" name="Group 5"/>
            <p:cNvGrpSpPr>
              <a:grpSpLocks/>
            </p:cNvGrpSpPr>
            <p:nvPr userDrawn="1"/>
          </p:nvGrpSpPr>
          <p:grpSpPr bwMode="auto">
            <a:xfrm>
              <a:off x="1728" y="2230"/>
              <a:ext cx="4027" cy="2085"/>
              <a:chOff x="1728" y="2230"/>
              <a:chExt cx="4027" cy="2085"/>
            </a:xfrm>
          </p:grpSpPr>
          <p:sp>
            <p:nvSpPr>
              <p:cNvPr id="224262" name="Freeform 6"/>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4263" name="Freeform 7"/>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4264" name="Freeform 8"/>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4265" name="Freeform 9"/>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4266" name="Freeform 10"/>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4267" name="Freeform 11"/>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4258" name="Rectangle 2"/>
          <p:cNvSpPr>
            <a:spLocks noGrp="1" noChangeArrowheads="1"/>
          </p:cNvSpPr>
          <p:nvPr>
            <p:ph type="dt" sz="half" idx="2"/>
          </p:nvPr>
        </p:nvSpPr>
        <p:spPr bwMode="auto">
          <a:xfrm>
            <a:off x="384048" y="6400800"/>
            <a:ext cx="1371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spcBef>
                <a:spcPct val="0"/>
              </a:spcBef>
              <a:buClrTx/>
              <a:buFontTx/>
              <a:buNone/>
              <a:defRPr sz="1200">
                <a:solidFill>
                  <a:schemeClr val="tx1"/>
                </a:solidFill>
                <a:effectLst/>
              </a:defRPr>
            </a:lvl1pPr>
          </a:lstStyle>
          <a:p>
            <a:endParaRPr lang="en-US" dirty="0"/>
          </a:p>
        </p:txBody>
      </p:sp>
      <p:sp>
        <p:nvSpPr>
          <p:cNvPr id="224259" name="Rectangle 3"/>
          <p:cNvSpPr>
            <a:spLocks noGrp="1" noChangeArrowheads="1"/>
          </p:cNvSpPr>
          <p:nvPr>
            <p:ph type="sldNum" sz="quarter" idx="4"/>
          </p:nvPr>
        </p:nvSpPr>
        <p:spPr bwMode="auto">
          <a:xfrm>
            <a:off x="7360920" y="6400800"/>
            <a:ext cx="1371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spcBef>
                <a:spcPct val="0"/>
              </a:spcBef>
              <a:buClrTx/>
              <a:buFontTx/>
              <a:buNone/>
              <a:defRPr sz="1200">
                <a:solidFill>
                  <a:schemeClr val="tx1"/>
                </a:solidFill>
                <a:effectLst/>
              </a:defRPr>
            </a:lvl1pPr>
          </a:lstStyle>
          <a:p>
            <a:fld id="{44840CE5-7A7A-418C-A36E-F740522B4B10}" type="slidenum">
              <a:rPr lang="en-US" smtClean="0"/>
              <a:pPr/>
              <a:t>‹#›</a:t>
            </a:fld>
            <a:endParaRPr lang="en-US"/>
          </a:p>
        </p:txBody>
      </p:sp>
      <p:sp>
        <p:nvSpPr>
          <p:cNvPr id="224270" name="Rectangle 14"/>
          <p:cNvSpPr>
            <a:spLocks noGrp="1" noChangeArrowheads="1"/>
          </p:cNvSpPr>
          <p:nvPr>
            <p:ph type="ftr" sz="quarter" idx="3"/>
          </p:nvPr>
        </p:nvSpPr>
        <p:spPr bwMode="auto">
          <a:xfrm>
            <a:off x="1828800" y="6400800"/>
            <a:ext cx="54864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spcBef>
                <a:spcPct val="0"/>
              </a:spcBef>
              <a:buClrTx/>
              <a:buFontTx/>
              <a:buNone/>
              <a:defRPr sz="1200">
                <a:solidFill>
                  <a:schemeClr val="tx1"/>
                </a:solidFill>
                <a:effectLst/>
              </a:defRPr>
            </a:lvl1pPr>
          </a:lstStyle>
          <a:p>
            <a:pPr>
              <a:defRPr/>
            </a:pPr>
            <a:r>
              <a:rPr lang="en-US" smtClean="0"/>
              <a:t>Purdue University Writing Lab</a:t>
            </a:r>
            <a:endParaRPr lang="en-US"/>
          </a:p>
        </p:txBody>
      </p:sp>
      <p:sp>
        <p:nvSpPr>
          <p:cNvPr id="224273" name="AutoShape 17"/>
          <p:cNvSpPr>
            <a:spLocks noChangeArrowheads="1"/>
          </p:cNvSpPr>
          <p:nvPr/>
        </p:nvSpPr>
        <p:spPr bwMode="auto">
          <a:xfrm>
            <a:off x="152400" y="228600"/>
            <a:ext cx="8839200" cy="914400"/>
          </a:xfrm>
          <a:prstGeom prst="plaque">
            <a:avLst>
              <a:gd name="adj" fmla="val 16667"/>
            </a:avLst>
          </a:prstGeom>
          <a:solidFill>
            <a:srgbClr val="333333"/>
          </a:solidFill>
          <a:ln w="25400">
            <a:solidFill>
              <a:srgbClr val="000000"/>
            </a:solidFill>
            <a:miter lim="800000"/>
            <a:headEnd/>
            <a:tailEnd/>
          </a:ln>
          <a:effectLst/>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000000"/>
                </a:outerShdw>
              </a:effectLst>
            </a:endParaRPr>
          </a:p>
        </p:txBody>
      </p:sp>
      <p:sp>
        <p:nvSpPr>
          <p:cNvPr id="224274" name="Line 18"/>
          <p:cNvSpPr>
            <a:spLocks noChangeShapeType="1"/>
          </p:cNvSpPr>
          <p:nvPr/>
        </p:nvSpPr>
        <p:spPr bwMode="auto">
          <a:xfrm>
            <a:off x="152400" y="1295400"/>
            <a:ext cx="8686800" cy="0"/>
          </a:xfrm>
          <a:prstGeom prst="line">
            <a:avLst/>
          </a:prstGeom>
          <a:noFill/>
          <a:ln w="76200" cmpd="tri">
            <a:solidFill>
              <a:srgbClr val="CC3300"/>
            </a:solidFill>
            <a:round/>
            <a:headEnd type="oval" w="sm" len="sm"/>
            <a:tailEnd type="stealth" w="med" len="med"/>
          </a:ln>
          <a:effectLst/>
        </p:spPr>
        <p:txBody>
          <a:bodyPr/>
          <a:lstStyle/>
          <a:p>
            <a:endParaRPr lang="en-US"/>
          </a:p>
        </p:txBody>
      </p:sp>
      <p:sp>
        <p:nvSpPr>
          <p:cNvPr id="224275" name="AutoShape 19"/>
          <p:cNvSpPr>
            <a:spLocks noChangeArrowheads="1"/>
          </p:cNvSpPr>
          <p:nvPr/>
        </p:nvSpPr>
        <p:spPr bwMode="auto">
          <a:xfrm>
            <a:off x="152400" y="152400"/>
            <a:ext cx="8763000" cy="914400"/>
          </a:xfrm>
          <a:prstGeom prst="plaque">
            <a:avLst>
              <a:gd name="adj" fmla="val 16667"/>
            </a:avLst>
          </a:prstGeom>
          <a:blipFill dpi="0" rotWithShape="1">
            <a:blip r:embed="rId16"/>
            <a:srcRect/>
            <a:tile tx="0" ty="0" sx="100000" sy="100000" flip="none" algn="tl"/>
          </a:blipFill>
          <a:ln w="25400">
            <a:solidFill>
              <a:srgbClr val="808080"/>
            </a:solidFill>
            <a:miter lim="800000"/>
            <a:headEnd/>
            <a:tailEnd/>
          </a:ln>
          <a:effectLst/>
          <a:scene3d>
            <a:camera prst="orthographicFront"/>
            <a:lightRig rig="threePt" dir="t"/>
          </a:scene3d>
          <a:sp3d>
            <a:bevelT w="114300" prst="artDeco"/>
          </a:sp3d>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C0C0C0"/>
                </a:outerShdw>
              </a:effectLst>
            </a:endParaRPr>
          </a:p>
        </p:txBody>
      </p:sp>
      <p:sp>
        <p:nvSpPr>
          <p:cNvPr id="224276" name="Rectangle 20"/>
          <p:cNvSpPr>
            <a:spLocks noGrp="1" noChangeArrowheads="1"/>
          </p:cNvSpPr>
          <p:nvPr>
            <p:ph type="title"/>
          </p:nvPr>
        </p:nvSpPr>
        <p:spPr bwMode="auto">
          <a:xfrm>
            <a:off x="2438400" y="152400"/>
            <a:ext cx="6477000" cy="914400"/>
          </a:xfrm>
          <a:prstGeom prst="rect">
            <a:avLst/>
          </a:prstGeom>
          <a:noFill/>
          <a:ln w="9525">
            <a:noFill/>
            <a:miter lim="800000"/>
            <a:headEnd/>
            <a:tailEnd/>
          </a:ln>
          <a:effectLst>
            <a:outerShdw blurRad="50800" dist="38100" dir="8100000" algn="tr" rotWithShape="0">
              <a:prstClr val="black">
                <a:alpha val="40000"/>
              </a:prstClr>
            </a:outerShdw>
          </a:effectLst>
        </p:spPr>
        <p:txBody>
          <a:bodyPr vert="horz" wrap="square" lIns="91432" tIns="45716" rIns="91432" bIns="45716" numCol="1" anchor="ctr" anchorCtr="0" compatLnSpc="1">
            <a:prstTxWarp prst="textNoShape">
              <a:avLst/>
            </a:prstTxWarp>
            <a:normAutofit/>
          </a:bodyPr>
          <a:lstStyle/>
          <a:p>
            <a:pPr lvl="0"/>
            <a:r>
              <a:rPr lang="en-US" smtClean="0"/>
              <a:t>Click to edit Master title style</a:t>
            </a:r>
            <a:endParaRPr lang="en-US" dirty="0" smtClean="0"/>
          </a:p>
        </p:txBody>
      </p:sp>
      <p:sp>
        <p:nvSpPr>
          <p:cNvPr id="224278" name="Rectangle 22"/>
          <p:cNvSpPr>
            <a:spLocks noGrp="1" noChangeArrowheads="1"/>
          </p:cNvSpPr>
          <p:nvPr>
            <p:ph type="body" idx="1"/>
          </p:nvPr>
        </p:nvSpPr>
        <p:spPr bwMode="auto">
          <a:xfrm>
            <a:off x="381000" y="1371600"/>
            <a:ext cx="8382000" cy="4953000"/>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27" name="Picture 3"/>
          <p:cNvPicPr>
            <a:picLocks noChangeAspect="1" noChangeArrowheads="1"/>
          </p:cNvPicPr>
          <p:nvPr/>
        </p:nvPicPr>
        <p:blipFill>
          <a:blip r:embed="rId17" cstate="print">
            <a:clrChange>
              <a:clrFrom>
                <a:srgbClr val="B36600"/>
              </a:clrFrom>
              <a:clrTo>
                <a:srgbClr val="B36600">
                  <a:alpha val="0"/>
                </a:srgbClr>
              </a:clrTo>
            </a:clrChange>
          </a:blip>
          <a:srcRect/>
          <a:stretch>
            <a:fillRect/>
          </a:stretch>
        </p:blipFill>
        <p:spPr bwMode="auto">
          <a:xfrm>
            <a:off x="457200" y="228600"/>
            <a:ext cx="1828800" cy="762000"/>
          </a:xfrm>
          <a:prstGeom prst="rect">
            <a:avLst/>
          </a:prstGeom>
          <a:noFill/>
          <a:ln w="9525">
            <a:noFill/>
            <a:miter lim="800000"/>
            <a:headEnd/>
            <a:tailEnd/>
          </a:ln>
          <a:effectLst/>
        </p:spPr>
      </p:pic>
      <p:sp>
        <p:nvSpPr>
          <p:cNvPr id="20" name="Text Box 6"/>
          <p:cNvSpPr txBox="1">
            <a:spLocks noChangeArrowheads="1"/>
          </p:cNvSpPr>
          <p:nvPr/>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21" name="Text Box 6"/>
          <p:cNvSpPr txBox="1">
            <a:spLocks noChangeArrowheads="1"/>
          </p:cNvSpPr>
          <p:nvPr/>
        </p:nvSpPr>
        <p:spPr bwMode="auto">
          <a:xfrm>
            <a:off x="403225" y="1439863"/>
            <a:ext cx="184150" cy="366712"/>
          </a:xfrm>
          <a:prstGeom prst="rect">
            <a:avLst/>
          </a:prstGeom>
          <a:noFill/>
          <a:ln w="9525">
            <a:noFill/>
            <a:miter lim="800000"/>
            <a:headEnd/>
            <a:tailEnd/>
          </a:ln>
          <a:effectLst/>
        </p:spPr>
        <p:txBody>
          <a:bodyPr>
            <a:spAutoFit/>
          </a:bodyPr>
          <a:lstStyle/>
          <a:p>
            <a:pPr>
              <a:spcBef>
                <a:spcPct val="50000"/>
              </a:spcBef>
            </a:pPr>
            <a:endParaRPr lang="en-US"/>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8)">
                                      <p:cBhvr>
                                        <p:cTn id="7" dur="500"/>
                                        <p:tgtEl>
                                          <p:spTgt spid="1027"/>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224276"/>
                                        </p:tgtEl>
                                        <p:attrNameLst>
                                          <p:attrName>style.visibility</p:attrName>
                                        </p:attrNameLst>
                                      </p:cBhvr>
                                      <p:to>
                                        <p:strVal val="visible"/>
                                      </p:to>
                                    </p:set>
                                    <p:anim calcmode="lin" valueType="num">
                                      <p:cBhvr>
                                        <p:cTn id="10" dur="500" fill="hold"/>
                                        <p:tgtEl>
                                          <p:spTgt spid="224276"/>
                                        </p:tgtEl>
                                        <p:attrNameLst>
                                          <p:attrName>ppt_w</p:attrName>
                                        </p:attrNameLst>
                                      </p:cBhvr>
                                      <p:tavLst>
                                        <p:tav tm="0">
                                          <p:val>
                                            <p:fltVal val="0"/>
                                          </p:val>
                                        </p:tav>
                                        <p:tav tm="100000">
                                          <p:val>
                                            <p:strVal val="#ppt_w"/>
                                          </p:val>
                                        </p:tav>
                                      </p:tavLst>
                                    </p:anim>
                                    <p:anim calcmode="lin" valueType="num">
                                      <p:cBhvr>
                                        <p:cTn id="11" dur="500" fill="hold"/>
                                        <p:tgtEl>
                                          <p:spTgt spid="224276"/>
                                        </p:tgtEl>
                                        <p:attrNameLst>
                                          <p:attrName>ppt_h</p:attrName>
                                        </p:attrNameLst>
                                      </p:cBhvr>
                                      <p:tavLst>
                                        <p:tav tm="0">
                                          <p:val>
                                            <p:fltVal val="0"/>
                                          </p:val>
                                        </p:tav>
                                        <p:tav tm="100000">
                                          <p:val>
                                            <p:strVal val="#ppt_h"/>
                                          </p:val>
                                        </p:tav>
                                      </p:tavLst>
                                    </p:anim>
                                    <p:animEffect transition="in" filter="fade">
                                      <p:cBhvr>
                                        <p:cTn id="12" dur="500"/>
                                        <p:tgtEl>
                                          <p:spTgt spid="224276"/>
                                        </p:tgtEl>
                                      </p:cBhvr>
                                    </p:animEffect>
                                  </p:childTnLst>
                                </p:cTn>
                              </p:par>
                            </p:childTnLst>
                          </p:cTn>
                        </p:par>
                        <p:par>
                          <p:cTn id="13" fill="hold">
                            <p:stCondLst>
                              <p:cond delay="500"/>
                            </p:stCondLst>
                            <p:childTnLst>
                              <p:par>
                                <p:cTn id="14" presetID="34" presetClass="entr" presetSubtype="0" fill="hold" grpId="0" nodeType="afterEffect">
                                  <p:stCondLst>
                                    <p:cond delay="0"/>
                                  </p:stCondLst>
                                  <p:childTnLst>
                                    <p:set>
                                      <p:cBhvr>
                                        <p:cTn id="15" dur="1" fill="hold">
                                          <p:stCondLst>
                                            <p:cond delay="0"/>
                                          </p:stCondLst>
                                        </p:cTn>
                                        <p:tgtEl>
                                          <p:spTgt spid="224274"/>
                                        </p:tgtEl>
                                        <p:attrNameLst>
                                          <p:attrName>style.visibility</p:attrName>
                                        </p:attrNameLst>
                                      </p:cBhvr>
                                      <p:to>
                                        <p:strVal val="visible"/>
                                      </p:to>
                                    </p:set>
                                    <p:anim from="(-#ppt_w/2)" to="(#ppt_x)" calcmode="lin" valueType="num">
                                      <p:cBhvr>
                                        <p:cTn id="16" dur="300" fill="hold">
                                          <p:stCondLst>
                                            <p:cond delay="0"/>
                                          </p:stCondLst>
                                        </p:cTn>
                                        <p:tgtEl>
                                          <p:spTgt spid="224274"/>
                                        </p:tgtEl>
                                        <p:attrNameLst>
                                          <p:attrName>ppt_x</p:attrName>
                                        </p:attrNameLst>
                                      </p:cBhvr>
                                    </p:anim>
                                    <p:anim from="0" to="-1.0" calcmode="lin" valueType="num">
                                      <p:cBhvr>
                                        <p:cTn id="17" dur="100" decel="50000" autoRev="1" fill="hold">
                                          <p:stCondLst>
                                            <p:cond delay="300"/>
                                          </p:stCondLst>
                                        </p:cTn>
                                        <p:tgtEl>
                                          <p:spTgt spid="224274"/>
                                        </p:tgtEl>
                                        <p:attrNameLst>
                                          <p:attrName>xshear</p:attrName>
                                        </p:attrNameLst>
                                      </p:cBhvr>
                                    </p:anim>
                                    <p:animScale>
                                      <p:cBhvr>
                                        <p:cTn id="18" dur="100" decel="100000" autoRev="1" fill="hold">
                                          <p:stCondLst>
                                            <p:cond delay="300"/>
                                          </p:stCondLst>
                                        </p:cTn>
                                        <p:tgtEl>
                                          <p:spTgt spid="224274"/>
                                        </p:tgtEl>
                                      </p:cBhvr>
                                      <p:from x="100000" y="100000"/>
                                      <p:to x="80000" y="100000"/>
                                    </p:animScale>
                                    <p:anim by="(#ppt_h/3+#ppt_w*0.1)" calcmode="lin" valueType="num">
                                      <p:cBhvr additive="sum">
                                        <p:cTn id="19" dur="100" decel="100000" autoRev="1" fill="hold">
                                          <p:stCondLst>
                                            <p:cond delay="300"/>
                                          </p:stCondLst>
                                        </p:cTn>
                                        <p:tgtEl>
                                          <p:spTgt spid="224274"/>
                                        </p:tgtEl>
                                        <p:attrNameLst>
                                          <p:attrName>ppt_x</p:attrName>
                                        </p:attrNameLst>
                                      </p:cBhvr>
                                    </p:anim>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24278">
                                            <p:txEl>
                                              <p:pRg st="0" end="0"/>
                                            </p:txEl>
                                          </p:spTgt>
                                        </p:tgtEl>
                                        <p:attrNameLst>
                                          <p:attrName>style.visibility</p:attrName>
                                        </p:attrNameLst>
                                      </p:cBhvr>
                                      <p:to>
                                        <p:strVal val="visible"/>
                                      </p:to>
                                    </p:set>
                                    <p:animEffect transition="in" filter="fade">
                                      <p:cBhvr>
                                        <p:cTn id="23" dur="2000">
                                          <p:stCondLst>
                                            <p:cond delay="0"/>
                                          </p:stCondLst>
                                        </p:cTn>
                                        <p:tgtEl>
                                          <p:spTgt spid="224278">
                                            <p:txEl>
                                              <p:pRg st="0" end="0"/>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24278">
                                            <p:txEl>
                                              <p:pRg st="1" end="1"/>
                                            </p:txEl>
                                          </p:spTgt>
                                        </p:tgtEl>
                                        <p:attrNameLst>
                                          <p:attrName>style.visibility</p:attrName>
                                        </p:attrNameLst>
                                      </p:cBhvr>
                                      <p:to>
                                        <p:strVal val="visible"/>
                                      </p:to>
                                    </p:set>
                                    <p:animEffect transition="in" filter="fade">
                                      <p:cBhvr>
                                        <p:cTn id="27" dur="1000">
                                          <p:stCondLst>
                                            <p:cond delay="0"/>
                                          </p:stCondLst>
                                        </p:cTn>
                                        <p:tgtEl>
                                          <p:spTgt spid="224278">
                                            <p:txEl>
                                              <p:pRg st="1" end="1"/>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24278">
                                            <p:txEl>
                                              <p:pRg st="2" end="2"/>
                                            </p:txEl>
                                          </p:spTgt>
                                        </p:tgtEl>
                                        <p:attrNameLst>
                                          <p:attrName>style.visibility</p:attrName>
                                        </p:attrNameLst>
                                      </p:cBhvr>
                                      <p:to>
                                        <p:strVal val="visible"/>
                                      </p:to>
                                    </p:set>
                                    <p:animEffect transition="in" filter="fade">
                                      <p:cBhvr>
                                        <p:cTn id="31" dur="500">
                                          <p:stCondLst>
                                            <p:cond delay="0"/>
                                          </p:stCondLst>
                                        </p:cTn>
                                        <p:tgtEl>
                                          <p:spTgt spid="224278">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4278">
                                            <p:txEl>
                                              <p:pRg st="3" end="3"/>
                                            </p:txEl>
                                          </p:spTgt>
                                        </p:tgtEl>
                                        <p:attrNameLst>
                                          <p:attrName>style.visibility</p:attrName>
                                        </p:attrNameLst>
                                      </p:cBhvr>
                                      <p:to>
                                        <p:strVal val="visible"/>
                                      </p:to>
                                    </p:set>
                                    <p:animEffect transition="in" filter="fade">
                                      <p:cBhvr>
                                        <p:cTn id="34" dur="1000">
                                          <p:stCondLst>
                                            <p:cond delay="0"/>
                                          </p:stCondLst>
                                        </p:cTn>
                                        <p:tgtEl>
                                          <p:spTgt spid="224278">
                                            <p:txEl>
                                              <p:pRg st="3" end="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4278">
                                            <p:txEl>
                                              <p:pRg st="4" end="4"/>
                                            </p:txEl>
                                          </p:spTgt>
                                        </p:tgtEl>
                                        <p:attrNameLst>
                                          <p:attrName>style.visibility</p:attrName>
                                        </p:attrNameLst>
                                      </p:cBhvr>
                                      <p:to>
                                        <p:strVal val="visible"/>
                                      </p:to>
                                    </p:set>
                                    <p:animEffect transition="in" filter="fade">
                                      <p:cBhvr>
                                        <p:cTn id="37" dur="1000">
                                          <p:stCondLst>
                                            <p:cond delay="0"/>
                                          </p:stCondLst>
                                        </p:cTn>
                                        <p:tgtEl>
                                          <p:spTgt spid="2242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74" grpId="0" animBg="1"/>
      <p:bldP spid="224276" grpId="0"/>
      <p:bldP spid="224278" grpId="0" uiExpand="1" build="p">
        <p:tmplLst>
          <p:tmpl lvl="1">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2000">
                          <p:stCondLst>
                            <p:cond delay="0"/>
                          </p:stCondLst>
                        </p:cTn>
                        <p:tgtEl>
                          <p:spTgt spid="224278"/>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500">
                          <p:stCondLst>
                            <p:cond delay="0"/>
                          </p:stCondLst>
                        </p:cTn>
                        <p:tgtEl>
                          <p:spTgt spid="22427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Lst>
      </p:bldP>
    </p:bldLst>
  </p:timing>
  <p:hf sldNum="0" hdr="0" dt="0"/>
  <p:txStyles>
    <p:titleStyle>
      <a:lvl1pPr algn="ctr" rtl="0" eaLnBrk="1" fontAlgn="base" hangingPunct="1">
        <a:lnSpc>
          <a:spcPct val="85000"/>
        </a:lnSpc>
        <a:spcBef>
          <a:spcPct val="0"/>
        </a:spcBef>
        <a:spcAft>
          <a:spcPct val="0"/>
        </a:spcAft>
        <a:defRPr sz="3600" b="1">
          <a:solidFill>
            <a:srgbClr val="3D3623"/>
          </a:solidFill>
          <a:effectLst>
            <a:outerShdw blurRad="50800" dist="38100" dir="2700000" algn="tl" rotWithShape="0">
              <a:prstClr val="black">
                <a:alpha val="40000"/>
              </a:prstClr>
            </a:outerShdw>
          </a:effectLst>
          <a:latin typeface="+mj-lt"/>
          <a:ea typeface="+mj-ea"/>
          <a:cs typeface="+mj-cs"/>
        </a:defRPr>
      </a:lvl1pPr>
      <a:lvl2pPr algn="ctr" rtl="0" eaLnBrk="1" fontAlgn="base" hangingPunct="1">
        <a:lnSpc>
          <a:spcPct val="85000"/>
        </a:lnSpc>
        <a:spcBef>
          <a:spcPct val="0"/>
        </a:spcBef>
        <a:spcAft>
          <a:spcPct val="0"/>
        </a:spcAft>
        <a:defRPr sz="3600" b="1">
          <a:solidFill>
            <a:srgbClr val="3D3623"/>
          </a:solidFill>
          <a:latin typeface="Garamond" pitchFamily="18" charset="0"/>
        </a:defRPr>
      </a:lvl2pPr>
      <a:lvl3pPr algn="ctr" rtl="0" eaLnBrk="1" fontAlgn="base" hangingPunct="1">
        <a:lnSpc>
          <a:spcPct val="85000"/>
        </a:lnSpc>
        <a:spcBef>
          <a:spcPct val="0"/>
        </a:spcBef>
        <a:spcAft>
          <a:spcPct val="0"/>
        </a:spcAft>
        <a:defRPr sz="3600" b="1">
          <a:solidFill>
            <a:srgbClr val="3D3623"/>
          </a:solidFill>
          <a:latin typeface="Garamond" pitchFamily="18" charset="0"/>
        </a:defRPr>
      </a:lvl3pPr>
      <a:lvl4pPr algn="ctr" rtl="0" eaLnBrk="1" fontAlgn="base" hangingPunct="1">
        <a:lnSpc>
          <a:spcPct val="85000"/>
        </a:lnSpc>
        <a:spcBef>
          <a:spcPct val="0"/>
        </a:spcBef>
        <a:spcAft>
          <a:spcPct val="0"/>
        </a:spcAft>
        <a:defRPr sz="3600" b="1">
          <a:solidFill>
            <a:srgbClr val="3D3623"/>
          </a:solidFill>
          <a:latin typeface="Garamond" pitchFamily="18" charset="0"/>
        </a:defRPr>
      </a:lvl4pPr>
      <a:lvl5pPr algn="ctr" rtl="0" eaLnBrk="1" fontAlgn="base" hangingPunct="1">
        <a:lnSpc>
          <a:spcPct val="85000"/>
        </a:lnSpc>
        <a:spcBef>
          <a:spcPct val="0"/>
        </a:spcBef>
        <a:spcAft>
          <a:spcPct val="0"/>
        </a:spcAft>
        <a:defRPr sz="3600" b="1">
          <a:solidFill>
            <a:srgbClr val="3D3623"/>
          </a:solidFill>
          <a:latin typeface="Garamond" pitchFamily="18" charset="0"/>
        </a:defRPr>
      </a:lvl5pPr>
      <a:lvl6pPr marL="457200" algn="ctr" rtl="0" eaLnBrk="1" fontAlgn="base" hangingPunct="1">
        <a:lnSpc>
          <a:spcPct val="85000"/>
        </a:lnSpc>
        <a:spcBef>
          <a:spcPct val="0"/>
        </a:spcBef>
        <a:spcAft>
          <a:spcPct val="0"/>
        </a:spcAft>
        <a:defRPr sz="3600" b="1">
          <a:solidFill>
            <a:srgbClr val="3D3623"/>
          </a:solidFill>
          <a:latin typeface="Garamond" pitchFamily="18" charset="0"/>
        </a:defRPr>
      </a:lvl6pPr>
      <a:lvl7pPr marL="914400" algn="ctr" rtl="0" eaLnBrk="1" fontAlgn="base" hangingPunct="1">
        <a:lnSpc>
          <a:spcPct val="85000"/>
        </a:lnSpc>
        <a:spcBef>
          <a:spcPct val="0"/>
        </a:spcBef>
        <a:spcAft>
          <a:spcPct val="0"/>
        </a:spcAft>
        <a:defRPr sz="3600" b="1">
          <a:solidFill>
            <a:srgbClr val="3D3623"/>
          </a:solidFill>
          <a:latin typeface="Garamond" pitchFamily="18" charset="0"/>
        </a:defRPr>
      </a:lvl7pPr>
      <a:lvl8pPr marL="1371600" algn="ctr" rtl="0" eaLnBrk="1" fontAlgn="base" hangingPunct="1">
        <a:lnSpc>
          <a:spcPct val="85000"/>
        </a:lnSpc>
        <a:spcBef>
          <a:spcPct val="0"/>
        </a:spcBef>
        <a:spcAft>
          <a:spcPct val="0"/>
        </a:spcAft>
        <a:defRPr sz="3600" b="1">
          <a:solidFill>
            <a:srgbClr val="3D3623"/>
          </a:solidFill>
          <a:latin typeface="Garamond" pitchFamily="18" charset="0"/>
        </a:defRPr>
      </a:lvl8pPr>
      <a:lvl9pPr marL="1828800" algn="ctr" rtl="0" eaLnBrk="1" fontAlgn="base" hangingPunct="1">
        <a:lnSpc>
          <a:spcPct val="85000"/>
        </a:lnSpc>
        <a:spcBef>
          <a:spcPct val="0"/>
        </a:spcBef>
        <a:spcAft>
          <a:spcPct val="0"/>
        </a:spcAft>
        <a:defRPr sz="3600" b="1">
          <a:solidFill>
            <a:srgbClr val="3D3623"/>
          </a:solidFill>
          <a:latin typeface="Garamond" pitchFamily="18" charset="0"/>
        </a:defRPr>
      </a:lvl9pPr>
    </p:titleStyle>
    <p:bodyStyle>
      <a:lvl1pPr marL="342900" indent="-342900" algn="l" rtl="0" eaLnBrk="1" fontAlgn="base" hangingPunct="1">
        <a:spcBef>
          <a:spcPts val="600"/>
        </a:spcBef>
        <a:spcAft>
          <a:spcPct val="0"/>
        </a:spcAft>
        <a:buClr>
          <a:schemeClr val="hlink"/>
        </a:buClr>
        <a:buSzPct val="70000"/>
        <a:buFont typeface="Wingdings" pitchFamily="2" charset="2"/>
        <a:buChar char="n"/>
        <a:defRPr sz="3200" b="1" baseline="0">
          <a:solidFill>
            <a:schemeClr val="tx1"/>
          </a:solidFill>
          <a:latin typeface="+mn-lt"/>
          <a:ea typeface="+mn-ea"/>
          <a:cs typeface="+mn-cs"/>
        </a:defRPr>
      </a:lvl1pPr>
      <a:lvl2pPr marL="742950" indent="-285750" algn="l" rtl="0" eaLnBrk="1" fontAlgn="base" hangingPunct="1">
        <a:spcBef>
          <a:spcPts val="600"/>
        </a:spcBef>
        <a:spcAft>
          <a:spcPct val="0"/>
        </a:spcAft>
        <a:buClr>
          <a:schemeClr val="accent2"/>
        </a:buClr>
        <a:buSzPct val="70000"/>
        <a:buFont typeface="Wingdings" pitchFamily="2" charset="2"/>
        <a:buChar char="n"/>
        <a:defRPr sz="2800" b="1" baseline="0">
          <a:solidFill>
            <a:schemeClr val="tx1"/>
          </a:solidFill>
          <a:latin typeface="+mn-lt"/>
        </a:defRPr>
      </a:lvl2pPr>
      <a:lvl3pPr marL="1143000" indent="-228600" algn="l" rtl="0" eaLnBrk="1" fontAlgn="base" hangingPunct="1">
        <a:spcBef>
          <a:spcPts val="600"/>
        </a:spcBef>
        <a:spcAft>
          <a:spcPct val="0"/>
        </a:spcAft>
        <a:buClr>
          <a:schemeClr val="tx2"/>
        </a:buClr>
        <a:buSzPct val="70000"/>
        <a:buFont typeface="Wingdings" pitchFamily="2" charset="2"/>
        <a:buChar char="n"/>
        <a:defRPr sz="2400" b="1" baseline="0">
          <a:solidFill>
            <a:schemeClr val="tx1"/>
          </a:solidFill>
          <a:latin typeface="+mn-lt"/>
        </a:defRPr>
      </a:lvl3pPr>
      <a:lvl4pPr marL="1600200" indent="-228600" algn="l" rtl="0" eaLnBrk="1" fontAlgn="base" hangingPunct="1">
        <a:spcBef>
          <a:spcPts val="600"/>
        </a:spcBef>
        <a:spcAft>
          <a:spcPct val="0"/>
        </a:spcAft>
        <a:buClr>
          <a:schemeClr val="accent2"/>
        </a:buClr>
        <a:buSzPct val="70000"/>
        <a:buFont typeface="Wingdings" pitchFamily="2" charset="2"/>
        <a:buChar char="n"/>
        <a:defRPr sz="2000" b="1" baseline="0">
          <a:solidFill>
            <a:schemeClr val="tx1"/>
          </a:solidFill>
          <a:latin typeface="+mn-lt"/>
        </a:defRPr>
      </a:lvl4pPr>
      <a:lvl5pPr marL="2057400" indent="-228600" algn="l" rtl="0" eaLnBrk="1" fontAlgn="base" hangingPunct="1">
        <a:spcBef>
          <a:spcPts val="600"/>
        </a:spcBef>
        <a:spcAft>
          <a:spcPct val="0"/>
        </a:spcAft>
        <a:buClr>
          <a:schemeClr val="hlink"/>
        </a:buClr>
        <a:buSzPct val="70000"/>
        <a:buFont typeface="Wingdings" pitchFamily="2" charset="2"/>
        <a:buChar char="n"/>
        <a:defRPr sz="2000" b="1" baseline="0">
          <a:solidFill>
            <a:schemeClr val="tx1"/>
          </a:solidFill>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Microsoft_Office_Word_97_-_2003_Document1.doc"/></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vmlDrawing" Target="../drawings/vmlDrawing7.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vmlDrawing" Target="../drawings/vmlDrawing11.vml"/><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4.xml"/><Relationship Id="rId1" Type="http://schemas.openxmlformats.org/officeDocument/2006/relationships/vmlDrawing" Target="../drawings/vmlDrawing12.vml"/><Relationship Id="rId4" Type="http://schemas.openxmlformats.org/officeDocument/2006/relationships/oleObject" Target="../embeddings/oleObject1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14.vml"/><Relationship Id="rId4" Type="http://schemas.openxmlformats.org/officeDocument/2006/relationships/oleObject" Target="../embeddings/oleObject13.bin"/></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hyperlink" Target="http://owl.english.purdue.edu/" TargetMode="Externa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ctrTitle" sz="quarter"/>
          </p:nvPr>
        </p:nvSpPr>
        <p:spPr/>
        <p:txBody>
          <a:bodyPr/>
          <a:lstStyle/>
          <a:p>
            <a:r>
              <a:rPr lang="en-US" smtClean="0"/>
              <a:t>Appendix B</a:t>
            </a:r>
            <a:endParaRPr lang="en-US" dirty="0" smtClean="0"/>
          </a:p>
        </p:txBody>
      </p:sp>
      <p:sp>
        <p:nvSpPr>
          <p:cNvPr id="5" name="Footer Placeholder 3"/>
          <p:cNvSpPr>
            <a:spLocks noGrp="1"/>
          </p:cNvSpPr>
          <p:nvPr>
            <p:ph type="ftr" sz="quarter" idx="3"/>
          </p:nvPr>
        </p:nvSpPr>
        <p:spPr/>
        <p:txBody>
          <a:bodyPr/>
          <a:lstStyle/>
          <a:p>
            <a:r>
              <a:rPr lang="en-US" smtClean="0"/>
              <a:t>Purdue University Writing Lab</a:t>
            </a:r>
            <a:endParaRPr lang="en-US"/>
          </a:p>
        </p:txBody>
      </p:sp>
      <p:sp>
        <p:nvSpPr>
          <p:cNvPr id="1029" name="Rectangle 3"/>
          <p:cNvSpPr>
            <a:spLocks noGrp="1" noChangeArrowheads="1"/>
          </p:cNvSpPr>
          <p:nvPr>
            <p:ph type="subTitle" sz="quarter" idx="1"/>
          </p:nvPr>
        </p:nvSpPr>
        <p:spPr/>
        <p:txBody>
          <a:bodyPr/>
          <a:lstStyle/>
          <a:p>
            <a:r>
              <a:rPr lang="en-US" dirty="0" smtClean="0"/>
              <a:t>Documenting Sources</a:t>
            </a:r>
            <a:br>
              <a:rPr lang="en-US" dirty="0" smtClean="0"/>
            </a:br>
            <a:r>
              <a:rPr lang="en-US" dirty="0" smtClean="0"/>
              <a:t>Using APA Format</a:t>
            </a:r>
            <a:endParaRPr lang="en-US" dirty="0" smtClean="0"/>
          </a:p>
        </p:txBody>
      </p:sp>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smtClean="0"/>
              <a:t>A Sample Reference Page</a:t>
            </a:r>
            <a:endParaRPr lang="en-US" smtClean="0"/>
          </a:p>
        </p:txBody>
      </p:sp>
      <p:sp>
        <p:nvSpPr>
          <p:cNvPr id="4" name="Footer Placeholder 2"/>
          <p:cNvSpPr>
            <a:spLocks noGrp="1"/>
          </p:cNvSpPr>
          <p:nvPr>
            <p:ph type="ftr" sz="quarter" idx="12"/>
          </p:nvPr>
        </p:nvSpPr>
        <p:spPr/>
        <p:txBody>
          <a:bodyPr/>
          <a:lstStyle/>
          <a:p>
            <a:r>
              <a:rPr lang="en-US" smtClean="0"/>
              <a:t>Purdue University Writing Lab</a:t>
            </a:r>
            <a:endParaRPr lang="en-US"/>
          </a:p>
        </p:txBody>
      </p:sp>
      <p:graphicFrame>
        <p:nvGraphicFramePr>
          <p:cNvPr id="7170" name="Object 4"/>
          <p:cNvGraphicFramePr>
            <a:graphicFrameLocks noChangeAspect="1"/>
          </p:cNvGraphicFramePr>
          <p:nvPr/>
        </p:nvGraphicFramePr>
        <p:xfrm>
          <a:off x="533400" y="1447800"/>
          <a:ext cx="8077200" cy="5181600"/>
        </p:xfrm>
        <a:graphic>
          <a:graphicData uri="http://schemas.openxmlformats.org/presentationml/2006/ole">
            <p:oleObj spid="_x0000_s7170" name="Document" r:id="rId4" imgW="5491805" imgH="6056590" progId="Word.Document.8">
              <p:embed/>
            </p:oleObj>
          </a:graphicData>
        </a:graphic>
      </p:graphicFrame>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900" decel="100000" fill="hold"/>
                                        <p:tgtEl>
                                          <p:spTgt spid="717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685800" y="1371600"/>
            <a:ext cx="5715000" cy="4953000"/>
          </a:xfrm>
        </p:spPr>
        <p:txBody>
          <a:bodyPr/>
          <a:lstStyle/>
          <a:p>
            <a:r>
              <a:rPr lang="en-US" dirty="0" smtClean="0"/>
              <a:t>Most citations should contain the following basic information:</a:t>
            </a:r>
          </a:p>
          <a:p>
            <a:r>
              <a:rPr lang="en-US" dirty="0" smtClean="0"/>
              <a:t>Author’s name</a:t>
            </a:r>
          </a:p>
          <a:p>
            <a:r>
              <a:rPr lang="en-US" dirty="0" smtClean="0"/>
              <a:t>Title of work</a:t>
            </a:r>
          </a:p>
          <a:p>
            <a:r>
              <a:rPr lang="en-US" dirty="0" smtClean="0"/>
              <a:t>Publication information</a:t>
            </a:r>
          </a:p>
          <a:p>
            <a:endParaRPr lang="en-US" dirty="0" smtClean="0"/>
          </a:p>
        </p:txBody>
      </p:sp>
      <p:graphicFrame>
        <p:nvGraphicFramePr>
          <p:cNvPr id="10245" name="Object 5"/>
          <p:cNvGraphicFramePr>
            <a:graphicFrameLocks noChangeAspect="1"/>
          </p:cNvGraphicFramePr>
          <p:nvPr>
            <p:ph type="clipArt" sz="half" idx="2"/>
          </p:nvPr>
        </p:nvGraphicFramePr>
        <p:xfrm>
          <a:off x="6771481" y="3526631"/>
          <a:ext cx="630238" cy="642938"/>
        </p:xfrm>
        <a:graphic>
          <a:graphicData uri="http://schemas.openxmlformats.org/presentationml/2006/ole">
            <p:oleObj spid="_x0000_s8194" name="Clip" r:id="rId4" imgW="630000" imgH="643680" progId="MS_ClipArt_Gallery.2">
              <p:embed/>
            </p:oleObj>
          </a:graphicData>
        </a:graphic>
      </p:graphicFrame>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8197" name="Rectangle 4"/>
          <p:cNvSpPr>
            <a:spLocks noGrp="1" noChangeArrowheads="1"/>
          </p:cNvSpPr>
          <p:nvPr>
            <p:ph type="title"/>
          </p:nvPr>
        </p:nvSpPr>
        <p:spPr/>
        <p:txBody>
          <a:bodyPr/>
          <a:lstStyle/>
          <a:p>
            <a:r>
              <a:rPr lang="en-US" smtClean="0"/>
              <a:t>Reference Page</a:t>
            </a:r>
            <a:endParaRPr lang="en-US" smtClean="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ipe(right)">
                                      <p:cBhvr>
                                        <p:cTn id="7" dur="500"/>
                                        <p:tgtEl>
                                          <p:spTgt spid="10245"/>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additive="base">
                                        <p:cTn id="11"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 calcmode="lin" valueType="num">
                                      <p:cBhvr additive="base">
                                        <p:cTn id="16"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additive="base">
                                        <p:cTn id="21"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10243">
                                            <p:txEl>
                                              <p:pRg st="3" end="3"/>
                                            </p:txEl>
                                          </p:spTgt>
                                        </p:tgtEl>
                                        <p:attrNameLst>
                                          <p:attrName>style.visibility</p:attrName>
                                        </p:attrNameLst>
                                      </p:cBhvr>
                                      <p:to>
                                        <p:strVal val="visible"/>
                                      </p:to>
                                    </p:set>
                                    <p:anim calcmode="lin" valueType="num">
                                      <p:cBhvr additive="base">
                                        <p:cTn id="26"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r>
              <a:rPr lang="en-US" dirty="0" smtClean="0"/>
              <a:t>Book</a:t>
            </a:r>
            <a:br>
              <a:rPr lang="en-US" dirty="0" smtClean="0"/>
            </a:br>
            <a:r>
              <a:rPr lang="en-US" dirty="0" smtClean="0"/>
              <a:t>Shay, J. (1994).   Achilles in Vietnam: 		Combat trauma and the undoing of 		character.  New York: Touchstone.</a:t>
            </a:r>
          </a:p>
          <a:p>
            <a:r>
              <a:rPr lang="en-US" dirty="0" smtClean="0"/>
              <a:t>Article in a Magazine</a:t>
            </a:r>
          </a:p>
          <a:p>
            <a:pPr marL="914400" lvl="1" indent="-563563">
              <a:buNone/>
            </a:pPr>
            <a:r>
              <a:rPr lang="en-US" dirty="0" smtClean="0"/>
              <a:t>Klein, J. (1998, October 5).  Dizzy days.  	The New Yorker, 40-45.</a:t>
            </a:r>
            <a:endParaRPr lang="en-US" dirty="0" smtClean="0"/>
          </a:p>
        </p:txBody>
      </p:sp>
      <p:sp>
        <p:nvSpPr>
          <p:cNvPr id="4" name="Footer Placeholder 3"/>
          <p:cNvSpPr>
            <a:spLocks noGrp="1"/>
          </p:cNvSpPr>
          <p:nvPr>
            <p:ph type="ftr" sz="quarter" idx="12"/>
          </p:nvPr>
        </p:nvSpPr>
        <p:spPr/>
        <p:txBody>
          <a:bodyPr/>
          <a:lstStyle/>
          <a:p>
            <a:r>
              <a:rPr lang="en-US" smtClean="0"/>
              <a:t>Purdue University Writing Lab</a:t>
            </a:r>
            <a:endParaRPr lang="en-US"/>
          </a:p>
        </p:txBody>
      </p:sp>
      <p:sp>
        <p:nvSpPr>
          <p:cNvPr id="20484" name="Rectangle 4"/>
          <p:cNvSpPr>
            <a:spLocks noGrp="1" noChangeArrowheads="1"/>
          </p:cNvSpPr>
          <p:nvPr>
            <p:ph type="title"/>
          </p:nvPr>
        </p:nvSpPr>
        <p:spPr/>
        <p:txBody>
          <a:bodyPr/>
          <a:lstStyle/>
          <a:p>
            <a:r>
              <a:rPr lang="en-US" smtClean="0"/>
              <a:t>References: Some Examples</a:t>
            </a:r>
            <a:endParaRPr lang="en-US" smtClean="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 calcmode="lin" valueType="num">
                                      <p:cBhvr additive="base">
                                        <p:cTn id="12"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idx="1"/>
          </p:nvPr>
        </p:nvSpPr>
        <p:spPr/>
        <p:txBody>
          <a:bodyPr/>
          <a:lstStyle/>
          <a:p>
            <a:r>
              <a:rPr lang="en-US" smtClean="0"/>
              <a:t>Web page</a:t>
            </a:r>
            <a:br>
              <a:rPr lang="en-US" smtClean="0"/>
            </a:br>
            <a:r>
              <a:rPr lang="en-US" smtClean="0"/>
              <a:t>Poland, D. (1998, October 26). The hot 	button. Roughcut. Retrieved October 	28, 1998 from http://www.roughcut.com</a:t>
            </a:r>
          </a:p>
          <a:p>
            <a:endParaRPr lang="en-US" smtClean="0"/>
          </a:p>
        </p:txBody>
      </p:sp>
      <p:sp>
        <p:nvSpPr>
          <p:cNvPr id="4" name="Footer Placeholder 3"/>
          <p:cNvSpPr>
            <a:spLocks noGrp="1"/>
          </p:cNvSpPr>
          <p:nvPr>
            <p:ph type="ftr" sz="quarter" idx="12"/>
          </p:nvPr>
        </p:nvSpPr>
        <p:spPr/>
        <p:txBody>
          <a:bodyPr/>
          <a:lstStyle/>
          <a:p>
            <a:r>
              <a:rPr lang="en-US" smtClean="0"/>
              <a:t>Purdue University Writing Lab</a:t>
            </a:r>
            <a:endParaRPr lang="en-US"/>
          </a:p>
        </p:txBody>
      </p:sp>
      <p:sp>
        <p:nvSpPr>
          <p:cNvPr id="21508" name="Rectangle 5"/>
          <p:cNvSpPr>
            <a:spLocks noGrp="1" noChangeArrowheads="1"/>
          </p:cNvSpPr>
          <p:nvPr>
            <p:ph type="title"/>
          </p:nvPr>
        </p:nvSpPr>
        <p:spPr/>
        <p:txBody>
          <a:bodyPr/>
          <a:lstStyle/>
          <a:p>
            <a:r>
              <a:rPr lang="en-US" smtClean="0"/>
              <a:t>References: Some Examples</a:t>
            </a:r>
            <a:endParaRPr lang="en-US" smtClean="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 calcmode="lin" valueType="num">
                                      <p:cBhvr additive="base">
                                        <p:cTn id="7" dur="500" fill="hold"/>
                                        <p:tgtEl>
                                          <p:spTgt spid="839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rmAutofit/>
          </a:bodyPr>
          <a:lstStyle/>
          <a:p>
            <a:r>
              <a:rPr lang="en-US" dirty="0" smtClean="0"/>
              <a:t>A newspaper article</a:t>
            </a:r>
          </a:p>
          <a:p>
            <a:pPr lvl="1">
              <a:buNone/>
            </a:pPr>
            <a:r>
              <a:rPr lang="en-US" dirty="0" err="1" smtClean="0"/>
              <a:t>Tommasini</a:t>
            </a:r>
            <a:r>
              <a:rPr lang="en-US" dirty="0" smtClean="0"/>
              <a:t>, A.  (1998, October 27).  Master teachers whose artistry glows in private.  New York Times, p. B2.</a:t>
            </a:r>
          </a:p>
          <a:p>
            <a:r>
              <a:rPr lang="en-US" dirty="0" smtClean="0"/>
              <a:t>A source with no known author</a:t>
            </a:r>
          </a:p>
          <a:p>
            <a:pPr lvl="1">
              <a:buNone/>
            </a:pPr>
            <a:r>
              <a:rPr lang="en-US" dirty="0" smtClean="0"/>
              <a:t>Cigarette sales fall 30% as California tax rises. (1999, September 14).  New York Times, p. A17.</a:t>
            </a:r>
          </a:p>
          <a:p>
            <a:endParaRPr lang="en-US" dirty="0" smtClean="0"/>
          </a:p>
        </p:txBody>
      </p:sp>
      <p:sp>
        <p:nvSpPr>
          <p:cNvPr id="4" name="Footer Placeholder 3"/>
          <p:cNvSpPr>
            <a:spLocks noGrp="1"/>
          </p:cNvSpPr>
          <p:nvPr>
            <p:ph type="ftr" sz="quarter" idx="12"/>
          </p:nvPr>
        </p:nvSpPr>
        <p:spPr/>
        <p:txBody>
          <a:bodyPr/>
          <a:lstStyle/>
          <a:p>
            <a:r>
              <a:rPr lang="en-US" smtClean="0"/>
              <a:t>Purdue University Writing Lab</a:t>
            </a:r>
            <a:endParaRPr lang="en-US"/>
          </a:p>
        </p:txBody>
      </p:sp>
      <p:sp>
        <p:nvSpPr>
          <p:cNvPr id="22532" name="Rectangle 6"/>
          <p:cNvSpPr>
            <a:spLocks noGrp="1" noChangeArrowheads="1"/>
          </p:cNvSpPr>
          <p:nvPr>
            <p:ph type="title"/>
          </p:nvPr>
        </p:nvSpPr>
        <p:spPr/>
        <p:txBody>
          <a:bodyPr/>
          <a:lstStyle/>
          <a:p>
            <a:r>
              <a:rPr lang="en-US" smtClean="0"/>
              <a:t>References: Some Examples</a:t>
            </a:r>
            <a:endParaRPr lang="en-US" smtClean="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 calcmode="lin" valueType="num">
                                      <p:cBhvr additive="base">
                                        <p:cTn id="12"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calcmode="lin" valueType="num">
                                      <p:cBhvr additive="base">
                                        <p:cTn id="17"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 calcmode="lin" valueType="num">
                                      <p:cBhvr additive="base">
                                        <p:cTn id="22"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7520" name="Object 0"/>
          <p:cNvGraphicFramePr>
            <a:graphicFrameLocks noChangeAspect="1"/>
          </p:cNvGraphicFramePr>
          <p:nvPr>
            <p:ph type="clipArt" sz="half" idx="1"/>
          </p:nvPr>
        </p:nvGraphicFramePr>
        <p:xfrm>
          <a:off x="1141412" y="2665412"/>
          <a:ext cx="2365375" cy="2365375"/>
        </p:xfrm>
        <a:graphic>
          <a:graphicData uri="http://schemas.openxmlformats.org/presentationml/2006/ole">
            <p:oleObj spid="_x0000_s9218" name="Clip" r:id="rId4" imgW="2365200" imgH="2365200" progId="MS_ClipArt_Gallery.2">
              <p:embed/>
            </p:oleObj>
          </a:graphicData>
        </a:graphic>
      </p:graphicFrame>
      <p:sp>
        <p:nvSpPr>
          <p:cNvPr id="12291" name="Rectangle 3"/>
          <p:cNvSpPr>
            <a:spLocks noGrp="1" noChangeArrowheads="1"/>
          </p:cNvSpPr>
          <p:nvPr>
            <p:ph type="body" sz="half" idx="2"/>
          </p:nvPr>
        </p:nvSpPr>
        <p:spPr/>
        <p:txBody>
          <a:bodyPr>
            <a:normAutofit lnSpcReduction="10000"/>
          </a:bodyPr>
          <a:lstStyle/>
          <a:p>
            <a:r>
              <a:rPr lang="en-US" smtClean="0"/>
              <a:t>What other types of sources might you need to list on your reference page?</a:t>
            </a:r>
          </a:p>
          <a:p>
            <a:endParaRPr lang="en-US" smtClean="0"/>
          </a:p>
          <a:p>
            <a:r>
              <a:rPr lang="en-US" smtClean="0"/>
              <a:t>Study the basics of APA citation format.  When something odd comes up, don’t guess.  Look it up!</a:t>
            </a:r>
            <a:endParaRPr lang="en-US"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9221" name="Rectangle 4"/>
          <p:cNvSpPr>
            <a:spLocks noGrp="1" noChangeArrowheads="1"/>
          </p:cNvSpPr>
          <p:nvPr>
            <p:ph type="title"/>
          </p:nvPr>
        </p:nvSpPr>
        <p:spPr/>
        <p:txBody>
          <a:bodyPr/>
          <a:lstStyle/>
          <a:p>
            <a:r>
              <a:rPr lang="en-US" smtClean="0"/>
              <a:t>Reference Page</a:t>
            </a:r>
            <a:endParaRPr lang="en-US"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107520"/>
                                        </p:tgtEl>
                                        <p:attrNameLst>
                                          <p:attrName>style.visibility</p:attrName>
                                        </p:attrNameLst>
                                      </p:cBhvr>
                                      <p:to>
                                        <p:strVal val="visible"/>
                                      </p:to>
                                    </p:set>
                                    <p:animEffect transition="in" filter="box(out)">
                                      <p:cBhvr>
                                        <p:cTn id="7" dur="500"/>
                                        <p:tgtEl>
                                          <p:spTgt spid="107520"/>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 calcmode="lin" valueType="num">
                                      <p:cBhvr additive="base">
                                        <p:cTn id="11"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2291">
                                            <p:txEl>
                                              <p:pRg st="2" end="2"/>
                                            </p:txEl>
                                          </p:spTgt>
                                        </p:tgtEl>
                                        <p:attrNameLst>
                                          <p:attrName>style.visibility</p:attrName>
                                        </p:attrNameLst>
                                      </p:cBhvr>
                                      <p:to>
                                        <p:strVal val="visible"/>
                                      </p:to>
                                    </p:set>
                                    <p:anim calcmode="lin" valueType="num">
                                      <p:cBhvr additive="base">
                                        <p:cTn id="16"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8544" name="Object 0"/>
          <p:cNvGraphicFramePr>
            <a:graphicFrameLocks noChangeAspect="1"/>
          </p:cNvGraphicFramePr>
          <p:nvPr>
            <p:ph type="clipArt" sz="half" idx="1"/>
          </p:nvPr>
        </p:nvGraphicFramePr>
        <p:xfrm>
          <a:off x="1713706" y="2944018"/>
          <a:ext cx="1220788" cy="1808163"/>
        </p:xfrm>
        <a:graphic>
          <a:graphicData uri="http://schemas.openxmlformats.org/presentationml/2006/ole">
            <p:oleObj spid="_x0000_s10242" name="Clip" r:id="rId4" imgW="1220400" imgH="1807560" progId="MS_ClipArt_Gallery.5">
              <p:embed/>
            </p:oleObj>
          </a:graphicData>
        </a:graphic>
      </p:graphicFrame>
      <p:sp>
        <p:nvSpPr>
          <p:cNvPr id="86020" name="Rectangle 4"/>
          <p:cNvSpPr>
            <a:spLocks noGrp="1" noChangeArrowheads="1"/>
          </p:cNvSpPr>
          <p:nvPr>
            <p:ph type="body" sz="half" idx="2"/>
          </p:nvPr>
        </p:nvSpPr>
        <p:spPr/>
        <p:txBody>
          <a:bodyPr/>
          <a:lstStyle/>
          <a:p>
            <a:r>
              <a:rPr lang="en-US" smtClean="0"/>
              <a:t>When quoting any words that are not your own</a:t>
            </a:r>
          </a:p>
          <a:p>
            <a:pPr lvl="1"/>
            <a:r>
              <a:rPr lang="en-US" smtClean="0"/>
              <a:t>Quoting means to repeat another source word for word, using quotation marks</a:t>
            </a:r>
            <a:endParaRPr lang="en-US"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0244" name="Rectangle 2"/>
          <p:cNvSpPr>
            <a:spLocks noGrp="1" noChangeArrowheads="1"/>
          </p:cNvSpPr>
          <p:nvPr>
            <p:ph type="title"/>
          </p:nvPr>
        </p:nvSpPr>
        <p:spPr/>
        <p:txBody>
          <a:bodyPr>
            <a:normAutofit fontScale="90000"/>
          </a:bodyPr>
          <a:lstStyle/>
          <a:p>
            <a:r>
              <a:rPr lang="en-US" smtClean="0"/>
              <a:t>When Should You Use Parenthetical Citations?</a:t>
            </a:r>
            <a:endParaRPr lang="en-US"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8544"/>
                                        </p:tgtEl>
                                        <p:attrNameLst>
                                          <p:attrName>style.visibility</p:attrName>
                                        </p:attrNameLst>
                                      </p:cBhvr>
                                      <p:to>
                                        <p:strVal val="visible"/>
                                      </p:to>
                                    </p:set>
                                    <p:anim calcmode="lin" valueType="num">
                                      <p:cBhvr additive="base">
                                        <p:cTn id="7" dur="500" fill="hold"/>
                                        <p:tgtEl>
                                          <p:spTgt spid="108544"/>
                                        </p:tgtEl>
                                        <p:attrNameLst>
                                          <p:attrName>ppt_x</p:attrName>
                                        </p:attrNameLst>
                                      </p:cBhvr>
                                      <p:tavLst>
                                        <p:tav tm="0">
                                          <p:val>
                                            <p:strVal val="#ppt_x"/>
                                          </p:val>
                                        </p:tav>
                                        <p:tav tm="100000">
                                          <p:val>
                                            <p:strVal val="#ppt_x"/>
                                          </p:val>
                                        </p:tav>
                                      </p:tavLst>
                                    </p:anim>
                                    <p:anim calcmode="lin" valueType="num">
                                      <p:cBhvr additive="base">
                                        <p:cTn id="8" dur="500" fill="hold"/>
                                        <p:tgtEl>
                                          <p:spTgt spid="10854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86020">
                                            <p:txEl>
                                              <p:pRg st="0" end="0"/>
                                            </p:txEl>
                                          </p:spTgt>
                                        </p:tgtEl>
                                        <p:attrNameLst>
                                          <p:attrName>style.visibility</p:attrName>
                                        </p:attrNameLst>
                                      </p:cBhvr>
                                      <p:to>
                                        <p:strVal val="visible"/>
                                      </p:to>
                                    </p:set>
                                    <p:animEffect transition="in" filter="wipe(up)">
                                      <p:cBhvr>
                                        <p:cTn id="12" dur="500"/>
                                        <p:tgtEl>
                                          <p:spTgt spid="86020">
                                            <p:txEl>
                                              <p:pRg st="0" end="0"/>
                                            </p:txEl>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6020">
                                            <p:txEl>
                                              <p:pRg st="1" end="1"/>
                                            </p:txEl>
                                          </p:spTgt>
                                        </p:tgtEl>
                                        <p:attrNameLst>
                                          <p:attrName>style.visibility</p:attrName>
                                        </p:attrNameLst>
                                      </p:cBhvr>
                                      <p:to>
                                        <p:strVal val="visible"/>
                                      </p:to>
                                    </p:set>
                                    <p:animEffect transition="in" filter="wipe(up)">
                                      <p:cBhvr>
                                        <p:cTn id="16" dur="500"/>
                                        <p:tgtEl>
                                          <p:spTgt spid="860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1266" name="Object 0"/>
          <p:cNvGraphicFramePr>
            <a:graphicFrameLocks noChangeAspect="1"/>
          </p:cNvGraphicFramePr>
          <p:nvPr>
            <p:ph type="clipArt" sz="half" idx="1"/>
          </p:nvPr>
        </p:nvGraphicFramePr>
        <p:xfrm>
          <a:off x="1713706" y="2944018"/>
          <a:ext cx="1220788" cy="1808163"/>
        </p:xfrm>
        <a:graphic>
          <a:graphicData uri="http://schemas.openxmlformats.org/presentationml/2006/ole">
            <p:oleObj spid="_x0000_s11266" name="Clip" r:id="rId4" imgW="1220400" imgH="1807560" progId="MS_ClipArt_Gallery.5">
              <p:embed/>
            </p:oleObj>
          </a:graphicData>
        </a:graphic>
      </p:graphicFrame>
      <p:sp>
        <p:nvSpPr>
          <p:cNvPr id="88067" name="Rectangle 3"/>
          <p:cNvSpPr>
            <a:spLocks noGrp="1" noChangeArrowheads="1"/>
          </p:cNvSpPr>
          <p:nvPr>
            <p:ph type="body" sz="half" idx="2"/>
          </p:nvPr>
        </p:nvSpPr>
        <p:spPr>
          <a:xfrm>
            <a:off x="2971800" y="1371600"/>
            <a:ext cx="5715000" cy="4953000"/>
          </a:xfrm>
        </p:spPr>
        <p:txBody>
          <a:bodyPr>
            <a:normAutofit lnSpcReduction="10000"/>
          </a:bodyPr>
          <a:lstStyle/>
          <a:p>
            <a:r>
              <a:rPr lang="en-US" dirty="0" smtClean="0"/>
              <a:t>When summarizing facts and ideas from a source</a:t>
            </a:r>
          </a:p>
          <a:p>
            <a:pPr lvl="1"/>
            <a:r>
              <a:rPr lang="en-US" dirty="0" smtClean="0"/>
              <a:t>Summarizing means to take ideas from a large passage of another source and condense them, using your own words</a:t>
            </a:r>
          </a:p>
          <a:p>
            <a:r>
              <a:rPr lang="en-US" dirty="0" smtClean="0"/>
              <a:t>When paraphrasing a source</a:t>
            </a:r>
          </a:p>
          <a:p>
            <a:pPr lvl="1"/>
            <a:r>
              <a:rPr lang="en-US" dirty="0" smtClean="0"/>
              <a:t>Paraphrasing means to use the ideas from another source but change the phrasing into your own words</a:t>
            </a:r>
            <a:endParaRPr lang="en-US" dirty="0"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1268" name="Rectangle 2"/>
          <p:cNvSpPr>
            <a:spLocks noGrp="1" noChangeArrowheads="1"/>
          </p:cNvSpPr>
          <p:nvPr>
            <p:ph type="title"/>
          </p:nvPr>
        </p:nvSpPr>
        <p:spPr/>
        <p:txBody>
          <a:bodyPr>
            <a:normAutofit fontScale="90000"/>
          </a:bodyPr>
          <a:lstStyle/>
          <a:p>
            <a:r>
              <a:rPr lang="en-US" smtClean="0"/>
              <a:t>When Should You Use Parenthetical Citations?</a:t>
            </a:r>
            <a:endParaRPr lang="en-US"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up)">
                                      <p:cBhvr>
                                        <p:cTn id="7" dur="500"/>
                                        <p:tgtEl>
                                          <p:spTgt spid="88067">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8067">
                                            <p:txEl>
                                              <p:pRg st="1" end="1"/>
                                            </p:txEl>
                                          </p:spTgt>
                                        </p:tgtEl>
                                        <p:attrNameLst>
                                          <p:attrName>style.visibility</p:attrName>
                                        </p:attrNameLst>
                                      </p:cBhvr>
                                      <p:to>
                                        <p:strVal val="visible"/>
                                      </p:to>
                                    </p:set>
                                    <p:animEffect transition="in" filter="wipe(up)">
                                      <p:cBhvr>
                                        <p:cTn id="10" dur="500"/>
                                        <p:tgtEl>
                                          <p:spTgt spid="88067">
                                            <p:txEl>
                                              <p:pRg st="1" end="1"/>
                                            </p:txEl>
                                          </p:spTgt>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88067">
                                            <p:txEl>
                                              <p:pRg st="2" end="2"/>
                                            </p:txEl>
                                          </p:spTgt>
                                        </p:tgtEl>
                                        <p:attrNameLst>
                                          <p:attrName>style.visibility</p:attrName>
                                        </p:attrNameLst>
                                      </p:cBhvr>
                                      <p:to>
                                        <p:strVal val="visible"/>
                                      </p:to>
                                    </p:set>
                                    <p:animEffect transition="in" filter="wipe(up)">
                                      <p:cBhvr>
                                        <p:cTn id="14" dur="500"/>
                                        <p:tgtEl>
                                          <p:spTgt spid="88067">
                                            <p:txEl>
                                              <p:pRg st="2" end="2"/>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88067">
                                            <p:txEl>
                                              <p:pRg st="3" end="3"/>
                                            </p:txEl>
                                          </p:spTgt>
                                        </p:tgtEl>
                                        <p:attrNameLst>
                                          <p:attrName>style.visibility</p:attrName>
                                        </p:attrNameLst>
                                      </p:cBhvr>
                                      <p:to>
                                        <p:strVal val="visible"/>
                                      </p:to>
                                    </p:set>
                                    <p:animEffect transition="in" filter="wipe(up)">
                                      <p:cBhvr>
                                        <p:cTn id="17" dur="5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uiExpand="1"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10592" name="Object 0"/>
          <p:cNvGraphicFramePr>
            <a:graphicFrameLocks noChangeAspect="1"/>
          </p:cNvGraphicFramePr>
          <p:nvPr>
            <p:ph type="clipArt" sz="half" idx="1"/>
          </p:nvPr>
        </p:nvGraphicFramePr>
        <p:xfrm>
          <a:off x="685800" y="2590800"/>
          <a:ext cx="2170429" cy="2743200"/>
        </p:xfrm>
        <a:graphic>
          <a:graphicData uri="http://schemas.openxmlformats.org/presentationml/2006/ole">
            <p:oleObj spid="_x0000_s12290" name="Clip" r:id="rId4" imgW="2598480" imgH="3283920" progId="MS_ClipArt_Gallery.2">
              <p:embed/>
            </p:oleObj>
          </a:graphicData>
        </a:graphic>
      </p:graphicFrame>
      <p:sp>
        <p:nvSpPr>
          <p:cNvPr id="6147" name="Rectangle 3"/>
          <p:cNvSpPr>
            <a:spLocks noGrp="1" noChangeArrowheads="1"/>
          </p:cNvSpPr>
          <p:nvPr>
            <p:ph type="body" sz="half" idx="2"/>
          </p:nvPr>
        </p:nvSpPr>
        <p:spPr>
          <a:xfrm>
            <a:off x="2895600" y="1371600"/>
            <a:ext cx="5791200" cy="4953000"/>
          </a:xfrm>
        </p:spPr>
        <p:txBody>
          <a:bodyPr>
            <a:normAutofit fontScale="92500" lnSpcReduction="20000"/>
          </a:bodyPr>
          <a:lstStyle/>
          <a:p>
            <a:r>
              <a:rPr lang="en-US" dirty="0" smtClean="0"/>
              <a:t>Author’s last name, publication year, and page number(s) of quote must appear in the text</a:t>
            </a:r>
          </a:p>
          <a:p>
            <a:pPr lvl="1">
              <a:buNone/>
            </a:pPr>
            <a:r>
              <a:rPr lang="en-US" dirty="0" smtClean="0"/>
              <a:t>	</a:t>
            </a:r>
            <a:r>
              <a:rPr lang="en-US" dirty="0" err="1" smtClean="0"/>
              <a:t>Caruth</a:t>
            </a:r>
            <a:r>
              <a:rPr lang="en-US" dirty="0" smtClean="0"/>
              <a:t> (1996) states that a traumatic response frequently entails a “delayed, uncontrolled repetitive appearance of hallucinations and other intrusive phenomena” (p.11).</a:t>
            </a:r>
          </a:p>
          <a:p>
            <a:pPr lvl="1">
              <a:buNone/>
            </a:pPr>
            <a:r>
              <a:rPr lang="en-US" dirty="0" smtClean="0"/>
              <a:t>	A traumatic response frequently entails a “delayed, uncontrolled repetitive appearance of hallucinations and other intrusive phenomena” (</a:t>
            </a:r>
            <a:r>
              <a:rPr lang="en-US" dirty="0" err="1" smtClean="0"/>
              <a:t>Caruth</a:t>
            </a:r>
            <a:r>
              <a:rPr lang="en-US" dirty="0" smtClean="0"/>
              <a:t>, 1996, p.11).	</a:t>
            </a:r>
            <a:endParaRPr lang="en-US" dirty="0"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2292" name="Rectangle 2"/>
          <p:cNvSpPr>
            <a:spLocks noGrp="1" noChangeArrowheads="1"/>
          </p:cNvSpPr>
          <p:nvPr>
            <p:ph type="title"/>
          </p:nvPr>
        </p:nvSpPr>
        <p:spPr/>
        <p:txBody>
          <a:bodyPr/>
          <a:lstStyle/>
          <a:p>
            <a:r>
              <a:rPr lang="en-US" smtClean="0"/>
              <a:t>Handling Quotes in Your Text</a:t>
            </a:r>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110592"/>
                                        </p:tgtEl>
                                        <p:attrNameLst>
                                          <p:attrName>style.visibility</p:attrName>
                                        </p:attrNameLst>
                                      </p:cBhvr>
                                      <p:to>
                                        <p:strVal val="visible"/>
                                      </p:to>
                                    </p:set>
                                    <p:animEffect transition="in" filter="box(out)">
                                      <p:cBhvr>
                                        <p:cTn id="7" dur="500"/>
                                        <p:tgtEl>
                                          <p:spTgt spid="110592"/>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additive="base">
                                        <p:cTn id="11"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7">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 calcmode="lin" valueType="num">
                                      <p:cBhvr additive="base">
                                        <p:cTn id="15"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147">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lnSpcReduction="10000"/>
          </a:bodyPr>
          <a:lstStyle/>
          <a:p>
            <a:r>
              <a:rPr lang="en-US" dirty="0" smtClean="0"/>
              <a:t>Sometimes additional information is necessary </a:t>
            </a:r>
          </a:p>
          <a:p>
            <a:pPr lvl="1"/>
            <a:r>
              <a:rPr lang="en-US" dirty="0" smtClean="0"/>
              <a:t>More than one author with the same last name</a:t>
            </a:r>
          </a:p>
          <a:p>
            <a:pPr lvl="1">
              <a:buNone/>
            </a:pPr>
            <a:r>
              <a:rPr lang="en-US" dirty="0" smtClean="0"/>
              <a:t>	(H. James, 1878); (W. James, 1880)</a:t>
            </a:r>
          </a:p>
          <a:p>
            <a:pPr lvl="1"/>
            <a:r>
              <a:rPr lang="en-US" dirty="0" smtClean="0"/>
              <a:t>Two or more works in the same parentheses</a:t>
            </a:r>
          </a:p>
          <a:p>
            <a:pPr lvl="1">
              <a:buNone/>
            </a:pPr>
            <a:r>
              <a:rPr lang="en-US" dirty="0" smtClean="0"/>
              <a:t>	(</a:t>
            </a:r>
            <a:r>
              <a:rPr lang="en-US" dirty="0" err="1" smtClean="0"/>
              <a:t>Caruth</a:t>
            </a:r>
            <a:r>
              <a:rPr lang="en-US" dirty="0" smtClean="0"/>
              <a:t>, 1996; </a:t>
            </a:r>
            <a:r>
              <a:rPr lang="en-US" dirty="0" err="1" smtClean="0"/>
              <a:t>Fussell</a:t>
            </a:r>
            <a:r>
              <a:rPr lang="en-US" dirty="0" smtClean="0"/>
              <a:t>, 1975; Showalter, 1997)</a:t>
            </a:r>
          </a:p>
          <a:p>
            <a:pPr lvl="1"/>
            <a:r>
              <a:rPr lang="en-US" dirty="0" smtClean="0"/>
              <a:t>Work with six or more authors</a:t>
            </a:r>
          </a:p>
          <a:p>
            <a:pPr lvl="1">
              <a:buNone/>
            </a:pPr>
            <a:r>
              <a:rPr lang="en-US" dirty="0" smtClean="0"/>
              <a:t>	(Smith et al, 1998)</a:t>
            </a:r>
          </a:p>
          <a:p>
            <a:pPr lvl="1"/>
            <a:r>
              <a:rPr lang="en-US" dirty="0" smtClean="0"/>
              <a:t>Specific part of a source</a:t>
            </a:r>
          </a:p>
          <a:p>
            <a:pPr lvl="1">
              <a:buNone/>
            </a:pPr>
            <a:r>
              <a:rPr lang="en-US" dirty="0" smtClean="0"/>
              <a:t>	(Jones, 1995, chap. 2)</a:t>
            </a:r>
          </a:p>
          <a:p>
            <a:endParaRPr lang="en-US" dirty="0" smtClean="0"/>
          </a:p>
        </p:txBody>
      </p:sp>
      <p:sp>
        <p:nvSpPr>
          <p:cNvPr id="4" name="Footer Placeholder 3"/>
          <p:cNvSpPr>
            <a:spLocks noGrp="1"/>
          </p:cNvSpPr>
          <p:nvPr>
            <p:ph type="ftr" sz="quarter" idx="12"/>
          </p:nvPr>
        </p:nvSpPr>
        <p:spPr/>
        <p:txBody>
          <a:bodyPr/>
          <a:lstStyle/>
          <a:p>
            <a:r>
              <a:rPr lang="en-US" smtClean="0"/>
              <a:t>Purdue University Writing Lab</a:t>
            </a:r>
            <a:endParaRPr lang="en-US"/>
          </a:p>
        </p:txBody>
      </p:sp>
      <p:sp>
        <p:nvSpPr>
          <p:cNvPr id="23556" name="Rectangle 4"/>
          <p:cNvSpPr>
            <a:spLocks noGrp="1" noChangeArrowheads="1"/>
          </p:cNvSpPr>
          <p:nvPr>
            <p:ph type="title"/>
          </p:nvPr>
        </p:nvSpPr>
        <p:spPr/>
        <p:txBody>
          <a:bodyPr>
            <a:normAutofit fontScale="90000"/>
          </a:bodyPr>
          <a:lstStyle/>
          <a:p>
            <a:r>
              <a:rPr lang="en-US" smtClean="0"/>
              <a:t>Handling Parenthetical Citations</a:t>
            </a:r>
            <a:endParaRPr lang="en-US"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additive="base">
                                        <p:cTn id="12"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171">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7171">
                                            <p:txEl>
                                              <p:pRg st="2" end="2"/>
                                            </p:txEl>
                                          </p:spTgt>
                                        </p:tgtEl>
                                        <p:attrNameLst>
                                          <p:attrName>style.visibility</p:attrName>
                                        </p:attrNameLst>
                                      </p:cBhvr>
                                      <p:to>
                                        <p:strVal val="visible"/>
                                      </p:to>
                                    </p:set>
                                    <p:anim calcmode="lin" valueType="num">
                                      <p:cBhvr additive="base">
                                        <p:cTn id="16"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 calcmode="lin" valueType="num">
                                      <p:cBhvr additive="base">
                                        <p:cTn id="21"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17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8" fill="hold" grpId="0" nodeType="afterEffect">
                                  <p:stCondLst>
                                    <p:cond delay="0"/>
                                  </p:stCondLst>
                                  <p:childTnLst>
                                    <p:set>
                                      <p:cBhvr>
                                        <p:cTn id="29" dur="1" fill="hold">
                                          <p:stCondLst>
                                            <p:cond delay="0"/>
                                          </p:stCondLst>
                                        </p:cTn>
                                        <p:tgtEl>
                                          <p:spTgt spid="7171">
                                            <p:txEl>
                                              <p:pRg st="5" end="5"/>
                                            </p:txEl>
                                          </p:spTgt>
                                        </p:tgtEl>
                                        <p:attrNameLst>
                                          <p:attrName>style.visibility</p:attrName>
                                        </p:attrNameLst>
                                      </p:cBhvr>
                                      <p:to>
                                        <p:strVal val="visible"/>
                                      </p:to>
                                    </p:set>
                                    <p:anim calcmode="lin" valueType="num">
                                      <p:cBhvr additive="base">
                                        <p:cTn id="30"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7171">
                                            <p:txEl>
                                              <p:pRg st="5" end="5"/>
                                            </p:txEl>
                                          </p:spTgt>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0"/>
                                  </p:stCondLst>
                                  <p:childTnLst>
                                    <p:set>
                                      <p:cBhvr>
                                        <p:cTn id="33" dur="1" fill="hold">
                                          <p:stCondLst>
                                            <p:cond delay="0"/>
                                          </p:stCondLst>
                                        </p:cTn>
                                        <p:tgtEl>
                                          <p:spTgt spid="7171">
                                            <p:txEl>
                                              <p:pRg st="6" end="6"/>
                                            </p:txEl>
                                          </p:spTgt>
                                        </p:tgtEl>
                                        <p:attrNameLst>
                                          <p:attrName>style.visibility</p:attrName>
                                        </p:attrNameLst>
                                      </p:cBhvr>
                                      <p:to>
                                        <p:strVal val="visible"/>
                                      </p:to>
                                    </p:set>
                                    <p:anim calcmode="lin" valueType="num">
                                      <p:cBhvr additive="base">
                                        <p:cTn id="34"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2" presetClass="entr" presetSubtype="8" fill="hold" grpId="0" nodeType="afterEffect">
                                  <p:stCondLst>
                                    <p:cond delay="0"/>
                                  </p:stCondLst>
                                  <p:childTnLst>
                                    <p:set>
                                      <p:cBhvr>
                                        <p:cTn id="38" dur="1" fill="hold">
                                          <p:stCondLst>
                                            <p:cond delay="0"/>
                                          </p:stCondLst>
                                        </p:cTn>
                                        <p:tgtEl>
                                          <p:spTgt spid="7171">
                                            <p:txEl>
                                              <p:pRg st="7" end="7"/>
                                            </p:txEl>
                                          </p:spTgt>
                                        </p:tgtEl>
                                        <p:attrNameLst>
                                          <p:attrName>style.visibility</p:attrName>
                                        </p:attrNameLst>
                                      </p:cBhvr>
                                      <p:to>
                                        <p:strVal val="visible"/>
                                      </p:to>
                                    </p:set>
                                    <p:anim calcmode="lin" valueType="num">
                                      <p:cBhvr additive="base">
                                        <p:cTn id="39"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7171">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7171">
                                            <p:txEl>
                                              <p:pRg st="8" end="8"/>
                                            </p:txEl>
                                          </p:spTgt>
                                        </p:tgtEl>
                                        <p:attrNameLst>
                                          <p:attrName>style.visibility</p:attrName>
                                        </p:attrNameLst>
                                      </p:cBhvr>
                                      <p:to>
                                        <p:strVal val="visible"/>
                                      </p:to>
                                    </p:set>
                                    <p:anim calcmode="lin" valueType="num">
                                      <p:cBhvr additive="base">
                                        <p:cTn id="43"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125" name="Object 5"/>
          <p:cNvGraphicFramePr>
            <a:graphicFrameLocks noChangeAspect="1"/>
          </p:cNvGraphicFramePr>
          <p:nvPr>
            <p:ph type="clipArt" sz="half" idx="1"/>
          </p:nvPr>
        </p:nvGraphicFramePr>
        <p:xfrm>
          <a:off x="1219200" y="3657600"/>
          <a:ext cx="371475" cy="315913"/>
        </p:xfrm>
        <a:graphic>
          <a:graphicData uri="http://schemas.openxmlformats.org/presentationml/2006/ole">
            <p:oleObj spid="_x0000_s2050" name="Clip" r:id="rId4" imgW="370800" imgH="315360" progId="MS_ClipArt_Gallery.5">
              <p:embed/>
            </p:oleObj>
          </a:graphicData>
        </a:graphic>
      </p:graphicFrame>
      <p:sp>
        <p:nvSpPr>
          <p:cNvPr id="5123" name="Rectangle 3"/>
          <p:cNvSpPr>
            <a:spLocks noGrp="1" noChangeArrowheads="1"/>
          </p:cNvSpPr>
          <p:nvPr>
            <p:ph type="body" sz="half" idx="2"/>
          </p:nvPr>
        </p:nvSpPr>
        <p:spPr>
          <a:xfrm>
            <a:off x="1981200" y="1371600"/>
            <a:ext cx="6705600" cy="4953000"/>
          </a:xfrm>
        </p:spPr>
        <p:txBody>
          <a:bodyPr>
            <a:normAutofit/>
          </a:bodyPr>
          <a:lstStyle/>
          <a:p>
            <a:r>
              <a:rPr lang="en-US" smtClean="0"/>
              <a:t>Allows readers to cross-reference your sources easily</a:t>
            </a:r>
          </a:p>
          <a:p>
            <a:r>
              <a:rPr lang="en-US" smtClean="0"/>
              <a:t>Provides consistent format within a discipline</a:t>
            </a:r>
          </a:p>
          <a:p>
            <a:r>
              <a:rPr lang="en-US" smtClean="0"/>
              <a:t>Gives you credibility as a writer</a:t>
            </a:r>
          </a:p>
          <a:p>
            <a:r>
              <a:rPr lang="en-US" smtClean="0"/>
              <a:t>Protects yourself from plagiarism</a:t>
            </a:r>
          </a:p>
          <a:p>
            <a:endParaRPr lang="en-US" dirty="0"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2052" name="Rectangle 2"/>
          <p:cNvSpPr>
            <a:spLocks noGrp="1" noChangeArrowheads="1"/>
          </p:cNvSpPr>
          <p:nvPr>
            <p:ph type="title"/>
          </p:nvPr>
        </p:nvSpPr>
        <p:spPr/>
        <p:txBody>
          <a:bodyPr/>
          <a:lstStyle/>
          <a:p>
            <a:r>
              <a:rPr lang="en-US" dirty="0" smtClean="0"/>
              <a:t>Why Use APA Format?</a:t>
            </a:r>
            <a:endParaRPr lang="en-US" dirty="0" smtClean="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0-#ppt_w/2"/>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5123">
                                            <p:txEl>
                                              <p:pRg st="0" end="0"/>
                                            </p:txEl>
                                          </p:spTgt>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5123">
                                            <p:txEl>
                                              <p:pRg st="1" end="1"/>
                                            </p:txEl>
                                          </p:spTgt>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5123">
                                            <p:txEl>
                                              <p:pRg st="2" end="2"/>
                                            </p:txEl>
                                          </p:spTgt>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p:txBody>
          <a:bodyPr/>
          <a:lstStyle/>
          <a:p>
            <a:r>
              <a:rPr lang="en-US" smtClean="0"/>
              <a:t>If the source has no known author, then use an abbreviated version of the title:</a:t>
            </a:r>
          </a:p>
          <a:p>
            <a:r>
              <a:rPr lang="en-US" smtClean="0"/>
              <a:t>	Full Title: “California Cigarette Tax Deters Smokers”</a:t>
            </a:r>
          </a:p>
          <a:p>
            <a:r>
              <a:rPr lang="en-US" smtClean="0"/>
              <a:t>	Citation: (“California,” 1999)</a:t>
            </a:r>
            <a:endParaRPr lang="en-US" smtClean="0"/>
          </a:p>
        </p:txBody>
      </p:sp>
      <p:graphicFrame>
        <p:nvGraphicFramePr>
          <p:cNvPr id="111616" name="Object 0"/>
          <p:cNvGraphicFramePr>
            <a:graphicFrameLocks noChangeAspect="1"/>
          </p:cNvGraphicFramePr>
          <p:nvPr>
            <p:ph type="clipArt" sz="half" idx="2"/>
          </p:nvPr>
        </p:nvGraphicFramePr>
        <p:xfrm>
          <a:off x="6333331" y="3266281"/>
          <a:ext cx="1506538" cy="1163638"/>
        </p:xfrm>
        <a:graphic>
          <a:graphicData uri="http://schemas.openxmlformats.org/presentationml/2006/ole">
            <p:oleObj spid="_x0000_s13314" name="Clip" r:id="rId4" imgW="1505880" imgH="1163880" progId="MS_ClipArt_Gallery.2">
              <p:embed/>
            </p:oleObj>
          </a:graphicData>
        </a:graphic>
      </p:graphicFrame>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3316" name="Rectangle 2"/>
          <p:cNvSpPr>
            <a:spLocks noGrp="1" noChangeArrowheads="1"/>
          </p:cNvSpPr>
          <p:nvPr>
            <p:ph type="title"/>
          </p:nvPr>
        </p:nvSpPr>
        <p:spPr/>
        <p:txBody>
          <a:bodyPr>
            <a:normAutofit fontScale="90000"/>
          </a:bodyPr>
          <a:lstStyle/>
          <a:p>
            <a:r>
              <a:rPr lang="en-US" smtClean="0"/>
              <a:t>Handling Parenthetical Citations</a:t>
            </a:r>
            <a:endParaRPr lang="en-US" smtClean="0"/>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11616"/>
                                        </p:tgtEl>
                                        <p:attrNameLst>
                                          <p:attrName>style.visibility</p:attrName>
                                        </p:attrNameLst>
                                      </p:cBhvr>
                                      <p:to>
                                        <p:strVal val="visible"/>
                                      </p:to>
                                    </p:set>
                                    <p:anim calcmode="lin" valueType="num">
                                      <p:cBhvr additive="base">
                                        <p:cTn id="7" dur="500" fill="hold"/>
                                        <p:tgtEl>
                                          <p:spTgt spid="111616"/>
                                        </p:tgtEl>
                                        <p:attrNameLst>
                                          <p:attrName>ppt_x</p:attrName>
                                        </p:attrNameLst>
                                      </p:cBhvr>
                                      <p:tavLst>
                                        <p:tav tm="0">
                                          <p:val>
                                            <p:strVal val="#ppt_x"/>
                                          </p:val>
                                        </p:tav>
                                        <p:tav tm="100000">
                                          <p:val>
                                            <p:strVal val="#ppt_x"/>
                                          </p:val>
                                        </p:tav>
                                      </p:tavLst>
                                    </p:anim>
                                    <p:anim calcmode="lin" valueType="num">
                                      <p:cBhvr additive="base">
                                        <p:cTn id="8" dur="500" fill="hold"/>
                                        <p:tgtEl>
                                          <p:spTgt spid="11161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calcmode="lin" valueType="num">
                                      <p:cBhvr additive="base">
                                        <p:cTn id="12"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 calcmode="lin" valueType="num">
                                      <p:cBhvr additive="base">
                                        <p:cTn id="17"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 calcmode="lin" valueType="num">
                                      <p:cBhvr additive="base">
                                        <p:cTn id="22"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p:txBody>
          <a:bodyPr/>
          <a:lstStyle/>
          <a:p>
            <a:r>
              <a:rPr lang="en-US" smtClean="0"/>
              <a:t>A reference to a personal communication:</a:t>
            </a:r>
          </a:p>
          <a:p>
            <a:r>
              <a:rPr lang="en-US" smtClean="0"/>
              <a:t>	Source: email message from		 C. Everett Koop</a:t>
            </a:r>
          </a:p>
          <a:p>
            <a:r>
              <a:rPr lang="en-US" smtClean="0"/>
              <a:t>	Citation: (C. E. Koop, personal communication, May 16, 1998)</a:t>
            </a:r>
          </a:p>
          <a:p>
            <a:r>
              <a:rPr lang="en-US" smtClean="0"/>
              <a:t>A general reference to a web site</a:t>
            </a:r>
            <a:br>
              <a:rPr lang="en-US" smtClean="0"/>
            </a:br>
            <a:r>
              <a:rPr lang="en-US" smtClean="0"/>
              <a:t>Source:	Purdue University web site</a:t>
            </a:r>
          </a:p>
          <a:p>
            <a:r>
              <a:rPr lang="en-US" smtClean="0"/>
              <a:t>	Citation:	(http://www.purdue.edu)</a:t>
            </a:r>
            <a:endParaRPr lang="en-US" smtClean="0"/>
          </a:p>
        </p:txBody>
      </p:sp>
      <p:sp>
        <p:nvSpPr>
          <p:cNvPr id="5" name="Footer Placeholder 3"/>
          <p:cNvSpPr>
            <a:spLocks noGrp="1"/>
          </p:cNvSpPr>
          <p:nvPr>
            <p:ph type="ftr" sz="quarter" idx="12"/>
          </p:nvPr>
        </p:nvSpPr>
        <p:spPr/>
        <p:txBody>
          <a:bodyPr/>
          <a:lstStyle/>
          <a:p>
            <a:r>
              <a:rPr lang="en-US" smtClean="0"/>
              <a:t>Purdue University Writing Lab</a:t>
            </a:r>
            <a:endParaRPr lang="en-US"/>
          </a:p>
        </p:txBody>
      </p:sp>
      <p:sp>
        <p:nvSpPr>
          <p:cNvPr id="14340" name="Rectangle 2"/>
          <p:cNvSpPr>
            <a:spLocks noGrp="1" noChangeArrowheads="1"/>
          </p:cNvSpPr>
          <p:nvPr>
            <p:ph type="title"/>
          </p:nvPr>
        </p:nvSpPr>
        <p:spPr/>
        <p:txBody>
          <a:bodyPr>
            <a:normAutofit fontScale="90000"/>
          </a:bodyPr>
          <a:lstStyle/>
          <a:p>
            <a:r>
              <a:rPr lang="en-US" smtClean="0"/>
              <a:t>Handling Parenthetical Citations</a:t>
            </a:r>
            <a:endParaRPr lang="en-US" smtClean="0"/>
          </a:p>
        </p:txBody>
      </p:sp>
      <p:graphicFrame>
        <p:nvGraphicFramePr>
          <p:cNvPr id="112640" name="Object 0"/>
          <p:cNvGraphicFramePr>
            <a:graphicFrameLocks noChangeAspect="1"/>
          </p:cNvGraphicFramePr>
          <p:nvPr/>
        </p:nvGraphicFramePr>
        <p:xfrm>
          <a:off x="5562600" y="2438400"/>
          <a:ext cx="3581400" cy="2690813"/>
        </p:xfrm>
        <a:graphic>
          <a:graphicData uri="http://schemas.openxmlformats.org/presentationml/2006/ole">
            <p:oleObj spid="_x0000_s14338" name="Clip" r:id="rId4" imgW="1818720" imgH="1301760" progId="MS_ClipArt_Gallery.5">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12640"/>
                                        </p:tgtEl>
                                        <p:attrNameLst>
                                          <p:attrName>style.visibility</p:attrName>
                                        </p:attrNameLst>
                                      </p:cBhvr>
                                      <p:to>
                                        <p:strVal val="visible"/>
                                      </p:to>
                                    </p:set>
                                    <p:anim calcmode="lin" valueType="num">
                                      <p:cBhvr>
                                        <p:cTn id="7" dur="500" fill="hold"/>
                                        <p:tgtEl>
                                          <p:spTgt spid="112640"/>
                                        </p:tgtEl>
                                        <p:attrNameLst>
                                          <p:attrName>ppt_w</p:attrName>
                                        </p:attrNameLst>
                                      </p:cBhvr>
                                      <p:tavLst>
                                        <p:tav tm="0">
                                          <p:val>
                                            <p:fltVal val="0"/>
                                          </p:val>
                                        </p:tav>
                                        <p:tav tm="100000">
                                          <p:val>
                                            <p:strVal val="#ppt_w"/>
                                          </p:val>
                                        </p:tav>
                                      </p:tavLst>
                                    </p:anim>
                                    <p:anim calcmode="lin" valueType="num">
                                      <p:cBhvr>
                                        <p:cTn id="8" dur="500" fill="hold"/>
                                        <p:tgtEl>
                                          <p:spTgt spid="11264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anim calcmode="lin" valueType="num">
                                      <p:cBhvr additive="base">
                                        <p:cTn id="12"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8851">
                                            <p:txEl>
                                              <p:pRg st="1" end="1"/>
                                            </p:txEl>
                                          </p:spTgt>
                                        </p:tgtEl>
                                        <p:attrNameLst>
                                          <p:attrName>style.visibility</p:attrName>
                                        </p:attrNameLst>
                                      </p:cBhvr>
                                      <p:to>
                                        <p:strVal val="visible"/>
                                      </p:to>
                                    </p:set>
                                    <p:anim calcmode="lin" valueType="num">
                                      <p:cBhvr additive="base">
                                        <p:cTn id="17"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78851">
                                            <p:txEl>
                                              <p:pRg st="2" end="2"/>
                                            </p:txEl>
                                          </p:spTgt>
                                        </p:tgtEl>
                                        <p:attrNameLst>
                                          <p:attrName>style.visibility</p:attrName>
                                        </p:attrNameLst>
                                      </p:cBhvr>
                                      <p:to>
                                        <p:strVal val="visible"/>
                                      </p:to>
                                    </p:set>
                                    <p:anim calcmode="lin" valueType="num">
                                      <p:cBhvr additive="base">
                                        <p:cTn id="22"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78851">
                                            <p:txEl>
                                              <p:pRg st="3" end="3"/>
                                            </p:txEl>
                                          </p:spTgt>
                                        </p:tgtEl>
                                        <p:attrNameLst>
                                          <p:attrName>style.visibility</p:attrName>
                                        </p:attrNameLst>
                                      </p:cBhvr>
                                      <p:to>
                                        <p:strVal val="visible"/>
                                      </p:to>
                                    </p:set>
                                    <p:anim calcmode="lin" valueType="num">
                                      <p:cBhvr additive="base">
                                        <p:cTn id="27"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78851">
                                            <p:txEl>
                                              <p:pRg st="4" end="4"/>
                                            </p:txEl>
                                          </p:spTgt>
                                        </p:tgtEl>
                                        <p:attrNameLst>
                                          <p:attrName>style.visibility</p:attrName>
                                        </p:attrNameLst>
                                      </p:cBhvr>
                                      <p:to>
                                        <p:strVal val="visible"/>
                                      </p:to>
                                    </p:set>
                                    <p:anim calcmode="lin" valueType="num">
                                      <p:cBhvr additive="base">
                                        <p:cTn id="32" dur="500" fill="hold"/>
                                        <p:tgtEl>
                                          <p:spTgt spid="78851">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788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uiExpand="1"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p:txBody>
          <a:bodyPr>
            <a:normAutofit fontScale="77500" lnSpcReduction="20000"/>
          </a:bodyPr>
          <a:lstStyle/>
          <a:p>
            <a:pPr>
              <a:buNone/>
            </a:pPr>
            <a:r>
              <a:rPr lang="en-US" dirty="0" smtClean="0"/>
              <a:t>		Recently, the history of warfare has been significantly revised by </a:t>
            </a:r>
            <a:r>
              <a:rPr lang="en-US" dirty="0" err="1" smtClean="0"/>
              <a:t>Higonnet</a:t>
            </a:r>
            <a:r>
              <a:rPr lang="en-US" dirty="0" smtClean="0"/>
              <a:t> et al (1987), Marcus (1989), and </a:t>
            </a:r>
            <a:r>
              <a:rPr lang="en-US" dirty="0" err="1" smtClean="0"/>
              <a:t>Raitt</a:t>
            </a:r>
            <a:r>
              <a:rPr lang="en-US" dirty="0" smtClean="0"/>
              <a:t> and Tate (1997) to include women’s personal and cultural responses to battle and its resultant traumatic effects.  Feminist researchers now concur that “It is no longer true to claim that women's responses to the war have been ignored” (</a:t>
            </a:r>
            <a:r>
              <a:rPr lang="en-US" dirty="0" err="1" smtClean="0"/>
              <a:t>Raitt</a:t>
            </a:r>
            <a:r>
              <a:rPr lang="en-US" dirty="0" smtClean="0"/>
              <a:t> &amp; Tate, p. 2).  Though these studies focus solely on women's experiences, they err by collectively perpetuating the masculine-centered impressions originating in </a:t>
            </a:r>
            <a:r>
              <a:rPr lang="en-US" dirty="0" err="1" smtClean="0"/>
              <a:t>Fussell</a:t>
            </a:r>
            <a:r>
              <a:rPr lang="en-US" dirty="0" smtClean="0"/>
              <a:t> (1975) and </a:t>
            </a:r>
            <a:r>
              <a:rPr lang="en-US" dirty="0" err="1" smtClean="0"/>
              <a:t>Bergonzi</a:t>
            </a:r>
            <a:r>
              <a:rPr lang="en-US" dirty="0" smtClean="0"/>
              <a:t> (1996).</a:t>
            </a:r>
          </a:p>
          <a:p>
            <a:pPr>
              <a:buNone/>
            </a:pPr>
            <a:r>
              <a:rPr lang="en-US" dirty="0" smtClean="0"/>
              <a:t>		However, </a:t>
            </a:r>
            <a:r>
              <a:rPr lang="en-US" dirty="0" err="1" smtClean="0"/>
              <a:t>Tylee</a:t>
            </a:r>
            <a:r>
              <a:rPr lang="en-US" dirty="0" smtClean="0"/>
              <a:t> (1990) further criticizes </a:t>
            </a:r>
            <a:r>
              <a:rPr lang="en-US" dirty="0" err="1" smtClean="0"/>
              <a:t>Fussell</a:t>
            </a:r>
            <a:r>
              <a:rPr lang="en-US" dirty="0" smtClean="0"/>
              <a:t>, arguing that his study “treated memory and culture as if they belonged to a sphere beyond the existence of individuals or the control of institutions” (p. 6). </a:t>
            </a:r>
            <a:endParaRPr lang="en-US" dirty="0" smtClean="0"/>
          </a:p>
        </p:txBody>
      </p:sp>
      <p:sp>
        <p:nvSpPr>
          <p:cNvPr id="4" name="Footer Placeholder 3"/>
          <p:cNvSpPr>
            <a:spLocks noGrp="1"/>
          </p:cNvSpPr>
          <p:nvPr>
            <p:ph type="ftr" sz="quarter" idx="12"/>
          </p:nvPr>
        </p:nvSpPr>
        <p:spPr/>
        <p:txBody>
          <a:bodyPr/>
          <a:lstStyle/>
          <a:p>
            <a:r>
              <a:rPr lang="en-US" smtClean="0"/>
              <a:t>Purdue University Writing Lab</a:t>
            </a:r>
            <a:endParaRPr lang="en-US"/>
          </a:p>
        </p:txBody>
      </p:sp>
      <p:sp>
        <p:nvSpPr>
          <p:cNvPr id="24579" name="Rectangle 2"/>
          <p:cNvSpPr>
            <a:spLocks noGrp="1" noChangeArrowheads="1"/>
          </p:cNvSpPr>
          <p:nvPr>
            <p:ph type="title"/>
          </p:nvPr>
        </p:nvSpPr>
        <p:spPr/>
        <p:txBody>
          <a:bodyPr>
            <a:normAutofit fontScale="90000"/>
          </a:bodyPr>
          <a:lstStyle/>
          <a:p>
            <a:r>
              <a:rPr lang="en-US" smtClean="0"/>
              <a:t>Handling Parenthetical Citations</a:t>
            </a:r>
            <a:endParaRPr lang="en-US" smtClean="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wipe(up)">
                                      <p:cBhvr>
                                        <p:cTn id="7" dur="500"/>
                                        <p:tgtEl>
                                          <p:spTgt spid="76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13664" name="Object 0"/>
          <p:cNvGraphicFramePr>
            <a:graphicFrameLocks noChangeAspect="1"/>
          </p:cNvGraphicFramePr>
          <p:nvPr>
            <p:ph type="clipArt" sz="half" idx="1"/>
          </p:nvPr>
        </p:nvGraphicFramePr>
        <p:xfrm>
          <a:off x="1806575" y="3595687"/>
          <a:ext cx="1035050" cy="504825"/>
        </p:xfrm>
        <a:graphic>
          <a:graphicData uri="http://schemas.openxmlformats.org/presentationml/2006/ole">
            <p:oleObj spid="_x0000_s15362" name="Clip" r:id="rId4" imgW="1035720" imgH="504720" progId="MS_ClipArt_Gallery.2">
              <p:embed/>
            </p:oleObj>
          </a:graphicData>
        </a:graphic>
      </p:graphicFrame>
      <p:sp>
        <p:nvSpPr>
          <p:cNvPr id="8195" name="Rectangle 3"/>
          <p:cNvSpPr>
            <a:spLocks noGrp="1" noChangeArrowheads="1"/>
          </p:cNvSpPr>
          <p:nvPr>
            <p:ph type="body" sz="half" idx="2"/>
          </p:nvPr>
        </p:nvSpPr>
        <p:spPr/>
        <p:txBody>
          <a:bodyPr/>
          <a:lstStyle/>
          <a:p>
            <a:r>
              <a:rPr lang="en-US" smtClean="0"/>
              <a:t>There are many different combinations and variations within APA citation format.  </a:t>
            </a:r>
          </a:p>
          <a:p>
            <a:endParaRPr lang="en-US" smtClean="0"/>
          </a:p>
          <a:p>
            <a:r>
              <a:rPr lang="en-US" smtClean="0"/>
              <a:t>If you run into something unusual, look it up! </a:t>
            </a:r>
            <a:endParaRPr lang="en-US"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5365" name="Rectangle 4"/>
          <p:cNvSpPr>
            <a:spLocks noGrp="1" noChangeArrowheads="1"/>
          </p:cNvSpPr>
          <p:nvPr>
            <p:ph type="title"/>
          </p:nvPr>
        </p:nvSpPr>
        <p:spPr/>
        <p:txBody>
          <a:bodyPr/>
          <a:lstStyle/>
          <a:p>
            <a:r>
              <a:rPr lang="en-US" smtClean="0"/>
              <a:t>Handling Quotes in Your Text</a:t>
            </a:r>
            <a:endParaRPr lang="en-US" smtClean="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13664"/>
                                        </p:tgtEl>
                                        <p:attrNameLst>
                                          <p:attrName>style.visibility</p:attrName>
                                        </p:attrNameLst>
                                      </p:cBhvr>
                                      <p:to>
                                        <p:strVal val="visible"/>
                                      </p:to>
                                    </p:set>
                                    <p:animEffect transition="in" filter="barn(inVertical)">
                                      <p:cBhvr>
                                        <p:cTn id="7" dur="500"/>
                                        <p:tgtEl>
                                          <p:spTgt spid="11366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box(in)">
                                      <p:cBhvr>
                                        <p:cTn id="11" dur="500"/>
                                        <p:tgtEl>
                                          <p:spTgt spid="8195">
                                            <p:txEl>
                                              <p:pRg st="0" end="0"/>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box(in)">
                                      <p:cBhvr>
                                        <p:cTn id="15"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1029" descr="G:\PFiles\MSOffice\Clipart\standard\stddir2\BS00256_.wmf"/>
          <p:cNvPicPr>
            <a:picLocks noGrp="1" noChangeAspect="1" noChangeArrowheads="1"/>
          </p:cNvPicPr>
          <p:nvPr>
            <p:ph type="clipArt" sz="half" idx="1"/>
          </p:nvPr>
        </p:nvPicPr>
        <p:blipFill>
          <a:blip r:embed="rId3"/>
          <a:stretch>
            <a:fillRect/>
          </a:stretch>
        </p:blipFill>
        <p:spPr>
          <a:xfrm>
            <a:off x="1389126" y="2909468"/>
            <a:ext cx="1869948" cy="1877263"/>
          </a:xfrm>
        </p:spPr>
      </p:pic>
      <p:sp>
        <p:nvSpPr>
          <p:cNvPr id="17412" name="Rectangle 1028"/>
          <p:cNvSpPr>
            <a:spLocks noGrp="1" noChangeArrowheads="1"/>
          </p:cNvSpPr>
          <p:nvPr>
            <p:ph type="body" sz="half" idx="2"/>
          </p:nvPr>
        </p:nvSpPr>
        <p:spPr/>
        <p:txBody>
          <a:bodyPr>
            <a:normAutofit lnSpcReduction="10000"/>
          </a:bodyPr>
          <a:lstStyle/>
          <a:p>
            <a:r>
              <a:rPr lang="en-US" smtClean="0"/>
              <a:t>Cross-referencing allows readers to locate the publication information of source material.  This is of great value for researchers who may want to locate your sources for their own research projects.</a:t>
            </a:r>
            <a:endParaRPr lang="en-US"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7411" name="Rectangle 1026"/>
          <p:cNvSpPr>
            <a:spLocks noGrp="1" noChangeArrowheads="1"/>
          </p:cNvSpPr>
          <p:nvPr>
            <p:ph type="title"/>
          </p:nvPr>
        </p:nvSpPr>
        <p:spPr/>
        <p:txBody>
          <a:bodyPr/>
          <a:lstStyle/>
          <a:p>
            <a:r>
              <a:rPr lang="en-US" smtClean="0"/>
              <a:t>Cross-Referencing Your Sources</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7" descr="G:\PFiles\MSOffice\Clipart\smbusbas\BD10035_.WMF"/>
          <p:cNvPicPr>
            <a:picLocks noGrp="1" noChangeAspect="1" noChangeArrowheads="1"/>
          </p:cNvPicPr>
          <p:nvPr>
            <p:ph type="clipArt" sz="half" idx="1"/>
          </p:nvPr>
        </p:nvPicPr>
        <p:blipFill>
          <a:blip r:embed="rId3"/>
          <a:stretch>
            <a:fillRect/>
          </a:stretch>
        </p:blipFill>
        <p:spPr>
          <a:xfrm>
            <a:off x="1840839" y="3238652"/>
            <a:ext cx="966521" cy="1218895"/>
          </a:xfrm>
        </p:spPr>
      </p:pic>
      <p:sp>
        <p:nvSpPr>
          <p:cNvPr id="18436" name="Rectangle 4"/>
          <p:cNvSpPr>
            <a:spLocks noGrp="1" noChangeArrowheads="1"/>
          </p:cNvSpPr>
          <p:nvPr>
            <p:ph type="body" sz="half" idx="2"/>
          </p:nvPr>
        </p:nvSpPr>
        <p:spPr/>
        <p:txBody>
          <a:bodyPr/>
          <a:lstStyle/>
          <a:p>
            <a:r>
              <a:rPr lang="en-US" smtClean="0"/>
              <a:t>Using a consistent format helps your reader understand your arguments and the sources they’re built on. </a:t>
            </a:r>
          </a:p>
          <a:p>
            <a:r>
              <a:rPr lang="en-US" smtClean="0"/>
              <a:t>It also helps you keep track of your sources as you build arguments. </a:t>
            </a:r>
            <a:endParaRPr lang="en-US"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8435" name="Rectangle 2"/>
          <p:cNvSpPr>
            <a:spLocks noGrp="1" noChangeArrowheads="1"/>
          </p:cNvSpPr>
          <p:nvPr>
            <p:ph type="title"/>
          </p:nvPr>
        </p:nvSpPr>
        <p:spPr/>
        <p:txBody>
          <a:bodyPr/>
          <a:lstStyle/>
          <a:p>
            <a:r>
              <a:rPr lang="en-US" smtClean="0"/>
              <a:t>Using a Consistent Format</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5" descr="G:\PFiles\MSOffice\Clipart\smbusbas\PE00857_.wmf"/>
          <p:cNvPicPr>
            <a:picLocks noGrp="1" noChangeAspect="1" noChangeArrowheads="1"/>
          </p:cNvPicPr>
          <p:nvPr>
            <p:ph type="clipArt" sz="half" idx="1"/>
          </p:nvPr>
        </p:nvPicPr>
        <p:blipFill>
          <a:blip r:embed="rId3"/>
          <a:stretch>
            <a:fillRect/>
          </a:stretch>
        </p:blipFill>
        <p:spPr>
          <a:xfrm>
            <a:off x="1405585" y="2887523"/>
            <a:ext cx="1837030" cy="1921154"/>
          </a:xfrm>
        </p:spPr>
      </p:pic>
      <p:sp>
        <p:nvSpPr>
          <p:cNvPr id="19460" name="Rectangle 4"/>
          <p:cNvSpPr>
            <a:spLocks noGrp="1" noChangeArrowheads="1"/>
          </p:cNvSpPr>
          <p:nvPr>
            <p:ph type="body" sz="half" idx="2"/>
          </p:nvPr>
        </p:nvSpPr>
        <p:spPr/>
        <p:txBody>
          <a:bodyPr/>
          <a:lstStyle/>
          <a:p>
            <a:r>
              <a:rPr lang="en-US" smtClean="0"/>
              <a:t>The proper use of APA style shows the credibility of writers; such writers show accountability to their source material.</a:t>
            </a:r>
            <a:endParaRPr lang="en-US"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19459" name="Rectangle 2"/>
          <p:cNvSpPr>
            <a:spLocks noGrp="1" noChangeArrowheads="1"/>
          </p:cNvSpPr>
          <p:nvPr>
            <p:ph type="title"/>
          </p:nvPr>
        </p:nvSpPr>
        <p:spPr/>
        <p:txBody>
          <a:bodyPr/>
          <a:lstStyle/>
          <a:p>
            <a:r>
              <a:rPr lang="en-US" smtClean="0"/>
              <a:t>Establishing Credibility</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1380" name="Object 1028"/>
          <p:cNvGraphicFramePr>
            <a:graphicFrameLocks noChangeAspect="1"/>
          </p:cNvGraphicFramePr>
          <p:nvPr>
            <p:ph type="clipArt" sz="half" idx="1"/>
          </p:nvPr>
        </p:nvGraphicFramePr>
        <p:xfrm>
          <a:off x="1617662" y="2937668"/>
          <a:ext cx="1412875" cy="1820863"/>
        </p:xfrm>
        <a:graphic>
          <a:graphicData uri="http://schemas.openxmlformats.org/presentationml/2006/ole">
            <p:oleObj spid="_x0000_s3074" name="Clip" r:id="rId4" imgW="1413360" imgH="1821240" progId="MS_ClipArt_Gallery.5">
              <p:embed/>
            </p:oleObj>
          </a:graphicData>
        </a:graphic>
      </p:graphicFrame>
      <p:sp>
        <p:nvSpPr>
          <p:cNvPr id="101379" name="Rectangle 1027"/>
          <p:cNvSpPr>
            <a:spLocks noGrp="1" noChangeArrowheads="1"/>
          </p:cNvSpPr>
          <p:nvPr>
            <p:ph type="body" sz="half" idx="2"/>
          </p:nvPr>
        </p:nvSpPr>
        <p:spPr>
          <a:xfrm>
            <a:off x="3200400" y="1371600"/>
            <a:ext cx="5486400" cy="4953000"/>
          </a:xfrm>
        </p:spPr>
        <p:txBody>
          <a:bodyPr/>
          <a:lstStyle/>
          <a:p>
            <a:r>
              <a:rPr lang="en-US" dirty="0" smtClean="0"/>
              <a:t>Proper citation of your sources in APA style can help you avoid plagiarism, which is a serious offense. It may result in anything from failure of the assignment to expulsion from school.</a:t>
            </a:r>
            <a:endParaRPr lang="en-US" dirty="0"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3076" name="Rectangle 1026"/>
          <p:cNvSpPr>
            <a:spLocks noGrp="1" noChangeArrowheads="1"/>
          </p:cNvSpPr>
          <p:nvPr>
            <p:ph type="title"/>
          </p:nvPr>
        </p:nvSpPr>
        <p:spPr/>
        <p:txBody>
          <a:bodyPr/>
          <a:lstStyle/>
          <a:p>
            <a:r>
              <a:rPr lang="en-US" smtClean="0"/>
              <a:t>Avoiding Plagiarism</a:t>
            </a:r>
            <a:endParaRPr lang="en-US" smtClean="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1380"/>
                                        </p:tgtEl>
                                        <p:attrNameLst>
                                          <p:attrName>style.visibility</p:attrName>
                                        </p:attrNameLst>
                                      </p:cBhvr>
                                      <p:to>
                                        <p:strVal val="visible"/>
                                      </p:to>
                                    </p:set>
                                    <p:anim calcmode="lin" valueType="num">
                                      <p:cBhvr additive="base">
                                        <p:cTn id="7" dur="500" fill="hold"/>
                                        <p:tgtEl>
                                          <p:spTgt spid="101380"/>
                                        </p:tgtEl>
                                        <p:attrNameLst>
                                          <p:attrName>ppt_x</p:attrName>
                                        </p:attrNameLst>
                                      </p:cBhvr>
                                      <p:tavLst>
                                        <p:tav tm="0">
                                          <p:val>
                                            <p:strVal val="0-#ppt_w/2"/>
                                          </p:val>
                                        </p:tav>
                                        <p:tav tm="100000">
                                          <p:val>
                                            <p:strVal val="#ppt_x"/>
                                          </p:val>
                                        </p:tav>
                                      </p:tavLst>
                                    </p:anim>
                                    <p:anim calcmode="lin" valueType="num">
                                      <p:cBhvr additive="base">
                                        <p:cTn id="8" dur="500" fill="hold"/>
                                        <p:tgtEl>
                                          <p:spTgt spid="10138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 calcmode="lin" valueType="num">
                                      <p:cBhvr additive="base">
                                        <p:cTn id="12" dur="500" fill="hold"/>
                                        <p:tgtEl>
                                          <p:spTgt spid="10137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13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5607" name="Object 7"/>
          <p:cNvGraphicFramePr>
            <a:graphicFrameLocks noChangeAspect="1"/>
          </p:cNvGraphicFramePr>
          <p:nvPr>
            <p:ph type="clipArt" sz="half" idx="1"/>
          </p:nvPr>
        </p:nvGraphicFramePr>
        <p:xfrm>
          <a:off x="1312068" y="2113756"/>
          <a:ext cx="2024063" cy="3468688"/>
        </p:xfrm>
        <a:graphic>
          <a:graphicData uri="http://schemas.openxmlformats.org/presentationml/2006/ole">
            <p:oleObj spid="_x0000_s4098" name="Clip" r:id="rId4" imgW="2024640" imgH="3468960" progId="MS_ClipArt_Gallery.5">
              <p:embed/>
            </p:oleObj>
          </a:graphicData>
        </a:graphic>
      </p:graphicFrame>
      <p:sp>
        <p:nvSpPr>
          <p:cNvPr id="25604" name="Rectangle 4"/>
          <p:cNvSpPr>
            <a:spLocks noGrp="1" noChangeArrowheads="1"/>
          </p:cNvSpPr>
          <p:nvPr>
            <p:ph type="body" sz="half" idx="2"/>
          </p:nvPr>
        </p:nvSpPr>
        <p:spPr/>
        <p:txBody>
          <a:bodyPr/>
          <a:lstStyle/>
          <a:p>
            <a:r>
              <a:rPr lang="en-US" smtClean="0"/>
              <a:t>Publication Manual of the American Psychological Association, 5th ed.</a:t>
            </a:r>
          </a:p>
          <a:p>
            <a:r>
              <a:rPr lang="en-US" smtClean="0"/>
              <a:t>www.apastyle.org</a:t>
            </a:r>
          </a:p>
          <a:p>
            <a:r>
              <a:rPr lang="en-US" smtClean="0"/>
              <a:t>Composition textbooks</a:t>
            </a:r>
          </a:p>
          <a:p>
            <a:r>
              <a:rPr lang="en-US" smtClean="0"/>
              <a:t>OWL website: </a:t>
            </a:r>
            <a:r>
              <a:rPr lang="en-US" smtClean="0">
                <a:hlinkClick r:id="rId5"/>
              </a:rPr>
              <a:t>owl.english.purdue.edu</a:t>
            </a:r>
            <a:endParaRPr lang="en-US" smtClean="0"/>
          </a:p>
          <a:p>
            <a:endParaRPr lang="en-US" smtClean="0"/>
          </a:p>
        </p:txBody>
      </p:sp>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4100" name="Rectangle 2"/>
          <p:cNvSpPr>
            <a:spLocks noGrp="1" noChangeArrowheads="1"/>
          </p:cNvSpPr>
          <p:nvPr>
            <p:ph type="title"/>
          </p:nvPr>
        </p:nvSpPr>
        <p:spPr/>
        <p:txBody>
          <a:bodyPr/>
          <a:lstStyle/>
          <a:p>
            <a:r>
              <a:rPr lang="en-US" smtClean="0"/>
              <a:t>Where Do I Find APA Format?</a:t>
            </a:r>
            <a:endParaRPr lang="en-US" smtClean="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box(out)">
                                      <p:cBhvr>
                                        <p:cTn id="7" dur="500"/>
                                        <p:tgtEl>
                                          <p:spTgt spid="25607"/>
                                        </p:tgtEl>
                                      </p:cBhvr>
                                    </p:animEffect>
                                  </p:childTnLst>
                                </p:cTn>
                              </p:par>
                            </p:childTnLst>
                          </p:cTn>
                        </p:par>
                        <p:par>
                          <p:cTn id="8" fill="hold">
                            <p:stCondLst>
                              <p:cond delay="500"/>
                            </p:stCondLst>
                            <p:childTnLst>
                              <p:par>
                                <p:cTn id="9" presetID="17" presetClass="entr" presetSubtype="2" fill="hold" grpId="0" nodeType="after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anim calcmode="lin" valueType="num">
                                      <p:cBhvr>
                                        <p:cTn id="11" dur="500" fill="hold"/>
                                        <p:tgtEl>
                                          <p:spTgt spid="25604">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25604">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2560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5604">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17" presetClass="entr" presetSubtype="2" fill="hold" grpId="0" nodeType="afterEffect">
                                  <p:stCondLst>
                                    <p:cond delay="0"/>
                                  </p:stCondLst>
                                  <p:childTnLst>
                                    <p:set>
                                      <p:cBhvr>
                                        <p:cTn id="17" dur="1" fill="hold">
                                          <p:stCondLst>
                                            <p:cond delay="0"/>
                                          </p:stCondLst>
                                        </p:cTn>
                                        <p:tgtEl>
                                          <p:spTgt spid="25604">
                                            <p:txEl>
                                              <p:pRg st="1" end="1"/>
                                            </p:txEl>
                                          </p:spTgt>
                                        </p:tgtEl>
                                        <p:attrNameLst>
                                          <p:attrName>style.visibility</p:attrName>
                                        </p:attrNameLst>
                                      </p:cBhvr>
                                      <p:to>
                                        <p:strVal val="visible"/>
                                      </p:to>
                                    </p:set>
                                    <p:anim calcmode="lin" valueType="num">
                                      <p:cBhvr>
                                        <p:cTn id="18" dur="500" fill="hold"/>
                                        <p:tgtEl>
                                          <p:spTgt spid="25604">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25604">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5604">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5604">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17" presetClass="entr" presetSubtype="2" fill="hold" grpId="0" nodeType="afterEffect">
                                  <p:stCondLst>
                                    <p:cond delay="0"/>
                                  </p:stCondLst>
                                  <p:childTnLst>
                                    <p:set>
                                      <p:cBhvr>
                                        <p:cTn id="24" dur="1" fill="hold">
                                          <p:stCondLst>
                                            <p:cond delay="0"/>
                                          </p:stCondLst>
                                        </p:cTn>
                                        <p:tgtEl>
                                          <p:spTgt spid="25604">
                                            <p:txEl>
                                              <p:pRg st="2" end="2"/>
                                            </p:txEl>
                                          </p:spTgt>
                                        </p:tgtEl>
                                        <p:attrNameLst>
                                          <p:attrName>style.visibility</p:attrName>
                                        </p:attrNameLst>
                                      </p:cBhvr>
                                      <p:to>
                                        <p:strVal val="visible"/>
                                      </p:to>
                                    </p:set>
                                    <p:anim calcmode="lin" valueType="num">
                                      <p:cBhvr>
                                        <p:cTn id="25" dur="500" fill="hold"/>
                                        <p:tgtEl>
                                          <p:spTgt spid="25604">
                                            <p:txEl>
                                              <p:pRg st="2" end="2"/>
                                            </p:txEl>
                                          </p:spTgt>
                                        </p:tgtEl>
                                        <p:attrNameLst>
                                          <p:attrName>ppt_x</p:attrName>
                                        </p:attrNameLst>
                                      </p:cBhvr>
                                      <p:tavLst>
                                        <p:tav tm="0">
                                          <p:val>
                                            <p:strVal val="#ppt_x+#ppt_w/2"/>
                                          </p:val>
                                        </p:tav>
                                        <p:tav tm="100000">
                                          <p:val>
                                            <p:strVal val="#ppt_x"/>
                                          </p:val>
                                        </p:tav>
                                      </p:tavLst>
                                    </p:anim>
                                    <p:anim calcmode="lin" valueType="num">
                                      <p:cBhvr>
                                        <p:cTn id="26" dur="500" fill="hold"/>
                                        <p:tgtEl>
                                          <p:spTgt spid="25604">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25604">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25604">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2000"/>
                            </p:stCondLst>
                            <p:childTnLst>
                              <p:par>
                                <p:cTn id="30" presetID="17" presetClass="entr" presetSubtype="2" fill="hold" grpId="0" nodeType="afterEffect">
                                  <p:stCondLst>
                                    <p:cond delay="0"/>
                                  </p:stCondLst>
                                  <p:childTnLst>
                                    <p:set>
                                      <p:cBhvr>
                                        <p:cTn id="31" dur="1" fill="hold">
                                          <p:stCondLst>
                                            <p:cond delay="0"/>
                                          </p:stCondLst>
                                        </p:cTn>
                                        <p:tgtEl>
                                          <p:spTgt spid="25604">
                                            <p:txEl>
                                              <p:pRg st="3" end="3"/>
                                            </p:txEl>
                                          </p:spTgt>
                                        </p:tgtEl>
                                        <p:attrNameLst>
                                          <p:attrName>style.visibility</p:attrName>
                                        </p:attrNameLst>
                                      </p:cBhvr>
                                      <p:to>
                                        <p:strVal val="visible"/>
                                      </p:to>
                                    </p:set>
                                    <p:anim calcmode="lin" valueType="num">
                                      <p:cBhvr>
                                        <p:cTn id="32" dur="500" fill="hold"/>
                                        <p:tgtEl>
                                          <p:spTgt spid="25604">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5604">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5604">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5604">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p:txBody>
          <a:bodyPr/>
          <a:lstStyle/>
          <a:p>
            <a:r>
              <a:rPr lang="en-US" smtClean="0"/>
              <a:t>Reference Page </a:t>
            </a:r>
          </a:p>
          <a:p>
            <a:r>
              <a:rPr lang="en-US" smtClean="0"/>
              <a:t>Parenthetical Citations </a:t>
            </a:r>
          </a:p>
          <a:p>
            <a:endParaRPr lang="en-US" smtClean="0"/>
          </a:p>
          <a:p>
            <a:endParaRPr lang="en-US" smtClean="0"/>
          </a:p>
        </p:txBody>
      </p:sp>
      <p:graphicFrame>
        <p:nvGraphicFramePr>
          <p:cNvPr id="22535" name="Object 7"/>
          <p:cNvGraphicFramePr>
            <a:graphicFrameLocks noChangeAspect="1"/>
          </p:cNvGraphicFramePr>
          <p:nvPr>
            <p:ph type="clipArt" sz="half" idx="2"/>
          </p:nvPr>
        </p:nvGraphicFramePr>
        <p:xfrm>
          <a:off x="5643562" y="2113756"/>
          <a:ext cx="2886075" cy="3468688"/>
        </p:xfrm>
        <a:graphic>
          <a:graphicData uri="http://schemas.openxmlformats.org/presentationml/2006/ole">
            <p:oleObj spid="_x0000_s5122" name="Clip" r:id="rId5" imgW="2886480" imgH="3468960" progId="MS_ClipArt_Gallery.5">
              <p:embed/>
            </p:oleObj>
          </a:graphicData>
        </a:graphic>
      </p:graphicFrame>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5124" name="Rectangle 2"/>
          <p:cNvSpPr>
            <a:spLocks noGrp="1" noChangeArrowheads="1"/>
          </p:cNvSpPr>
          <p:nvPr>
            <p:ph type="title"/>
          </p:nvPr>
        </p:nvSpPr>
        <p:spPr/>
        <p:txBody>
          <a:bodyPr/>
          <a:lstStyle/>
          <a:p>
            <a:r>
              <a:rPr lang="en-US" smtClean="0"/>
              <a:t>APA Style: Two Main Concerns</a:t>
            </a:r>
            <a:endParaRPr lang="en-US" smtClean="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2535"/>
                                        </p:tgtEl>
                                        <p:attrNameLst>
                                          <p:attrName>style.visibility</p:attrName>
                                        </p:attrNameLst>
                                      </p:cBhvr>
                                      <p:to>
                                        <p:strVal val="visible"/>
                                      </p:to>
                                    </p:set>
                                    <p:anim calcmode="lin" valueType="num">
                                      <p:cBhvr>
                                        <p:cTn id="7" dur="1000" fill="hold"/>
                                        <p:tgtEl>
                                          <p:spTgt spid="22535"/>
                                        </p:tgtEl>
                                        <p:attrNameLst>
                                          <p:attrName>ppt_w</p:attrName>
                                        </p:attrNameLst>
                                      </p:cBhvr>
                                      <p:tavLst>
                                        <p:tav tm="0">
                                          <p:val>
                                            <p:fltVal val="0"/>
                                          </p:val>
                                        </p:tav>
                                        <p:tav tm="100000">
                                          <p:val>
                                            <p:strVal val="#ppt_w"/>
                                          </p:val>
                                        </p:tav>
                                      </p:tavLst>
                                    </p:anim>
                                    <p:anim calcmode="lin" valueType="num">
                                      <p:cBhvr>
                                        <p:cTn id="8" dur="1000" fill="hold"/>
                                        <p:tgtEl>
                                          <p:spTgt spid="22535"/>
                                        </p:tgtEl>
                                        <p:attrNameLst>
                                          <p:attrName>ppt_h</p:attrName>
                                        </p:attrNameLst>
                                      </p:cBhvr>
                                      <p:tavLst>
                                        <p:tav tm="0">
                                          <p:val>
                                            <p:fltVal val="0"/>
                                          </p:val>
                                        </p:tav>
                                        <p:tav tm="100000">
                                          <p:val>
                                            <p:strVal val="#ppt_h"/>
                                          </p:val>
                                        </p:tav>
                                      </p:tavLst>
                                    </p:anim>
                                    <p:anim calcmode="lin" valueType="num">
                                      <p:cBhvr>
                                        <p:cTn id="9" dur="1000" fill="hold"/>
                                        <p:tgtEl>
                                          <p:spTgt spid="2253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5"/>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builtIn="1"/>
                                        </p:tgtEl>
                                      </p:cMediaNode>
                                    </p:audio>
                                  </p:subTnLst>
                                </p:cTn>
                              </p:par>
                            </p:childTnLst>
                          </p:cTn>
                        </p:par>
                        <p:par>
                          <p:cTn id="11" fill="hold">
                            <p:stCondLst>
                              <p:cond delay="1000"/>
                            </p:stCondLst>
                            <p:childTnLst>
                              <p:par>
                                <p:cTn id="12" presetID="2" presetClass="entr" presetSubtype="8" fill="hold" grpId="0" nodeType="after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 calcmode="lin" valueType="num">
                                      <p:cBhvr additive="base">
                                        <p:cTn id="14"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 calcmode="lin" valueType="num">
                                      <p:cBhvr additive="base">
                                        <p:cTn id="19"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sz="half" idx="1"/>
          </p:nvPr>
        </p:nvSpPr>
        <p:spPr/>
        <p:txBody>
          <a:bodyPr>
            <a:normAutofit fontScale="92500" lnSpcReduction="20000"/>
          </a:bodyPr>
          <a:lstStyle/>
          <a:p>
            <a:r>
              <a:rPr lang="en-US" smtClean="0"/>
              <a:t>A list of every source that you make reference to in your essay.</a:t>
            </a:r>
          </a:p>
          <a:p>
            <a:r>
              <a:rPr lang="en-US" smtClean="0"/>
              <a:t>Provides the information necessary for a reader to locate and retrieve any sources cited in your essay.</a:t>
            </a:r>
          </a:p>
          <a:p>
            <a:r>
              <a:rPr lang="en-US" smtClean="0"/>
              <a:t>Each retrievable source cited in the essay must appear on the reference page, and vice versa.</a:t>
            </a:r>
            <a:endParaRPr lang="en-US" smtClean="0"/>
          </a:p>
        </p:txBody>
      </p:sp>
      <p:graphicFrame>
        <p:nvGraphicFramePr>
          <p:cNvPr id="9223" name="Object 7"/>
          <p:cNvGraphicFramePr>
            <a:graphicFrameLocks noChangeAspect="1"/>
          </p:cNvGraphicFramePr>
          <p:nvPr>
            <p:ph type="clipArt" sz="half" idx="2"/>
          </p:nvPr>
        </p:nvGraphicFramePr>
        <p:xfrm>
          <a:off x="6185693" y="3010693"/>
          <a:ext cx="1801813" cy="1674813"/>
        </p:xfrm>
        <a:graphic>
          <a:graphicData uri="http://schemas.openxmlformats.org/presentationml/2006/ole">
            <p:oleObj spid="_x0000_s6146" name="Clip" r:id="rId4" imgW="1802160" imgH="1675080" progId="MS_ClipArt_Gallery.5">
              <p:embed/>
            </p:oleObj>
          </a:graphicData>
        </a:graphic>
      </p:graphicFrame>
      <p:sp>
        <p:nvSpPr>
          <p:cNvPr id="5" name="Footer Placeholder 4"/>
          <p:cNvSpPr>
            <a:spLocks noGrp="1"/>
          </p:cNvSpPr>
          <p:nvPr>
            <p:ph type="ftr" sz="quarter" idx="10"/>
          </p:nvPr>
        </p:nvSpPr>
        <p:spPr/>
        <p:txBody>
          <a:bodyPr/>
          <a:lstStyle/>
          <a:p>
            <a:r>
              <a:rPr lang="en-US" smtClean="0"/>
              <a:t>Purdue University Writing Lab</a:t>
            </a:r>
            <a:endParaRPr lang="en-US"/>
          </a:p>
        </p:txBody>
      </p:sp>
      <p:sp>
        <p:nvSpPr>
          <p:cNvPr id="6148" name="Rectangle 4"/>
          <p:cNvSpPr>
            <a:spLocks noGrp="1" noChangeArrowheads="1"/>
          </p:cNvSpPr>
          <p:nvPr>
            <p:ph type="title"/>
          </p:nvPr>
        </p:nvSpPr>
        <p:spPr/>
        <p:txBody>
          <a:bodyPr/>
          <a:lstStyle/>
          <a:p>
            <a:r>
              <a:rPr lang="en-US" smtClean="0"/>
              <a:t>Reference Page</a:t>
            </a:r>
            <a:endParaRPr lang="en-US" smtClean="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9223"/>
                                        </p:tgtEl>
                                        <p:attrNameLst>
                                          <p:attrName>style.visibility</p:attrName>
                                        </p:attrNameLst>
                                      </p:cBhvr>
                                      <p:to>
                                        <p:strVal val="visible"/>
                                      </p:to>
                                    </p:set>
                                    <p:anim calcmode="lin" valueType="num">
                                      <p:cBhvr>
                                        <p:cTn id="7" dur="500" fill="hold"/>
                                        <p:tgtEl>
                                          <p:spTgt spid="9223"/>
                                        </p:tgtEl>
                                        <p:attrNameLst>
                                          <p:attrName>ppt_x</p:attrName>
                                        </p:attrNameLst>
                                      </p:cBhvr>
                                      <p:tavLst>
                                        <p:tav tm="0">
                                          <p:val>
                                            <p:strVal val="#ppt_x-#ppt_w/2"/>
                                          </p:val>
                                        </p:tav>
                                        <p:tav tm="100000">
                                          <p:val>
                                            <p:strVal val="#ppt_x"/>
                                          </p:val>
                                        </p:tav>
                                      </p:tavLst>
                                    </p:anim>
                                    <p:anim calcmode="lin" valueType="num">
                                      <p:cBhvr>
                                        <p:cTn id="8" dur="500" fill="hold"/>
                                        <p:tgtEl>
                                          <p:spTgt spid="9223"/>
                                        </p:tgtEl>
                                        <p:attrNameLst>
                                          <p:attrName>ppt_y</p:attrName>
                                        </p:attrNameLst>
                                      </p:cBhvr>
                                      <p:tavLst>
                                        <p:tav tm="0">
                                          <p:val>
                                            <p:strVal val="#ppt_y"/>
                                          </p:val>
                                        </p:tav>
                                        <p:tav tm="100000">
                                          <p:val>
                                            <p:strVal val="#ppt_y"/>
                                          </p:val>
                                        </p:tav>
                                      </p:tavLst>
                                    </p:anim>
                                    <p:anim calcmode="lin" valueType="num">
                                      <p:cBhvr>
                                        <p:cTn id="9" dur="500" fill="hold"/>
                                        <p:tgtEl>
                                          <p:spTgt spid="9223"/>
                                        </p:tgtEl>
                                        <p:attrNameLst>
                                          <p:attrName>ppt_w</p:attrName>
                                        </p:attrNameLst>
                                      </p:cBhvr>
                                      <p:tavLst>
                                        <p:tav tm="0">
                                          <p:val>
                                            <p:fltVal val="0"/>
                                          </p:val>
                                        </p:tav>
                                        <p:tav tm="100000">
                                          <p:val>
                                            <p:strVal val="#ppt_w"/>
                                          </p:val>
                                        </p:tav>
                                      </p:tavLst>
                                    </p:anim>
                                    <p:anim calcmode="lin" valueType="num">
                                      <p:cBhvr>
                                        <p:cTn id="10" dur="500" fill="hold"/>
                                        <p:tgtEl>
                                          <p:spTgt spid="922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3" presetClass="entr" presetSubtype="10" fill="hold" grpId="0" nodeType="afterEffect">
                                  <p:stCondLst>
                                    <p:cond delay="100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blinds(horizontal)">
                                      <p:cBhvr>
                                        <p:cTn id="14" dur="500"/>
                                        <p:tgtEl>
                                          <p:spTgt spid="9219">
                                            <p:txEl>
                                              <p:pRg st="0" end="0"/>
                                            </p:txEl>
                                          </p:spTgt>
                                        </p:tgtEl>
                                      </p:cBhvr>
                                    </p:animEffect>
                                  </p:childTnLst>
                                </p:cTn>
                              </p:par>
                            </p:childTnLst>
                          </p:cTn>
                        </p:par>
                        <p:par>
                          <p:cTn id="15" fill="hold">
                            <p:stCondLst>
                              <p:cond delay="2000"/>
                            </p:stCondLst>
                            <p:childTnLst>
                              <p:par>
                                <p:cTn id="16" presetID="3" presetClass="entr" presetSubtype="10" fill="hold" grpId="0" nodeType="afterEffect">
                                  <p:stCondLst>
                                    <p:cond delay="1000"/>
                                  </p:stCondLst>
                                  <p:childTnLst>
                                    <p:set>
                                      <p:cBhvr>
                                        <p:cTn id="17"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8" dur="500"/>
                                        <p:tgtEl>
                                          <p:spTgt spid="9219">
                                            <p:txEl>
                                              <p:pRg st="1" end="1"/>
                                            </p:txEl>
                                          </p:spTgt>
                                        </p:tgtEl>
                                      </p:cBhvr>
                                    </p:animEffect>
                                  </p:childTnLst>
                                </p:cTn>
                              </p:par>
                            </p:childTnLst>
                          </p:cTn>
                        </p:par>
                        <p:par>
                          <p:cTn id="19" fill="hold">
                            <p:stCondLst>
                              <p:cond delay="3500"/>
                            </p:stCondLst>
                            <p:childTnLst>
                              <p:par>
                                <p:cTn id="20" presetID="3" presetClass="entr" presetSubtype="10" fill="hold" grpId="0" nodeType="afterEffect">
                                  <p:stCondLst>
                                    <p:cond delay="100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2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utoUpdateAnimBg="0" advAuto="100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jpeg"/></Relationships>
</file>

<file path=ppt/theme/theme1.xml><?xml version="1.0" encoding="utf-8"?>
<a:theme xmlns:a="http://schemas.openxmlformats.org/drawingml/2006/main" name="SIU Technical Communications">
  <a:themeElements>
    <a:clrScheme name="Custom 2">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F3E2AA"/>
      </a:hlink>
      <a:folHlink>
        <a:srgbClr val="FFFFB2"/>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SIU Technical Communications</Template>
  <TotalTime>1449</TotalTime>
  <Words>2832</Words>
  <Application>Microsoft PowerPoint 7.0</Application>
  <PresentationFormat>On-screen Show (4:3)</PresentationFormat>
  <Paragraphs>202</Paragraphs>
  <Slides>23</Slides>
  <Notes>23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0" baseType="lpstr">
      <vt:lpstr>Times New Roman</vt:lpstr>
      <vt:lpstr>Arial</vt:lpstr>
      <vt:lpstr>Wingdings 2</vt:lpstr>
      <vt:lpstr>Wingdings</vt:lpstr>
      <vt:lpstr>SIU Technical Communications</vt:lpstr>
      <vt:lpstr>Microsoft Clip Gallery</vt:lpstr>
      <vt:lpstr>Microsoft Office Word 97 - 2003 Document</vt:lpstr>
      <vt:lpstr>Appendix B</vt:lpstr>
      <vt:lpstr>Why Use APA Format?</vt:lpstr>
      <vt:lpstr>Cross-Referencing Your Sources</vt:lpstr>
      <vt:lpstr>Using a Consistent Format</vt:lpstr>
      <vt:lpstr>Establishing Credibility</vt:lpstr>
      <vt:lpstr>Avoiding Plagiarism</vt:lpstr>
      <vt:lpstr>Where Do I Find APA Format?</vt:lpstr>
      <vt:lpstr>APA Style: Two Main Concerns</vt:lpstr>
      <vt:lpstr>Reference Page</vt:lpstr>
      <vt:lpstr>A Sample Reference Page</vt:lpstr>
      <vt:lpstr>Reference Page</vt:lpstr>
      <vt:lpstr>References: Some Examples</vt:lpstr>
      <vt:lpstr>References: Some Examples</vt:lpstr>
      <vt:lpstr>References: Some Examples</vt:lpstr>
      <vt:lpstr>Reference Page</vt:lpstr>
      <vt:lpstr>When Should You Use Parenthetical Citations?</vt:lpstr>
      <vt:lpstr>When Should You Use Parenthetical Citations?</vt:lpstr>
      <vt:lpstr>Handling Quotes in Your Text</vt:lpstr>
      <vt:lpstr>Handling Parenthetical Citations</vt:lpstr>
      <vt:lpstr>Handling Parenthetical Citations</vt:lpstr>
      <vt:lpstr>Handling Parenthetical Citations</vt:lpstr>
      <vt:lpstr>Handling Parenthetical Citations</vt:lpstr>
      <vt:lpstr>Handling Quotes in Your Text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APA Format</dc:title>
  <dc:creator>Jennifer Liethen Kunka </dc:creator>
  <cp:lastModifiedBy>Andrew Aken</cp:lastModifiedBy>
  <cp:revision>130</cp:revision>
  <cp:lastPrinted>1999-11-16T16:32:50Z</cp:lastPrinted>
  <dcterms:created xsi:type="dcterms:W3CDTF">1998-10-26T01:48:55Z</dcterms:created>
  <dcterms:modified xsi:type="dcterms:W3CDTF">2008-08-25T20:38:52Z</dcterms:modified>
</cp:coreProperties>
</file>