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21"/>
  </p:notesMasterIdLst>
  <p:handoutMasterIdLst>
    <p:handoutMasterId r:id="rId22"/>
  </p:handoutMasterIdLst>
  <p:sldIdLst>
    <p:sldId id="283" r:id="rId2"/>
    <p:sldId id="280" r:id="rId3"/>
    <p:sldId id="268" r:id="rId4"/>
    <p:sldId id="269" r:id="rId5"/>
    <p:sldId id="271" r:id="rId6"/>
    <p:sldId id="270" r:id="rId7"/>
    <p:sldId id="281" r:id="rId8"/>
    <p:sldId id="272" r:id="rId9"/>
    <p:sldId id="282" r:id="rId10"/>
    <p:sldId id="273" r:id="rId11"/>
    <p:sldId id="274" r:id="rId12"/>
    <p:sldId id="275" r:id="rId13"/>
    <p:sldId id="284" r:id="rId14"/>
    <p:sldId id="276" r:id="rId15"/>
    <p:sldId id="278" r:id="rId16"/>
    <p:sldId id="279" r:id="rId17"/>
    <p:sldId id="285" r:id="rId18"/>
    <p:sldId id="286" r:id="rId19"/>
    <p:sldId id="287"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D12A"/>
    <a:srgbClr val="EAF7D8"/>
    <a:srgbClr val="FFFFCC"/>
    <a:srgbClr val="FFFAE9"/>
    <a:srgbClr val="669900"/>
    <a:srgbClr val="336600"/>
    <a:srgbClr val="008000"/>
    <a:srgbClr val="FFF8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11" autoAdjust="0"/>
  </p:normalViewPr>
  <p:slideViewPr>
    <p:cSldViewPr>
      <p:cViewPr>
        <p:scale>
          <a:sx n="75" d="100"/>
          <a:sy n="75" d="100"/>
        </p:scale>
        <p:origin x="-858"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1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9E6B00A-7986-4117-988D-3A31B806532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455AE1A-6B55-42C1-96FF-1FD9505D43E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Ref idx="1003">
        <a:schemeClr val="bg1"/>
      </p:bgRef>
    </p:bg>
    <p:spTree>
      <p:nvGrpSpPr>
        <p:cNvPr id="1" name=""/>
        <p:cNvGrpSpPr/>
        <p:nvPr/>
      </p:nvGrpSpPr>
      <p:grpSpPr>
        <a:xfrm>
          <a:off x="0" y="0"/>
          <a:ext cx="0" cy="0"/>
          <a:chOff x="0" y="0"/>
          <a:chExt cx="0" cy="0"/>
        </a:xfrm>
      </p:grpSpPr>
      <p:grpSp>
        <p:nvGrpSpPr>
          <p:cNvPr id="2" name="Group 21"/>
          <p:cNvGrpSpPr>
            <a:grpSpLocks/>
          </p:cNvGrpSpPr>
          <p:nvPr/>
        </p:nvGrpSpPr>
        <p:grpSpPr bwMode="auto">
          <a:xfrm>
            <a:off x="2743200" y="2128838"/>
            <a:ext cx="6392863" cy="4721225"/>
            <a:chOff x="1728" y="1341"/>
            <a:chExt cx="4027" cy="2974"/>
          </a:xfrm>
        </p:grpSpPr>
        <p:grpSp>
          <p:nvGrpSpPr>
            <p:cNvPr id="3" name="Group 22"/>
            <p:cNvGrpSpPr>
              <a:grpSpLocks/>
            </p:cNvGrpSpPr>
            <p:nvPr userDrawn="1"/>
          </p:nvGrpSpPr>
          <p:grpSpPr bwMode="auto">
            <a:xfrm>
              <a:off x="1728" y="2230"/>
              <a:ext cx="4027" cy="2085"/>
              <a:chOff x="1728" y="2230"/>
              <a:chExt cx="4027" cy="2085"/>
            </a:xfrm>
          </p:grpSpPr>
          <p:sp>
            <p:nvSpPr>
              <p:cNvPr id="225303" name="Freeform 23"/>
              <p:cNvSpPr>
                <a:spLocks/>
              </p:cNvSpPr>
              <p:nvPr userDrawn="1"/>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alpha val="0"/>
                    </a:schemeClr>
                  </a:gs>
                  <a:gs pos="100000">
                    <a:schemeClr val="bg1">
                      <a:gamma/>
                      <a:shade val="90980"/>
                      <a:invGamma/>
                    </a:schemeClr>
                  </a:gs>
                </a:gsLst>
                <a:lin ang="0" scaled="1"/>
              </a:gradFill>
              <a:ln w="9525">
                <a:noFill/>
                <a:round/>
                <a:headEnd/>
                <a:tailEnd/>
              </a:ln>
            </p:spPr>
            <p:txBody>
              <a:bodyPr/>
              <a:lstStyle/>
              <a:p>
                <a:endParaRPr lang="en-US"/>
              </a:p>
            </p:txBody>
          </p:sp>
          <p:sp>
            <p:nvSpPr>
              <p:cNvPr id="225304" name="Freeform 24"/>
              <p:cNvSpPr>
                <a:spLocks/>
              </p:cNvSpPr>
              <p:nvPr userDrawn="1"/>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alpha val="0"/>
                    </a:schemeClr>
                  </a:gs>
                  <a:gs pos="100000">
                    <a:schemeClr val="bg1">
                      <a:gamma/>
                      <a:shade val="90980"/>
                      <a:invGamma/>
                    </a:schemeClr>
                  </a:gs>
                </a:gsLst>
                <a:lin ang="2700000" scaled="1"/>
              </a:gradFill>
              <a:ln w="9525">
                <a:noFill/>
                <a:round/>
                <a:headEnd/>
                <a:tailEnd/>
              </a:ln>
            </p:spPr>
            <p:txBody>
              <a:bodyPr/>
              <a:lstStyle/>
              <a:p>
                <a:endParaRPr lang="en-US"/>
              </a:p>
            </p:txBody>
          </p:sp>
          <p:sp>
            <p:nvSpPr>
              <p:cNvPr id="225305" name="Freeform 25"/>
              <p:cNvSpPr>
                <a:spLocks/>
              </p:cNvSpPr>
              <p:nvPr userDrawn="1"/>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alpha val="0"/>
                    </a:schemeClr>
                  </a:gs>
                </a:gsLst>
                <a:lin ang="5400000" scaled="1"/>
              </a:gradFill>
              <a:ln w="9525">
                <a:noFill/>
                <a:round/>
                <a:headEnd/>
                <a:tailEnd/>
              </a:ln>
            </p:spPr>
            <p:txBody>
              <a:bodyPr/>
              <a:lstStyle/>
              <a:p>
                <a:endParaRPr lang="en-US"/>
              </a:p>
            </p:txBody>
          </p:sp>
          <p:sp>
            <p:nvSpPr>
              <p:cNvPr id="225306" name="Freeform 26"/>
              <p:cNvSpPr>
                <a:spLocks/>
              </p:cNvSpPr>
              <p:nvPr userDrawn="1"/>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alpha val="0"/>
                </a:schemeClr>
              </a:solidFill>
              <a:ln w="9525">
                <a:noFill/>
                <a:round/>
                <a:headEnd/>
                <a:tailEnd/>
              </a:ln>
            </p:spPr>
            <p:txBody>
              <a:bodyPr/>
              <a:lstStyle/>
              <a:p>
                <a:endParaRPr lang="en-US"/>
              </a:p>
            </p:txBody>
          </p:sp>
          <p:sp>
            <p:nvSpPr>
              <p:cNvPr id="225307" name="Freeform 27"/>
              <p:cNvSpPr>
                <a:spLocks/>
              </p:cNvSpPr>
              <p:nvPr userDrawn="1"/>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alpha val="0"/>
                    </a:schemeClr>
                  </a:gs>
                </a:gsLst>
                <a:lin ang="2700000" scaled="1"/>
              </a:gradFill>
              <a:ln w="9525">
                <a:noFill/>
                <a:round/>
                <a:headEnd/>
                <a:tailEnd/>
              </a:ln>
            </p:spPr>
            <p:txBody>
              <a:bodyPr/>
              <a:lstStyle/>
              <a:p>
                <a:endParaRPr lang="en-US"/>
              </a:p>
            </p:txBody>
          </p:sp>
        </p:grpSp>
        <p:sp>
          <p:nvSpPr>
            <p:cNvPr id="225308" name="Freeform 28"/>
            <p:cNvSpPr>
              <a:spLocks/>
            </p:cNvSpPr>
            <p:nvPr userDrawn="1"/>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alpha val="0"/>
                  </a:schemeClr>
                </a:gs>
              </a:gsLst>
              <a:lin ang="2700000" scaled="1"/>
            </a:gradFill>
            <a:ln w="9525">
              <a:noFill/>
              <a:round/>
              <a:headEnd/>
              <a:tailEnd/>
            </a:ln>
          </p:spPr>
          <p:txBody>
            <a:bodyPr/>
            <a:lstStyle/>
            <a:p>
              <a:endParaRPr lang="en-US"/>
            </a:p>
          </p:txBody>
        </p:sp>
      </p:grpSp>
      <p:sp>
        <p:nvSpPr>
          <p:cNvPr id="225291" name="Rectangle 11"/>
          <p:cNvSpPr>
            <a:spLocks noGrp="1" noChangeArrowheads="1"/>
          </p:cNvSpPr>
          <p:nvPr>
            <p:ph type="ctrTitle" sz="quarter"/>
          </p:nvPr>
        </p:nvSpPr>
        <p:spPr>
          <a:xfrm>
            <a:off x="4343400" y="685800"/>
            <a:ext cx="4343400" cy="3200400"/>
          </a:xfrm>
        </p:spPr>
        <p:txBody>
          <a:bodyPr lIns="91440" tIns="45720" rIns="91440" bIns="45720"/>
          <a:lstStyle>
            <a:lvl1pPr>
              <a:defRPr sz="4800"/>
            </a:lvl1pPr>
          </a:lstStyle>
          <a:p>
            <a:r>
              <a:rPr lang="en-US" smtClean="0"/>
              <a:t>Click to edit Master title style</a:t>
            </a:r>
            <a:endParaRPr lang="en-US" dirty="0"/>
          </a:p>
        </p:txBody>
      </p:sp>
      <p:sp>
        <p:nvSpPr>
          <p:cNvPr id="225293" name="Rectangle 13"/>
          <p:cNvSpPr>
            <a:spLocks noGrp="1" noChangeArrowheads="1"/>
          </p:cNvSpPr>
          <p:nvPr>
            <p:ph type="dt" sz="quarter" idx="2"/>
          </p:nvPr>
        </p:nvSpPr>
        <p:spPr>
          <a:xfrm>
            <a:off x="457200" y="6248400"/>
            <a:ext cx="2133600" cy="476250"/>
          </a:xfrm>
        </p:spPr>
        <p:txBody>
          <a:bodyPr/>
          <a:lstStyle>
            <a:lvl1pPr>
              <a:defRPr>
                <a:solidFill>
                  <a:srgbClr val="C00000"/>
                </a:solidFill>
              </a:defRPr>
            </a:lvl1pPr>
          </a:lstStyle>
          <a:p>
            <a:endParaRPr lang="en-US"/>
          </a:p>
        </p:txBody>
      </p:sp>
      <p:sp>
        <p:nvSpPr>
          <p:cNvPr id="225294" name="Rectangle 14"/>
          <p:cNvSpPr>
            <a:spLocks noGrp="1" noChangeArrowheads="1"/>
          </p:cNvSpPr>
          <p:nvPr>
            <p:ph type="ftr" sz="quarter" idx="3"/>
          </p:nvPr>
        </p:nvSpPr>
        <p:spPr>
          <a:xfrm>
            <a:off x="2438400" y="6251575"/>
            <a:ext cx="4267200" cy="476250"/>
          </a:xfrm>
        </p:spPr>
        <p:txBody>
          <a:bodyPr/>
          <a:lstStyle>
            <a:lvl1pPr>
              <a:defRPr>
                <a:solidFill>
                  <a:srgbClr val="C00000"/>
                </a:solidFill>
              </a:defRPr>
            </a:lvl1pPr>
          </a:lstStyle>
          <a:p>
            <a:r>
              <a:rPr lang="en-US" smtClean="0"/>
              <a:t>Chapter 2. Understanding Ethical and Legal Considerations</a:t>
            </a:r>
            <a:endParaRPr lang="en-US" dirty="0"/>
          </a:p>
        </p:txBody>
      </p:sp>
      <p:sp>
        <p:nvSpPr>
          <p:cNvPr id="225295" name="Rectangle 15"/>
          <p:cNvSpPr>
            <a:spLocks noGrp="1" noChangeArrowheads="1"/>
          </p:cNvSpPr>
          <p:nvPr>
            <p:ph type="sldNum" sz="quarter" idx="4"/>
          </p:nvPr>
        </p:nvSpPr>
        <p:spPr>
          <a:xfrm>
            <a:off x="6553200" y="6254750"/>
            <a:ext cx="2133600" cy="476250"/>
          </a:xfrm>
        </p:spPr>
        <p:txBody>
          <a:bodyPr/>
          <a:lstStyle>
            <a:lvl1pPr>
              <a:defRPr>
                <a:solidFill>
                  <a:srgbClr val="C00000"/>
                </a:solidFill>
              </a:defRPr>
            </a:lvl1pPr>
          </a:lstStyle>
          <a:p>
            <a:fld id="{0BDAE854-8419-4EFA-9747-1775050555A3}" type="slidenum">
              <a:rPr lang="en-US" smtClean="0"/>
              <a:pPr/>
              <a:t>‹#›</a:t>
            </a:fld>
            <a:endParaRPr lang="en-US"/>
          </a:p>
        </p:txBody>
      </p:sp>
      <p:sp>
        <p:nvSpPr>
          <p:cNvPr id="225296" name="Rectangle 16"/>
          <p:cNvSpPr>
            <a:spLocks noChangeArrowheads="1"/>
          </p:cNvSpPr>
          <p:nvPr/>
        </p:nvSpPr>
        <p:spPr bwMode="auto">
          <a:xfrm>
            <a:off x="0" y="0"/>
            <a:ext cx="1219200" cy="6858000"/>
          </a:xfrm>
          <a:prstGeom prst="rect">
            <a:avLst/>
          </a:prstGeom>
          <a:gradFill rotWithShape="0">
            <a:gsLst>
              <a:gs pos="0">
                <a:srgbClr val="990000">
                  <a:alpha val="89999"/>
                </a:srgbClr>
              </a:gs>
              <a:gs pos="100000">
                <a:srgbClr val="E3E3B6">
                  <a:alpha val="0"/>
                </a:srgbClr>
              </a:gs>
            </a:gsLst>
            <a:lin ang="0" scaled="1"/>
          </a:gradFill>
          <a:ln w="25400" algn="ctr">
            <a:noFill/>
            <a:miter lim="800000"/>
            <a:headEnd/>
            <a:tailEnd/>
          </a:ln>
          <a:effectLst/>
        </p:spPr>
        <p:txBody>
          <a:bodyPr wrap="none" lIns="91432" tIns="45716" rIns="91432" bIns="45716" anchor="ctr"/>
          <a:lstStyle/>
          <a:p>
            <a:endParaRPr lang="en-US"/>
          </a:p>
        </p:txBody>
      </p:sp>
      <p:sp>
        <p:nvSpPr>
          <p:cNvPr id="225297" name="Rectangle 17"/>
          <p:cNvSpPr>
            <a:spLocks noChangeArrowheads="1"/>
          </p:cNvSpPr>
          <p:nvPr/>
        </p:nvSpPr>
        <p:spPr bwMode="auto">
          <a:xfrm>
            <a:off x="7924800" y="0"/>
            <a:ext cx="1219200" cy="6858000"/>
          </a:xfrm>
          <a:prstGeom prst="rect">
            <a:avLst/>
          </a:prstGeom>
          <a:gradFill rotWithShape="0">
            <a:gsLst>
              <a:gs pos="0">
                <a:srgbClr val="F8EEC8">
                  <a:alpha val="0"/>
                </a:srgbClr>
              </a:gs>
              <a:gs pos="100000">
                <a:srgbClr val="990000">
                  <a:alpha val="89999"/>
                </a:srgbClr>
              </a:gs>
            </a:gsLst>
            <a:lin ang="0" scaled="1"/>
          </a:gradFill>
          <a:ln w="25400" algn="ctr">
            <a:noFill/>
            <a:miter lim="800000"/>
            <a:headEnd/>
            <a:tailEnd/>
          </a:ln>
          <a:effectLst/>
        </p:spPr>
        <p:txBody>
          <a:bodyPr wrap="none" lIns="91432" tIns="45716" rIns="91432" bIns="45716" anchor="ctr"/>
          <a:lstStyle/>
          <a:p>
            <a:endParaRPr lang="en-US"/>
          </a:p>
        </p:txBody>
      </p:sp>
      <p:sp>
        <p:nvSpPr>
          <p:cNvPr id="225298" name="Rectangle 18"/>
          <p:cNvSpPr>
            <a:spLocks noChangeArrowheads="1"/>
          </p:cNvSpPr>
          <p:nvPr/>
        </p:nvSpPr>
        <p:spPr bwMode="auto">
          <a:xfrm rot="5400000">
            <a:off x="3962400" y="-3962400"/>
            <a:ext cx="1219200" cy="9144000"/>
          </a:xfrm>
          <a:prstGeom prst="rect">
            <a:avLst/>
          </a:prstGeom>
          <a:gradFill rotWithShape="0">
            <a:gsLst>
              <a:gs pos="0">
                <a:srgbClr val="990000">
                  <a:alpha val="89999"/>
                </a:srgbClr>
              </a:gs>
              <a:gs pos="100000">
                <a:srgbClr val="E3E3B6">
                  <a:alpha val="0"/>
                </a:srgbClr>
              </a:gs>
            </a:gsLst>
            <a:lin ang="5400000" scaled="1"/>
          </a:gradFill>
          <a:ln w="25400" algn="ctr">
            <a:noFill/>
            <a:miter lim="800000"/>
            <a:headEnd/>
            <a:tailEnd/>
          </a:ln>
          <a:effectLst/>
        </p:spPr>
        <p:txBody>
          <a:bodyPr wrap="none" lIns="91432" tIns="45716" rIns="91432" bIns="45716" anchor="ctr"/>
          <a:lstStyle/>
          <a:p>
            <a:endParaRPr lang="en-US"/>
          </a:p>
        </p:txBody>
      </p:sp>
      <p:sp>
        <p:nvSpPr>
          <p:cNvPr id="225299" name="Rectangle 19"/>
          <p:cNvSpPr>
            <a:spLocks noChangeArrowheads="1"/>
          </p:cNvSpPr>
          <p:nvPr/>
        </p:nvSpPr>
        <p:spPr bwMode="auto">
          <a:xfrm rot="16200000">
            <a:off x="3962400" y="1676400"/>
            <a:ext cx="1219200" cy="9144000"/>
          </a:xfrm>
          <a:prstGeom prst="rect">
            <a:avLst/>
          </a:prstGeom>
          <a:gradFill rotWithShape="0">
            <a:gsLst>
              <a:gs pos="0">
                <a:srgbClr val="E3E3B6">
                  <a:alpha val="0"/>
                </a:srgbClr>
              </a:gs>
              <a:gs pos="100000">
                <a:srgbClr val="990000">
                  <a:alpha val="89999"/>
                </a:srgbClr>
              </a:gs>
            </a:gsLst>
            <a:lin ang="5400000" scaled="1"/>
          </a:gradFill>
          <a:ln w="25400" algn="ctr">
            <a:noFill/>
            <a:miter lim="800000"/>
            <a:headEnd/>
            <a:tailEnd/>
          </a:ln>
          <a:effectLst/>
        </p:spPr>
        <p:txBody>
          <a:bodyPr wrap="none" lIns="91432" tIns="45716" rIns="91432" bIns="45716" anchor="ctr"/>
          <a:lstStyle/>
          <a:p>
            <a:endParaRPr lang="en-US"/>
          </a:p>
        </p:txBody>
      </p:sp>
      <p:sp>
        <p:nvSpPr>
          <p:cNvPr id="225300" name="Rectangle 20"/>
          <p:cNvSpPr>
            <a:spLocks noGrp="1" noChangeArrowheads="1"/>
          </p:cNvSpPr>
          <p:nvPr>
            <p:ph type="subTitle" sz="quarter" idx="1"/>
          </p:nvPr>
        </p:nvSpPr>
        <p:spPr>
          <a:xfrm>
            <a:off x="4343400" y="3962400"/>
            <a:ext cx="4343400" cy="2057400"/>
          </a:xfrm>
        </p:spPr>
        <p:txBody>
          <a:bodyPr lIns="91440" tIns="45720" rIns="91440" bIns="45720"/>
          <a:lstStyle>
            <a:lvl1pPr marL="0" indent="0" algn="ctr">
              <a:lnSpc>
                <a:spcPct val="85000"/>
              </a:lnSpc>
              <a:spcBef>
                <a:spcPct val="0"/>
              </a:spcBef>
              <a:buFont typeface="Wingdings" pitchFamily="2" charset="2"/>
              <a:buNone/>
              <a:defRPr>
                <a:solidFill>
                  <a:schemeClr val="accent4">
                    <a:lumMod val="90000"/>
                    <a:lumOff val="10000"/>
                  </a:schemeClr>
                </a:solidFill>
                <a:effectLst>
                  <a:outerShdw blurRad="50800" dist="38100" dir="2700000" algn="tl" rotWithShape="0">
                    <a:prstClr val="black">
                      <a:alpha val="40000"/>
                    </a:prstClr>
                  </a:outerShdw>
                </a:effectLst>
              </a:defRPr>
            </a:lvl1pPr>
          </a:lstStyle>
          <a:p>
            <a:r>
              <a:rPr lang="en-US" smtClean="0"/>
              <a:t>Click to edit Master subtitle style</a:t>
            </a:r>
            <a:endParaRPr lang="en-US" dirty="0"/>
          </a:p>
        </p:txBody>
      </p:sp>
      <p:pic>
        <p:nvPicPr>
          <p:cNvPr id="86019" name="Picture 3"/>
          <p:cNvPicPr>
            <a:picLocks noChangeAspect="1" noChangeArrowheads="1"/>
          </p:cNvPicPr>
          <p:nvPr/>
        </p:nvPicPr>
        <p:blipFill>
          <a:blip r:embed="rId2"/>
          <a:srcRect/>
          <a:stretch>
            <a:fillRect/>
          </a:stretch>
        </p:blipFill>
        <p:spPr bwMode="auto">
          <a:xfrm>
            <a:off x="838200" y="1752600"/>
            <a:ext cx="3371850" cy="381019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500"/>
                            </p:stCondLst>
                            <p:childTnLst>
                              <p:par>
                                <p:cTn id="5" presetID="2" presetClass="entr" presetSubtype="8" fill="hold" grpId="0" nodeType="afterEffect">
                                  <p:stCondLst>
                                    <p:cond delay="0"/>
                                  </p:stCondLst>
                                  <p:childTnLst>
                                    <p:set>
                                      <p:cBhvr>
                                        <p:cTn id="6" dur="1" fill="hold">
                                          <p:stCondLst>
                                            <p:cond delay="0"/>
                                          </p:stCondLst>
                                        </p:cTn>
                                        <p:tgtEl>
                                          <p:spTgt spid="225298"/>
                                        </p:tgtEl>
                                        <p:attrNameLst>
                                          <p:attrName>style.visibility</p:attrName>
                                        </p:attrNameLst>
                                      </p:cBhvr>
                                      <p:to>
                                        <p:strVal val="visible"/>
                                      </p:to>
                                    </p:set>
                                    <p:anim calcmode="lin" valueType="num">
                                      <p:cBhvr additive="base">
                                        <p:cTn id="7" dur="500" fill="hold"/>
                                        <p:tgtEl>
                                          <p:spTgt spid="225298"/>
                                        </p:tgtEl>
                                        <p:attrNameLst>
                                          <p:attrName>ppt_x</p:attrName>
                                        </p:attrNameLst>
                                      </p:cBhvr>
                                      <p:tavLst>
                                        <p:tav tm="0">
                                          <p:val>
                                            <p:strVal val="0-#ppt_w/2"/>
                                          </p:val>
                                        </p:tav>
                                        <p:tav tm="100000">
                                          <p:val>
                                            <p:strVal val="#ppt_x"/>
                                          </p:val>
                                        </p:tav>
                                      </p:tavLst>
                                    </p:anim>
                                    <p:anim calcmode="lin" valueType="num">
                                      <p:cBhvr additive="base">
                                        <p:cTn id="8" dur="500" fill="hold"/>
                                        <p:tgtEl>
                                          <p:spTgt spid="22529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225297"/>
                                        </p:tgtEl>
                                        <p:attrNameLst>
                                          <p:attrName>style.visibility</p:attrName>
                                        </p:attrNameLst>
                                      </p:cBhvr>
                                      <p:to>
                                        <p:strVal val="visible"/>
                                      </p:to>
                                    </p:set>
                                    <p:anim calcmode="lin" valueType="num">
                                      <p:cBhvr additive="base">
                                        <p:cTn id="12" dur="500" fill="hold"/>
                                        <p:tgtEl>
                                          <p:spTgt spid="225297"/>
                                        </p:tgtEl>
                                        <p:attrNameLst>
                                          <p:attrName>ppt_x</p:attrName>
                                        </p:attrNameLst>
                                      </p:cBhvr>
                                      <p:tavLst>
                                        <p:tav tm="0">
                                          <p:val>
                                            <p:strVal val="#ppt_x"/>
                                          </p:val>
                                        </p:tav>
                                        <p:tav tm="100000">
                                          <p:val>
                                            <p:strVal val="#ppt_x"/>
                                          </p:val>
                                        </p:tav>
                                      </p:tavLst>
                                    </p:anim>
                                    <p:anim calcmode="lin" valueType="num">
                                      <p:cBhvr additive="base">
                                        <p:cTn id="13" dur="500" fill="hold"/>
                                        <p:tgtEl>
                                          <p:spTgt spid="225297"/>
                                        </p:tgtEl>
                                        <p:attrNameLst>
                                          <p:attrName>ppt_y</p:attrName>
                                        </p:attrNameLst>
                                      </p:cBhvr>
                                      <p:tavLst>
                                        <p:tav tm="0">
                                          <p:val>
                                            <p:strVal val="0-#ppt_h/2"/>
                                          </p:val>
                                        </p:tav>
                                        <p:tav tm="100000">
                                          <p:val>
                                            <p:strVal val="#ppt_y"/>
                                          </p:val>
                                        </p:tav>
                                      </p:tavLst>
                                    </p:anim>
                                  </p:childTnLst>
                                </p:cTn>
                              </p:par>
                            </p:childTnLst>
                          </p:cTn>
                        </p:par>
                        <p:par>
                          <p:cTn id="14" fill="hold">
                            <p:stCondLst>
                              <p:cond delay="2500"/>
                            </p:stCondLst>
                            <p:childTnLst>
                              <p:par>
                                <p:cTn id="15" presetID="2" presetClass="entr" presetSubtype="2" fill="hold" grpId="0" nodeType="afterEffect">
                                  <p:stCondLst>
                                    <p:cond delay="0"/>
                                  </p:stCondLst>
                                  <p:childTnLst>
                                    <p:set>
                                      <p:cBhvr>
                                        <p:cTn id="16" dur="1" fill="hold">
                                          <p:stCondLst>
                                            <p:cond delay="0"/>
                                          </p:stCondLst>
                                        </p:cTn>
                                        <p:tgtEl>
                                          <p:spTgt spid="225299"/>
                                        </p:tgtEl>
                                        <p:attrNameLst>
                                          <p:attrName>style.visibility</p:attrName>
                                        </p:attrNameLst>
                                      </p:cBhvr>
                                      <p:to>
                                        <p:strVal val="visible"/>
                                      </p:to>
                                    </p:set>
                                    <p:anim calcmode="lin" valueType="num">
                                      <p:cBhvr additive="base">
                                        <p:cTn id="17" dur="500" fill="hold"/>
                                        <p:tgtEl>
                                          <p:spTgt spid="225299"/>
                                        </p:tgtEl>
                                        <p:attrNameLst>
                                          <p:attrName>ppt_x</p:attrName>
                                        </p:attrNameLst>
                                      </p:cBhvr>
                                      <p:tavLst>
                                        <p:tav tm="0">
                                          <p:val>
                                            <p:strVal val="1+#ppt_w/2"/>
                                          </p:val>
                                        </p:tav>
                                        <p:tav tm="100000">
                                          <p:val>
                                            <p:strVal val="#ppt_x"/>
                                          </p:val>
                                        </p:tav>
                                      </p:tavLst>
                                    </p:anim>
                                    <p:anim calcmode="lin" valueType="num">
                                      <p:cBhvr additive="base">
                                        <p:cTn id="18" dur="500" fill="hold"/>
                                        <p:tgtEl>
                                          <p:spTgt spid="225299"/>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25296"/>
                                        </p:tgtEl>
                                        <p:attrNameLst>
                                          <p:attrName>style.visibility</p:attrName>
                                        </p:attrNameLst>
                                      </p:cBhvr>
                                      <p:to>
                                        <p:strVal val="visible"/>
                                      </p:to>
                                    </p:set>
                                    <p:anim calcmode="lin" valueType="num">
                                      <p:cBhvr additive="base">
                                        <p:cTn id="22" dur="500" fill="hold"/>
                                        <p:tgtEl>
                                          <p:spTgt spid="225296"/>
                                        </p:tgtEl>
                                        <p:attrNameLst>
                                          <p:attrName>ppt_x</p:attrName>
                                        </p:attrNameLst>
                                      </p:cBhvr>
                                      <p:tavLst>
                                        <p:tav tm="0">
                                          <p:val>
                                            <p:strVal val="#ppt_x"/>
                                          </p:val>
                                        </p:tav>
                                        <p:tav tm="100000">
                                          <p:val>
                                            <p:strVal val="#ppt_x"/>
                                          </p:val>
                                        </p:tav>
                                      </p:tavLst>
                                    </p:anim>
                                    <p:anim calcmode="lin" valueType="num">
                                      <p:cBhvr additive="base">
                                        <p:cTn id="23" dur="500" fill="hold"/>
                                        <p:tgtEl>
                                          <p:spTgt spid="225296"/>
                                        </p:tgtEl>
                                        <p:attrNameLst>
                                          <p:attrName>ppt_y</p:attrName>
                                        </p:attrNameLst>
                                      </p:cBhvr>
                                      <p:tavLst>
                                        <p:tav tm="0">
                                          <p:val>
                                            <p:strVal val="1+#ppt_h/2"/>
                                          </p:val>
                                        </p:tav>
                                        <p:tav tm="100000">
                                          <p:val>
                                            <p:strVal val="#ppt_y"/>
                                          </p:val>
                                        </p:tav>
                                      </p:tavLst>
                                    </p:anim>
                                  </p:childTnLst>
                                </p:cTn>
                              </p:par>
                            </p:childTnLst>
                          </p:cTn>
                        </p:par>
                        <p:par>
                          <p:cTn id="24" fill="hold">
                            <p:stCondLst>
                              <p:cond delay="3500"/>
                            </p:stCondLst>
                            <p:childTnLst>
                              <p:par>
                                <p:cTn id="25" presetID="49" presetClass="entr" presetSubtype="0" decel="100000" fill="hold" nodeType="afterEffect">
                                  <p:stCondLst>
                                    <p:cond delay="0"/>
                                  </p:stCondLst>
                                  <p:childTnLst>
                                    <p:set>
                                      <p:cBhvr>
                                        <p:cTn id="26" dur="1" fill="hold">
                                          <p:stCondLst>
                                            <p:cond delay="0"/>
                                          </p:stCondLst>
                                        </p:cTn>
                                        <p:tgtEl>
                                          <p:spTgt spid="86019"/>
                                        </p:tgtEl>
                                        <p:attrNameLst>
                                          <p:attrName>style.visibility</p:attrName>
                                        </p:attrNameLst>
                                      </p:cBhvr>
                                      <p:to>
                                        <p:strVal val="visible"/>
                                      </p:to>
                                    </p:set>
                                    <p:anim calcmode="lin" valueType="num">
                                      <p:cBhvr>
                                        <p:cTn id="27" dur="2000" fill="hold"/>
                                        <p:tgtEl>
                                          <p:spTgt spid="86019"/>
                                        </p:tgtEl>
                                        <p:attrNameLst>
                                          <p:attrName>ppt_w</p:attrName>
                                        </p:attrNameLst>
                                      </p:cBhvr>
                                      <p:tavLst>
                                        <p:tav tm="0">
                                          <p:val>
                                            <p:fltVal val="0"/>
                                          </p:val>
                                        </p:tav>
                                        <p:tav tm="100000">
                                          <p:val>
                                            <p:strVal val="#ppt_w"/>
                                          </p:val>
                                        </p:tav>
                                      </p:tavLst>
                                    </p:anim>
                                    <p:anim calcmode="lin" valueType="num">
                                      <p:cBhvr>
                                        <p:cTn id="28" dur="2000" fill="hold"/>
                                        <p:tgtEl>
                                          <p:spTgt spid="86019"/>
                                        </p:tgtEl>
                                        <p:attrNameLst>
                                          <p:attrName>ppt_h</p:attrName>
                                        </p:attrNameLst>
                                      </p:cBhvr>
                                      <p:tavLst>
                                        <p:tav tm="0">
                                          <p:val>
                                            <p:fltVal val="0"/>
                                          </p:val>
                                        </p:tav>
                                        <p:tav tm="100000">
                                          <p:val>
                                            <p:strVal val="#ppt_h"/>
                                          </p:val>
                                        </p:tav>
                                      </p:tavLst>
                                    </p:anim>
                                    <p:anim calcmode="lin" valueType="num">
                                      <p:cBhvr>
                                        <p:cTn id="29" dur="2000" fill="hold"/>
                                        <p:tgtEl>
                                          <p:spTgt spid="86019"/>
                                        </p:tgtEl>
                                        <p:attrNameLst>
                                          <p:attrName>style.rotation</p:attrName>
                                        </p:attrNameLst>
                                      </p:cBhvr>
                                      <p:tavLst>
                                        <p:tav tm="0">
                                          <p:val>
                                            <p:fltVal val="360"/>
                                          </p:val>
                                        </p:tav>
                                        <p:tav tm="100000">
                                          <p:val>
                                            <p:fltVal val="0"/>
                                          </p:val>
                                        </p:tav>
                                      </p:tavLst>
                                    </p:anim>
                                    <p:animEffect transition="in" filter="fade">
                                      <p:cBhvr>
                                        <p:cTn id="30" dur="2000"/>
                                        <p:tgtEl>
                                          <p:spTgt spid="86019"/>
                                        </p:tgtEl>
                                      </p:cBhvr>
                                    </p:animEffect>
                                  </p:childTnLst>
                                </p:cTn>
                              </p:par>
                            </p:childTnLst>
                          </p:cTn>
                        </p:par>
                        <p:par>
                          <p:cTn id="31" fill="hold">
                            <p:stCondLst>
                              <p:cond delay="5500"/>
                            </p:stCondLst>
                            <p:childTnLst>
                              <p:par>
                                <p:cTn id="32" presetID="53" presetClass="entr" presetSubtype="0" fill="hold" grpId="0" nodeType="afterEffect">
                                  <p:stCondLst>
                                    <p:cond delay="0"/>
                                  </p:stCondLst>
                                  <p:childTnLst>
                                    <p:set>
                                      <p:cBhvr>
                                        <p:cTn id="33" dur="1" fill="hold">
                                          <p:stCondLst>
                                            <p:cond delay="0"/>
                                          </p:stCondLst>
                                        </p:cTn>
                                        <p:tgtEl>
                                          <p:spTgt spid="225291"/>
                                        </p:tgtEl>
                                        <p:attrNameLst>
                                          <p:attrName>style.visibility</p:attrName>
                                        </p:attrNameLst>
                                      </p:cBhvr>
                                      <p:to>
                                        <p:strVal val="visible"/>
                                      </p:to>
                                    </p:set>
                                    <p:anim calcmode="lin" valueType="num">
                                      <p:cBhvr>
                                        <p:cTn id="34" dur="1000" fill="hold"/>
                                        <p:tgtEl>
                                          <p:spTgt spid="225291"/>
                                        </p:tgtEl>
                                        <p:attrNameLst>
                                          <p:attrName>ppt_w</p:attrName>
                                        </p:attrNameLst>
                                      </p:cBhvr>
                                      <p:tavLst>
                                        <p:tav tm="0">
                                          <p:val>
                                            <p:fltVal val="0"/>
                                          </p:val>
                                        </p:tav>
                                        <p:tav tm="100000">
                                          <p:val>
                                            <p:strVal val="#ppt_w"/>
                                          </p:val>
                                        </p:tav>
                                      </p:tavLst>
                                    </p:anim>
                                    <p:anim calcmode="lin" valueType="num">
                                      <p:cBhvr>
                                        <p:cTn id="35" dur="1000" fill="hold"/>
                                        <p:tgtEl>
                                          <p:spTgt spid="225291"/>
                                        </p:tgtEl>
                                        <p:attrNameLst>
                                          <p:attrName>ppt_h</p:attrName>
                                        </p:attrNameLst>
                                      </p:cBhvr>
                                      <p:tavLst>
                                        <p:tav tm="0">
                                          <p:val>
                                            <p:fltVal val="0"/>
                                          </p:val>
                                        </p:tav>
                                        <p:tav tm="100000">
                                          <p:val>
                                            <p:strVal val="#ppt_h"/>
                                          </p:val>
                                        </p:tav>
                                      </p:tavLst>
                                    </p:anim>
                                    <p:animEffect transition="in" filter="fade">
                                      <p:cBhvr>
                                        <p:cTn id="36" dur="1000"/>
                                        <p:tgtEl>
                                          <p:spTgt spid="225291"/>
                                        </p:tgtEl>
                                      </p:cBhvr>
                                    </p:animEffect>
                                  </p:childTnLst>
                                </p:cTn>
                              </p:par>
                            </p:childTnLst>
                          </p:cTn>
                        </p:par>
                        <p:par>
                          <p:cTn id="37" fill="hold">
                            <p:stCondLst>
                              <p:cond delay="6500"/>
                            </p:stCondLst>
                            <p:childTnLst>
                              <p:par>
                                <p:cTn id="38" presetID="24" presetClass="entr" presetSubtype="0" fill="hold" grpId="0" nodeType="afterEffect">
                                  <p:stCondLst>
                                    <p:cond delay="0"/>
                                  </p:stCondLst>
                                  <p:childTnLst>
                                    <p:set>
                                      <p:cBhvr>
                                        <p:cTn id="39" dur="1" fill="hold">
                                          <p:stCondLst>
                                            <p:cond delay="0"/>
                                          </p:stCondLst>
                                        </p:cTn>
                                        <p:tgtEl>
                                          <p:spTgt spid="225300">
                                            <p:txEl>
                                              <p:pRg st="0" end="0"/>
                                            </p:txEl>
                                          </p:spTgt>
                                        </p:tgtEl>
                                        <p:attrNameLst>
                                          <p:attrName>style.visibility</p:attrName>
                                        </p:attrNameLst>
                                      </p:cBhvr>
                                      <p:to>
                                        <p:strVal val="visible"/>
                                      </p:to>
                                    </p:set>
                                    <p:anim to="" calcmode="lin" valueType="num">
                                      <p:cBhvr>
                                        <p:cTn id="40" dur="1" fill="hold"/>
                                        <p:tgtEl>
                                          <p:spTgt spid="225300">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1" grpId="0"/>
      <p:bldP spid="225296" grpId="0" animBg="1"/>
      <p:bldP spid="225297" grpId="0" animBg="1"/>
      <p:bldP spid="225298" grpId="0" animBg="1"/>
      <p:bldP spid="225299" grpId="0" animBg="1"/>
      <p:bldP spid="225300" grpId="0" build="p">
        <p:tmplLst>
          <p:tmpl lvl="1">
            <p:tnLst>
              <p:par>
                <p:cTn presetID="24" presetClass="entr" presetSubtype="0" fill="hold" nodeType="afterEffect">
                  <p:stCondLst>
                    <p:cond delay="0"/>
                  </p:stCondLst>
                  <p:childTnLst>
                    <p:set>
                      <p:cBhvr>
                        <p:cTn dur="1" fill="hold">
                          <p:stCondLst>
                            <p:cond delay="0"/>
                          </p:stCondLst>
                        </p:cTn>
                        <p:tgtEl>
                          <p:spTgt spid="225300"/>
                        </p:tgtEl>
                        <p:attrNameLst>
                          <p:attrName>style.visibility</p:attrName>
                        </p:attrNameLst>
                      </p:cBhvr>
                      <p:to>
                        <p:strVal val="visible"/>
                      </p:to>
                    </p:set>
                    <p:anim to="" calcmode="lin" valueType="num">
                      <p:cBhvr>
                        <p:cTn dur="1" fill="hold"/>
                        <p:tgtEl>
                          <p:spTgt spid="225300"/>
                        </p:tgtEl>
                        <p:attrNameLst>
                          <p:attrName/>
                        </p:attrNameLst>
                      </p:cBhvr>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B5A7B89-B95C-4C16-832E-39222823AFCE}"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r>
              <a:rPr lang="en-US" smtClean="0"/>
              <a:t>Chapter 2. Understanding Ethical and Legal Considerations</a:t>
            </a:r>
            <a:endParaRPr lang="en-US" dirty="0"/>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152400"/>
            <a:ext cx="2095500" cy="5981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52400"/>
            <a:ext cx="6134100" cy="5981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E6E8539-2ACF-4D92-A0E1-2AE12F17495B}"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r>
              <a:rPr lang="en-US" smtClean="0"/>
              <a:t>Chapter 2. Understanding Ethical and Legal Considerations</a:t>
            </a:r>
            <a:endParaRPr lang="en-US" dirty="0"/>
          </a:p>
        </p:txBody>
      </p:sp>
    </p:spTree>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438400" y="152400"/>
            <a:ext cx="64770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447800"/>
            <a:ext cx="8382000" cy="4800600"/>
          </a:xfrm>
        </p:spPr>
        <p:txBody>
          <a:bodyPr/>
          <a:lstStyle/>
          <a:p>
            <a:r>
              <a:rPr lang="en-US" smtClean="0"/>
              <a:t>Click icon to add table</a:t>
            </a:r>
            <a:endParaRPr lang="en-US"/>
          </a:p>
        </p:txBody>
      </p:sp>
      <p:sp>
        <p:nvSpPr>
          <p:cNvPr id="4" name="Date Placeholder 3"/>
          <p:cNvSpPr>
            <a:spLocks noGrp="1"/>
          </p:cNvSpPr>
          <p:nvPr>
            <p:ph type="dt" sz="half" idx="10"/>
          </p:nvPr>
        </p:nvSpPr>
        <p:spPr>
          <a:xfrm>
            <a:off x="533400" y="6400800"/>
            <a:ext cx="1295400" cy="457200"/>
          </a:xfrm>
        </p:spPr>
        <p:txBody>
          <a:bodyPr/>
          <a:lstStyle>
            <a:lvl1pPr>
              <a:defRPr/>
            </a:lvl1pPr>
          </a:lstStyle>
          <a:p>
            <a:endParaRPr lang="en-US" dirty="0"/>
          </a:p>
        </p:txBody>
      </p:sp>
      <p:sp>
        <p:nvSpPr>
          <p:cNvPr id="5" name="Slide Number Placeholder 4"/>
          <p:cNvSpPr>
            <a:spLocks noGrp="1"/>
          </p:cNvSpPr>
          <p:nvPr>
            <p:ph type="sldNum" sz="quarter" idx="11"/>
          </p:nvPr>
        </p:nvSpPr>
        <p:spPr>
          <a:xfrm>
            <a:off x="7543800" y="6400800"/>
            <a:ext cx="1371600" cy="457200"/>
          </a:xfrm>
        </p:spPr>
        <p:txBody>
          <a:bodyPr/>
          <a:lstStyle>
            <a:lvl1pPr>
              <a:defRPr/>
            </a:lvl1pPr>
          </a:lstStyle>
          <a:p>
            <a:fld id="{44840CE5-7A7A-418C-A36E-F740522B4B10}" type="slidenum">
              <a:rPr lang="en-US" smtClean="0"/>
              <a:pPr/>
              <a:t>‹#›</a:t>
            </a:fld>
            <a:endParaRPr lang="en-US"/>
          </a:p>
        </p:txBody>
      </p:sp>
      <p:sp>
        <p:nvSpPr>
          <p:cNvPr id="8" name="Footer Placeholder 5"/>
          <p:cNvSpPr>
            <a:spLocks noGrp="1"/>
          </p:cNvSpPr>
          <p:nvPr>
            <p:ph type="ftr" sz="quarter" idx="12"/>
          </p:nvPr>
        </p:nvSpPr>
        <p:spPr>
          <a:xfrm>
            <a:off x="1828800" y="6400800"/>
            <a:ext cx="5486400" cy="457200"/>
          </a:xfrm>
        </p:spPr>
        <p:txBody>
          <a:bodyPr/>
          <a:lstStyle>
            <a:lvl1pPr>
              <a:defRPr/>
            </a:lvl1pPr>
          </a:lstStyle>
          <a:p>
            <a:r>
              <a:rPr lang="en-US" smtClean="0"/>
              <a:t>Chapter 2. Understanding Ethical and Legal Considerations</a:t>
            </a:r>
            <a:endParaRPr lang="en-US" dirty="0"/>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rgbClr val="808080">
                      <a:alpha val="57000"/>
                    </a:srgbClr>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381000" y="1371600"/>
            <a:ext cx="8382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381000" y="6400800"/>
            <a:ext cx="1295400" cy="327025"/>
          </a:xfrm>
        </p:spPr>
        <p:txBody>
          <a:bodyPr/>
          <a:lstStyle>
            <a:lvl1pPr>
              <a:defRPr/>
            </a:lvl1pPr>
          </a:lstStyle>
          <a:p>
            <a:endParaRPr lang="en-US" dirty="0"/>
          </a:p>
        </p:txBody>
      </p:sp>
      <p:sp>
        <p:nvSpPr>
          <p:cNvPr id="5" name="Slide Number Placeholder 4"/>
          <p:cNvSpPr>
            <a:spLocks noGrp="1"/>
          </p:cNvSpPr>
          <p:nvPr>
            <p:ph type="sldNum" sz="quarter" idx="11"/>
          </p:nvPr>
        </p:nvSpPr>
        <p:spPr>
          <a:xfrm>
            <a:off x="7772400" y="6400800"/>
            <a:ext cx="990600" cy="323850"/>
          </a:xfrm>
        </p:spPr>
        <p:txBody>
          <a:bodyPr/>
          <a:lstStyle>
            <a:lvl1pPr>
              <a:defRPr/>
            </a:lvl1pPr>
          </a:lstStyle>
          <a:p>
            <a:fld id="{E266654C-6796-474F-9FD1-A0AEE7D9CFD1}" type="slidenum">
              <a:rPr lang="en-US" smtClean="0"/>
              <a:pPr/>
              <a:t>‹#›</a:t>
            </a:fld>
            <a:endParaRPr lang="en-US"/>
          </a:p>
        </p:txBody>
      </p:sp>
      <p:sp>
        <p:nvSpPr>
          <p:cNvPr id="6" name="Footer Placeholder 5"/>
          <p:cNvSpPr>
            <a:spLocks noGrp="1"/>
          </p:cNvSpPr>
          <p:nvPr>
            <p:ph type="ftr" sz="quarter" idx="12"/>
          </p:nvPr>
        </p:nvSpPr>
        <p:spPr>
          <a:xfrm>
            <a:off x="1828800" y="6400800"/>
            <a:ext cx="5486400" cy="457200"/>
          </a:xfrm>
        </p:spPr>
        <p:txBody>
          <a:bodyPr/>
          <a:lstStyle>
            <a:lvl1pPr>
              <a:defRPr/>
            </a:lvl1pPr>
          </a:lstStyle>
          <a:p>
            <a:r>
              <a:rPr lang="en-US" smtClean="0"/>
              <a:t>Chapter 2. Understanding Ethical and Legal Considerations</a:t>
            </a:r>
            <a:endParaRPr 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1E4BD8D-5E08-4B71-8845-86BC84C4E886}"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r>
              <a:rPr lang="en-US" smtClean="0"/>
              <a:t>Chapter 2. Understanding Ethical and Legal Considerations</a:t>
            </a:r>
            <a:endParaRPr lang="en-US" dirty="0"/>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4478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4478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91119C3-C1EF-4E19-8119-F3EBC887DCBA}"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r>
              <a:rPr lang="en-US" smtClean="0"/>
              <a:t>Chapter 2. Understanding Ethical and Legal Considerations</a:t>
            </a:r>
            <a:endParaRPr lang="en-US" dirty="0"/>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62200" y="152400"/>
            <a:ext cx="6553200" cy="914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9942D479-4D1A-4BCF-9638-C7ECAC93B334}" type="slidenum">
              <a:rPr lang="en-US" smtClean="0"/>
              <a:pPr/>
              <a:t>‹#›</a:t>
            </a:fld>
            <a:endParaRPr lang="en-US"/>
          </a:p>
        </p:txBody>
      </p:sp>
      <p:sp>
        <p:nvSpPr>
          <p:cNvPr id="9" name="Footer Placeholder 8"/>
          <p:cNvSpPr>
            <a:spLocks noGrp="1"/>
          </p:cNvSpPr>
          <p:nvPr>
            <p:ph type="ftr" sz="quarter" idx="12"/>
          </p:nvPr>
        </p:nvSpPr>
        <p:spPr/>
        <p:txBody>
          <a:bodyPr/>
          <a:lstStyle>
            <a:lvl1pPr>
              <a:defRPr/>
            </a:lvl1pPr>
          </a:lstStyle>
          <a:p>
            <a:r>
              <a:rPr lang="en-US" smtClean="0"/>
              <a:t>Chapter 2. Understanding Ethical and Legal Considerations</a:t>
            </a:r>
            <a:endParaRPr lang="en-US" dirty="0"/>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CDBF1F0A-06B5-4BB8-B63B-D1DE9E7AAA8A}" type="slidenum">
              <a:rPr lang="en-US" smtClean="0"/>
              <a:pPr/>
              <a:t>‹#›</a:t>
            </a:fld>
            <a:endParaRPr lang="en-US"/>
          </a:p>
        </p:txBody>
      </p:sp>
      <p:sp>
        <p:nvSpPr>
          <p:cNvPr id="5" name="Footer Placeholder 4"/>
          <p:cNvSpPr>
            <a:spLocks noGrp="1"/>
          </p:cNvSpPr>
          <p:nvPr>
            <p:ph type="ftr" sz="quarter" idx="12"/>
          </p:nvPr>
        </p:nvSpPr>
        <p:spPr/>
        <p:txBody>
          <a:bodyPr/>
          <a:lstStyle>
            <a:lvl1pPr>
              <a:defRPr/>
            </a:lvl1pPr>
          </a:lstStyle>
          <a:p>
            <a:r>
              <a:rPr lang="en-US" smtClean="0"/>
              <a:t>Chapter 2. Understanding Ethical and Legal Considerations</a:t>
            </a:r>
            <a:endParaRPr lang="en-US" dirty="0"/>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FE5341B2-360E-4336-A5A2-85538A2F6DA9}" type="slidenum">
              <a:rPr lang="en-US" smtClean="0"/>
              <a:pPr/>
              <a:t>‹#›</a:t>
            </a:fld>
            <a:endParaRPr lang="en-US"/>
          </a:p>
        </p:txBody>
      </p:sp>
      <p:sp>
        <p:nvSpPr>
          <p:cNvPr id="4" name="Footer Placeholder 3"/>
          <p:cNvSpPr>
            <a:spLocks noGrp="1"/>
          </p:cNvSpPr>
          <p:nvPr>
            <p:ph type="ftr" sz="quarter" idx="12"/>
          </p:nvPr>
        </p:nvSpPr>
        <p:spPr/>
        <p:txBody>
          <a:bodyPr/>
          <a:lstStyle>
            <a:lvl1pPr>
              <a:defRPr/>
            </a:lvl1pPr>
          </a:lstStyle>
          <a:p>
            <a:r>
              <a:rPr lang="en-US" smtClean="0"/>
              <a:t>Chapter 2. Understanding Ethical and Legal Considerations</a:t>
            </a:r>
            <a:endParaRPr lang="en-US" dirty="0"/>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0" y="152400"/>
            <a:ext cx="6629400" cy="9144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371600"/>
            <a:ext cx="5111750" cy="5029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965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AB87BB2-B8DB-4F4A-8EEC-EA47AFAF65D6}"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r>
              <a:rPr lang="en-US" smtClean="0"/>
              <a:t>Chapter 2. Understanding Ethical and Legal Considerations</a:t>
            </a:r>
            <a:endParaRPr lang="en-US" dirty="0"/>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C5FC675-4358-431B-B70B-C0444EC05B6F}"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r>
              <a:rPr lang="en-US" smtClean="0"/>
              <a:t>Chapter 2. Understanding Ethical and Legal Considerations</a:t>
            </a:r>
            <a:endParaRPr lang="en-US" dirty="0"/>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4272" name="Rectangle 16"/>
          <p:cNvSpPr>
            <a:spLocks noChangeArrowheads="1"/>
          </p:cNvSpPr>
          <p:nvPr/>
        </p:nvSpPr>
        <p:spPr bwMode="auto">
          <a:xfrm>
            <a:off x="0" y="0"/>
            <a:ext cx="1524000" cy="6858000"/>
          </a:xfrm>
          <a:prstGeom prst="rect">
            <a:avLst/>
          </a:prstGeom>
          <a:gradFill flip="none" rotWithShape="1">
            <a:gsLst>
              <a:gs pos="0">
                <a:srgbClr val="990000">
                  <a:alpha val="84000"/>
                </a:srgbClr>
              </a:gs>
              <a:gs pos="50000">
                <a:srgbClr val="990000">
                  <a:alpha val="27000"/>
                </a:srgbClr>
              </a:gs>
              <a:gs pos="100000">
                <a:srgbClr val="E3E3B6">
                  <a:alpha val="0"/>
                </a:srgbClr>
              </a:gs>
            </a:gsLst>
            <a:lin ang="0" scaled="1"/>
            <a:tileRect/>
          </a:gradFill>
          <a:ln w="25400" algn="ctr">
            <a:noFill/>
            <a:miter lim="800000"/>
            <a:headEnd/>
            <a:tailEnd/>
          </a:ln>
          <a:effectLst/>
        </p:spPr>
        <p:txBody>
          <a:bodyPr wrap="none" lIns="91432" tIns="45716" rIns="91432" bIns="45716" anchor="ctr"/>
          <a:lstStyle/>
          <a:p>
            <a:endParaRPr lang="en-US"/>
          </a:p>
        </p:txBody>
      </p:sp>
      <p:grpSp>
        <p:nvGrpSpPr>
          <p:cNvPr id="2" name="Group 4"/>
          <p:cNvGrpSpPr>
            <a:grpSpLocks/>
          </p:cNvGrpSpPr>
          <p:nvPr/>
        </p:nvGrpSpPr>
        <p:grpSpPr bwMode="auto">
          <a:xfrm>
            <a:off x="2743200" y="2128837"/>
            <a:ext cx="6392863" cy="4721225"/>
            <a:chOff x="1728" y="1341"/>
            <a:chExt cx="4027" cy="2974"/>
          </a:xfrm>
        </p:grpSpPr>
        <p:grpSp>
          <p:nvGrpSpPr>
            <p:cNvPr id="3" name="Group 5"/>
            <p:cNvGrpSpPr>
              <a:grpSpLocks/>
            </p:cNvGrpSpPr>
            <p:nvPr userDrawn="1"/>
          </p:nvGrpSpPr>
          <p:grpSpPr bwMode="auto">
            <a:xfrm>
              <a:off x="1728" y="2230"/>
              <a:ext cx="4027" cy="2085"/>
              <a:chOff x="1728" y="2230"/>
              <a:chExt cx="4027" cy="2085"/>
            </a:xfrm>
          </p:grpSpPr>
          <p:sp>
            <p:nvSpPr>
              <p:cNvPr id="224262" name="Freeform 6"/>
              <p:cNvSpPr>
                <a:spLocks/>
              </p:cNvSpPr>
              <p:nvPr userDrawn="1"/>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alpha val="0"/>
                    </a:schemeClr>
                  </a:gs>
                  <a:gs pos="100000">
                    <a:schemeClr val="bg1">
                      <a:gamma/>
                      <a:shade val="90980"/>
                      <a:invGamma/>
                    </a:schemeClr>
                  </a:gs>
                </a:gsLst>
                <a:lin ang="0" scaled="1"/>
              </a:gradFill>
              <a:ln w="9525">
                <a:noFill/>
                <a:round/>
                <a:headEnd/>
                <a:tailEnd/>
              </a:ln>
            </p:spPr>
            <p:txBody>
              <a:bodyPr/>
              <a:lstStyle/>
              <a:p>
                <a:endParaRPr lang="en-US"/>
              </a:p>
            </p:txBody>
          </p:sp>
          <p:sp>
            <p:nvSpPr>
              <p:cNvPr id="224263" name="Freeform 7"/>
              <p:cNvSpPr>
                <a:spLocks/>
              </p:cNvSpPr>
              <p:nvPr userDrawn="1"/>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alpha val="0"/>
                    </a:schemeClr>
                  </a:gs>
                  <a:gs pos="100000">
                    <a:schemeClr val="bg1">
                      <a:gamma/>
                      <a:shade val="90980"/>
                      <a:invGamma/>
                    </a:schemeClr>
                  </a:gs>
                </a:gsLst>
                <a:lin ang="2700000" scaled="1"/>
              </a:gradFill>
              <a:ln w="9525">
                <a:noFill/>
                <a:round/>
                <a:headEnd/>
                <a:tailEnd/>
              </a:ln>
            </p:spPr>
            <p:txBody>
              <a:bodyPr/>
              <a:lstStyle/>
              <a:p>
                <a:endParaRPr lang="en-US"/>
              </a:p>
            </p:txBody>
          </p:sp>
          <p:sp>
            <p:nvSpPr>
              <p:cNvPr id="224264" name="Freeform 8"/>
              <p:cNvSpPr>
                <a:spLocks/>
              </p:cNvSpPr>
              <p:nvPr userDrawn="1"/>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alpha val="0"/>
                    </a:schemeClr>
                  </a:gs>
                </a:gsLst>
                <a:lin ang="5400000" scaled="1"/>
              </a:gradFill>
              <a:ln w="9525">
                <a:noFill/>
                <a:round/>
                <a:headEnd/>
                <a:tailEnd/>
              </a:ln>
            </p:spPr>
            <p:txBody>
              <a:bodyPr/>
              <a:lstStyle/>
              <a:p>
                <a:endParaRPr lang="en-US"/>
              </a:p>
            </p:txBody>
          </p:sp>
          <p:sp>
            <p:nvSpPr>
              <p:cNvPr id="224265" name="Freeform 9"/>
              <p:cNvSpPr>
                <a:spLocks/>
              </p:cNvSpPr>
              <p:nvPr userDrawn="1"/>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alpha val="0"/>
                </a:schemeClr>
              </a:solidFill>
              <a:ln w="9525">
                <a:noFill/>
                <a:round/>
                <a:headEnd/>
                <a:tailEnd/>
              </a:ln>
            </p:spPr>
            <p:txBody>
              <a:bodyPr/>
              <a:lstStyle/>
              <a:p>
                <a:endParaRPr lang="en-US"/>
              </a:p>
            </p:txBody>
          </p:sp>
          <p:sp>
            <p:nvSpPr>
              <p:cNvPr id="224266" name="Freeform 10"/>
              <p:cNvSpPr>
                <a:spLocks/>
              </p:cNvSpPr>
              <p:nvPr userDrawn="1"/>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alpha val="0"/>
                    </a:schemeClr>
                  </a:gs>
                </a:gsLst>
                <a:lin ang="2700000" scaled="1"/>
              </a:gradFill>
              <a:ln w="9525">
                <a:noFill/>
                <a:round/>
                <a:headEnd/>
                <a:tailEnd/>
              </a:ln>
            </p:spPr>
            <p:txBody>
              <a:bodyPr/>
              <a:lstStyle/>
              <a:p>
                <a:endParaRPr lang="en-US"/>
              </a:p>
            </p:txBody>
          </p:sp>
        </p:grpSp>
        <p:sp>
          <p:nvSpPr>
            <p:cNvPr id="224267" name="Freeform 11"/>
            <p:cNvSpPr>
              <a:spLocks/>
            </p:cNvSpPr>
            <p:nvPr userDrawn="1"/>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alpha val="0"/>
                  </a:schemeClr>
                </a:gs>
              </a:gsLst>
              <a:lin ang="2700000" scaled="1"/>
            </a:gradFill>
            <a:ln w="9525">
              <a:noFill/>
              <a:round/>
              <a:headEnd/>
              <a:tailEnd/>
            </a:ln>
          </p:spPr>
          <p:txBody>
            <a:bodyPr/>
            <a:lstStyle/>
            <a:p>
              <a:endParaRPr lang="en-US"/>
            </a:p>
          </p:txBody>
        </p:sp>
      </p:grpSp>
      <p:sp>
        <p:nvSpPr>
          <p:cNvPr id="224258" name="Rectangle 2"/>
          <p:cNvSpPr>
            <a:spLocks noGrp="1" noChangeArrowheads="1"/>
          </p:cNvSpPr>
          <p:nvPr>
            <p:ph type="dt" sz="half" idx="2"/>
          </p:nvPr>
        </p:nvSpPr>
        <p:spPr bwMode="auto">
          <a:xfrm>
            <a:off x="384048" y="6400800"/>
            <a:ext cx="13716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spcBef>
                <a:spcPct val="0"/>
              </a:spcBef>
              <a:buClrTx/>
              <a:buFontTx/>
              <a:buNone/>
              <a:defRPr sz="1200">
                <a:solidFill>
                  <a:schemeClr val="tx1"/>
                </a:solidFill>
                <a:effectLst/>
              </a:defRPr>
            </a:lvl1pPr>
          </a:lstStyle>
          <a:p>
            <a:endParaRPr lang="en-US" dirty="0"/>
          </a:p>
        </p:txBody>
      </p:sp>
      <p:sp>
        <p:nvSpPr>
          <p:cNvPr id="224259" name="Rectangle 3"/>
          <p:cNvSpPr>
            <a:spLocks noGrp="1" noChangeArrowheads="1"/>
          </p:cNvSpPr>
          <p:nvPr>
            <p:ph type="sldNum" sz="quarter" idx="4"/>
          </p:nvPr>
        </p:nvSpPr>
        <p:spPr bwMode="auto">
          <a:xfrm>
            <a:off x="7360920" y="6400800"/>
            <a:ext cx="13716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spcBef>
                <a:spcPct val="0"/>
              </a:spcBef>
              <a:buClrTx/>
              <a:buFontTx/>
              <a:buNone/>
              <a:defRPr sz="1200">
                <a:solidFill>
                  <a:schemeClr val="tx1"/>
                </a:solidFill>
                <a:effectLst/>
              </a:defRPr>
            </a:lvl1pPr>
          </a:lstStyle>
          <a:p>
            <a:fld id="{44840CE5-7A7A-418C-A36E-F740522B4B10}" type="slidenum">
              <a:rPr lang="en-US" smtClean="0"/>
              <a:pPr/>
              <a:t>‹#›</a:t>
            </a:fld>
            <a:endParaRPr lang="en-US"/>
          </a:p>
        </p:txBody>
      </p:sp>
      <p:sp>
        <p:nvSpPr>
          <p:cNvPr id="224270" name="Rectangle 14"/>
          <p:cNvSpPr>
            <a:spLocks noGrp="1" noChangeArrowheads="1"/>
          </p:cNvSpPr>
          <p:nvPr>
            <p:ph type="ftr" sz="quarter" idx="3"/>
          </p:nvPr>
        </p:nvSpPr>
        <p:spPr bwMode="auto">
          <a:xfrm>
            <a:off x="1828800" y="6400800"/>
            <a:ext cx="54864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spcBef>
                <a:spcPct val="0"/>
              </a:spcBef>
              <a:buClrTx/>
              <a:buFontTx/>
              <a:buNone/>
              <a:defRPr sz="1200">
                <a:solidFill>
                  <a:schemeClr val="tx1"/>
                </a:solidFill>
                <a:effectLst/>
              </a:defRPr>
            </a:lvl1pPr>
          </a:lstStyle>
          <a:p>
            <a:r>
              <a:rPr lang="en-US" smtClean="0"/>
              <a:t>Chapter 2. Understanding Ethical and Legal Considerations</a:t>
            </a:r>
            <a:endParaRPr lang="en-US" dirty="0"/>
          </a:p>
        </p:txBody>
      </p:sp>
      <p:sp>
        <p:nvSpPr>
          <p:cNvPr id="224273" name="AutoShape 17"/>
          <p:cNvSpPr>
            <a:spLocks noChangeArrowheads="1"/>
          </p:cNvSpPr>
          <p:nvPr/>
        </p:nvSpPr>
        <p:spPr bwMode="auto">
          <a:xfrm>
            <a:off x="152400" y="228600"/>
            <a:ext cx="8839200" cy="914400"/>
          </a:xfrm>
          <a:prstGeom prst="plaque">
            <a:avLst>
              <a:gd name="adj" fmla="val 16667"/>
            </a:avLst>
          </a:prstGeom>
          <a:solidFill>
            <a:srgbClr val="333333"/>
          </a:solidFill>
          <a:ln w="25400">
            <a:solidFill>
              <a:srgbClr val="000000"/>
            </a:solidFill>
            <a:miter lim="800000"/>
            <a:headEnd/>
            <a:tailEnd/>
          </a:ln>
          <a:effectLst/>
        </p:spPr>
        <p:txBody>
          <a:bodyPr wrap="none" lIns="91432" tIns="45716" rIns="91432" bIns="45716" anchor="ctr"/>
          <a:lstStyle/>
          <a:p>
            <a:pPr algn="r" eaLnBrk="0" hangingPunct="0">
              <a:spcBef>
                <a:spcPct val="0"/>
              </a:spcBef>
              <a:buClrTx/>
              <a:buFontTx/>
              <a:buNone/>
            </a:pPr>
            <a:endParaRPr lang="en-US" sz="3600" b="1">
              <a:solidFill>
                <a:schemeClr val="tx2"/>
              </a:solidFill>
              <a:effectLst>
                <a:outerShdw blurRad="38100" dist="38100" dir="2700000" algn="tl">
                  <a:srgbClr val="000000"/>
                </a:outerShdw>
              </a:effectLst>
            </a:endParaRPr>
          </a:p>
        </p:txBody>
      </p:sp>
      <p:sp>
        <p:nvSpPr>
          <p:cNvPr id="224274" name="Line 18"/>
          <p:cNvSpPr>
            <a:spLocks noChangeShapeType="1"/>
          </p:cNvSpPr>
          <p:nvPr/>
        </p:nvSpPr>
        <p:spPr bwMode="auto">
          <a:xfrm>
            <a:off x="152400" y="1295400"/>
            <a:ext cx="8686800" cy="0"/>
          </a:xfrm>
          <a:prstGeom prst="line">
            <a:avLst/>
          </a:prstGeom>
          <a:noFill/>
          <a:ln w="76200" cmpd="tri">
            <a:solidFill>
              <a:srgbClr val="CC3300"/>
            </a:solidFill>
            <a:round/>
            <a:headEnd type="oval" w="sm" len="sm"/>
            <a:tailEnd type="stealth" w="med" len="med"/>
          </a:ln>
          <a:effectLst/>
        </p:spPr>
        <p:txBody>
          <a:bodyPr/>
          <a:lstStyle/>
          <a:p>
            <a:endParaRPr lang="en-US"/>
          </a:p>
        </p:txBody>
      </p:sp>
      <p:sp>
        <p:nvSpPr>
          <p:cNvPr id="224275" name="AutoShape 19"/>
          <p:cNvSpPr>
            <a:spLocks noChangeArrowheads="1"/>
          </p:cNvSpPr>
          <p:nvPr/>
        </p:nvSpPr>
        <p:spPr bwMode="auto">
          <a:xfrm>
            <a:off x="152400" y="152400"/>
            <a:ext cx="8763000" cy="914400"/>
          </a:xfrm>
          <a:prstGeom prst="plaque">
            <a:avLst>
              <a:gd name="adj" fmla="val 16667"/>
            </a:avLst>
          </a:prstGeom>
          <a:blipFill dpi="0" rotWithShape="1">
            <a:blip r:embed="rId14"/>
            <a:srcRect/>
            <a:tile tx="0" ty="0" sx="100000" sy="100000" flip="none" algn="tl"/>
          </a:blipFill>
          <a:ln w="25400">
            <a:solidFill>
              <a:srgbClr val="808080"/>
            </a:solidFill>
            <a:miter lim="800000"/>
            <a:headEnd/>
            <a:tailEnd/>
          </a:ln>
          <a:effectLst/>
          <a:scene3d>
            <a:camera prst="orthographicFront"/>
            <a:lightRig rig="threePt" dir="t"/>
          </a:scene3d>
          <a:sp3d>
            <a:bevelT w="114300" prst="artDeco"/>
          </a:sp3d>
        </p:spPr>
        <p:txBody>
          <a:bodyPr wrap="none" lIns="91432" tIns="45716" rIns="91432" bIns="45716" anchor="ctr"/>
          <a:lstStyle/>
          <a:p>
            <a:pPr algn="r" eaLnBrk="0" hangingPunct="0">
              <a:spcBef>
                <a:spcPct val="0"/>
              </a:spcBef>
              <a:buClrTx/>
              <a:buFontTx/>
              <a:buNone/>
            </a:pPr>
            <a:endParaRPr lang="en-US" sz="3600" b="1">
              <a:solidFill>
                <a:schemeClr val="tx2"/>
              </a:solidFill>
              <a:effectLst>
                <a:outerShdw blurRad="38100" dist="38100" dir="2700000" algn="tl">
                  <a:srgbClr val="C0C0C0"/>
                </a:outerShdw>
              </a:effectLst>
            </a:endParaRPr>
          </a:p>
        </p:txBody>
      </p:sp>
      <p:sp>
        <p:nvSpPr>
          <p:cNvPr id="224276" name="Rectangle 20"/>
          <p:cNvSpPr>
            <a:spLocks noGrp="1" noChangeArrowheads="1"/>
          </p:cNvSpPr>
          <p:nvPr>
            <p:ph type="title"/>
          </p:nvPr>
        </p:nvSpPr>
        <p:spPr bwMode="auto">
          <a:xfrm>
            <a:off x="2438400" y="152400"/>
            <a:ext cx="6477000" cy="914400"/>
          </a:xfrm>
          <a:prstGeom prst="rect">
            <a:avLst/>
          </a:prstGeom>
          <a:noFill/>
          <a:ln w="9525">
            <a:noFill/>
            <a:miter lim="800000"/>
            <a:headEnd/>
            <a:tailEnd/>
          </a:ln>
          <a:effectLst>
            <a:outerShdw blurRad="50800" dist="38100" dir="8100000" algn="tr" rotWithShape="0">
              <a:prstClr val="black">
                <a:alpha val="40000"/>
              </a:prstClr>
            </a:outerShdw>
          </a:effectLst>
        </p:spPr>
        <p:txBody>
          <a:bodyPr vert="horz" wrap="square" lIns="91432" tIns="45716" rIns="91432" bIns="45716" numCol="1" anchor="ctr" anchorCtr="0" compatLnSpc="1">
            <a:prstTxWarp prst="textNoShape">
              <a:avLst/>
            </a:prstTxWarp>
            <a:normAutofit/>
          </a:bodyPr>
          <a:lstStyle/>
          <a:p>
            <a:pPr lvl="0"/>
            <a:r>
              <a:rPr lang="en-US" smtClean="0"/>
              <a:t>Click to edit Master title style</a:t>
            </a:r>
            <a:endParaRPr lang="en-US" dirty="0" smtClean="0"/>
          </a:p>
        </p:txBody>
      </p:sp>
      <p:sp>
        <p:nvSpPr>
          <p:cNvPr id="224278" name="Rectangle 22"/>
          <p:cNvSpPr>
            <a:spLocks noGrp="1" noChangeArrowheads="1"/>
          </p:cNvSpPr>
          <p:nvPr>
            <p:ph type="body" idx="1"/>
          </p:nvPr>
        </p:nvSpPr>
        <p:spPr bwMode="auto">
          <a:xfrm>
            <a:off x="381000" y="1371600"/>
            <a:ext cx="8382000" cy="4953000"/>
          </a:xfrm>
          <a:prstGeom prst="rect">
            <a:avLst/>
          </a:prstGeom>
          <a:noFill/>
          <a:ln w="9525">
            <a:noFill/>
            <a:miter lim="800000"/>
            <a:headEnd/>
            <a:tailEnd/>
          </a:ln>
          <a:effectLst/>
        </p:spPr>
        <p:txBody>
          <a:bodyPr vert="horz" wrap="square" lIns="91432" tIns="45716" rIns="91432" bIns="45716" numCol="1" anchor="ctr"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1027" name="Picture 3"/>
          <p:cNvPicPr>
            <a:picLocks noChangeAspect="1" noChangeArrowheads="1"/>
          </p:cNvPicPr>
          <p:nvPr/>
        </p:nvPicPr>
        <p:blipFill>
          <a:blip r:embed="rId15" cstate="print">
            <a:clrChange>
              <a:clrFrom>
                <a:srgbClr val="B36600"/>
              </a:clrFrom>
              <a:clrTo>
                <a:srgbClr val="B36600">
                  <a:alpha val="0"/>
                </a:srgbClr>
              </a:clrTo>
            </a:clrChange>
          </a:blip>
          <a:srcRect/>
          <a:stretch>
            <a:fillRect/>
          </a:stretch>
        </p:blipFill>
        <p:spPr bwMode="auto">
          <a:xfrm>
            <a:off x="457200" y="228600"/>
            <a:ext cx="1828800" cy="762000"/>
          </a:xfrm>
          <a:prstGeom prst="rect">
            <a:avLst/>
          </a:prstGeom>
          <a:noFill/>
          <a:ln w="9525">
            <a:noFill/>
            <a:miter lim="800000"/>
            <a:headEnd/>
            <a:tailEnd/>
          </a:ln>
          <a:effectLst/>
        </p:spPr>
      </p:pic>
      <p:sp>
        <p:nvSpPr>
          <p:cNvPr id="20" name="Text Box 6"/>
          <p:cNvSpPr txBox="1">
            <a:spLocks noChangeArrowheads="1"/>
          </p:cNvSpPr>
          <p:nvPr/>
        </p:nvSpPr>
        <p:spPr bwMode="auto">
          <a:xfrm>
            <a:off x="403225" y="1439863"/>
            <a:ext cx="184150"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21" name="Text Box 6"/>
          <p:cNvSpPr txBox="1">
            <a:spLocks noChangeArrowheads="1"/>
          </p:cNvSpPr>
          <p:nvPr userDrawn="1"/>
        </p:nvSpPr>
        <p:spPr bwMode="auto">
          <a:xfrm>
            <a:off x="403225" y="1439863"/>
            <a:ext cx="184150" cy="366712"/>
          </a:xfrm>
          <a:prstGeom prst="rect">
            <a:avLst/>
          </a:prstGeom>
          <a:noFill/>
          <a:ln w="9525">
            <a:noFill/>
            <a:miter lim="800000"/>
            <a:headEnd/>
            <a:tailEnd/>
          </a:ln>
          <a:effectLst/>
        </p:spPr>
        <p:txBody>
          <a:bodyPr>
            <a:spAutoFit/>
          </a:bodyPr>
          <a:lstStyle/>
          <a:p>
            <a:pPr>
              <a:spcBef>
                <a:spcPct val="50000"/>
              </a:spcBef>
            </a:pPr>
            <a:endParaRPr lang="en-US"/>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heel(8)">
                                      <p:cBhvr>
                                        <p:cTn id="7" dur="500"/>
                                        <p:tgtEl>
                                          <p:spTgt spid="1027"/>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224276"/>
                                        </p:tgtEl>
                                        <p:attrNameLst>
                                          <p:attrName>style.visibility</p:attrName>
                                        </p:attrNameLst>
                                      </p:cBhvr>
                                      <p:to>
                                        <p:strVal val="visible"/>
                                      </p:to>
                                    </p:set>
                                    <p:anim calcmode="lin" valueType="num">
                                      <p:cBhvr>
                                        <p:cTn id="10" dur="500" fill="hold"/>
                                        <p:tgtEl>
                                          <p:spTgt spid="224276"/>
                                        </p:tgtEl>
                                        <p:attrNameLst>
                                          <p:attrName>ppt_w</p:attrName>
                                        </p:attrNameLst>
                                      </p:cBhvr>
                                      <p:tavLst>
                                        <p:tav tm="0">
                                          <p:val>
                                            <p:fltVal val="0"/>
                                          </p:val>
                                        </p:tav>
                                        <p:tav tm="100000">
                                          <p:val>
                                            <p:strVal val="#ppt_w"/>
                                          </p:val>
                                        </p:tav>
                                      </p:tavLst>
                                    </p:anim>
                                    <p:anim calcmode="lin" valueType="num">
                                      <p:cBhvr>
                                        <p:cTn id="11" dur="500" fill="hold"/>
                                        <p:tgtEl>
                                          <p:spTgt spid="224276"/>
                                        </p:tgtEl>
                                        <p:attrNameLst>
                                          <p:attrName>ppt_h</p:attrName>
                                        </p:attrNameLst>
                                      </p:cBhvr>
                                      <p:tavLst>
                                        <p:tav tm="0">
                                          <p:val>
                                            <p:fltVal val="0"/>
                                          </p:val>
                                        </p:tav>
                                        <p:tav tm="100000">
                                          <p:val>
                                            <p:strVal val="#ppt_h"/>
                                          </p:val>
                                        </p:tav>
                                      </p:tavLst>
                                    </p:anim>
                                    <p:animEffect transition="in" filter="fade">
                                      <p:cBhvr>
                                        <p:cTn id="12" dur="500"/>
                                        <p:tgtEl>
                                          <p:spTgt spid="224276"/>
                                        </p:tgtEl>
                                      </p:cBhvr>
                                    </p:animEffect>
                                  </p:childTnLst>
                                </p:cTn>
                              </p:par>
                            </p:childTnLst>
                          </p:cTn>
                        </p:par>
                        <p:par>
                          <p:cTn id="13" fill="hold">
                            <p:stCondLst>
                              <p:cond delay="500"/>
                            </p:stCondLst>
                            <p:childTnLst>
                              <p:par>
                                <p:cTn id="14" presetID="34" presetClass="entr" presetSubtype="0" fill="hold" grpId="0" nodeType="afterEffect">
                                  <p:stCondLst>
                                    <p:cond delay="0"/>
                                  </p:stCondLst>
                                  <p:childTnLst>
                                    <p:set>
                                      <p:cBhvr>
                                        <p:cTn id="15" dur="1" fill="hold">
                                          <p:stCondLst>
                                            <p:cond delay="0"/>
                                          </p:stCondLst>
                                        </p:cTn>
                                        <p:tgtEl>
                                          <p:spTgt spid="224274"/>
                                        </p:tgtEl>
                                        <p:attrNameLst>
                                          <p:attrName>style.visibility</p:attrName>
                                        </p:attrNameLst>
                                      </p:cBhvr>
                                      <p:to>
                                        <p:strVal val="visible"/>
                                      </p:to>
                                    </p:set>
                                    <p:anim from="(-#ppt_w/2)" to="(#ppt_x)" calcmode="lin" valueType="num">
                                      <p:cBhvr>
                                        <p:cTn id="16" dur="300" fill="hold">
                                          <p:stCondLst>
                                            <p:cond delay="0"/>
                                          </p:stCondLst>
                                        </p:cTn>
                                        <p:tgtEl>
                                          <p:spTgt spid="224274"/>
                                        </p:tgtEl>
                                        <p:attrNameLst>
                                          <p:attrName>ppt_x</p:attrName>
                                        </p:attrNameLst>
                                      </p:cBhvr>
                                    </p:anim>
                                    <p:anim from="0" to="-1.0" calcmode="lin" valueType="num">
                                      <p:cBhvr>
                                        <p:cTn id="17" dur="100" decel="50000" autoRev="1" fill="hold">
                                          <p:stCondLst>
                                            <p:cond delay="300"/>
                                          </p:stCondLst>
                                        </p:cTn>
                                        <p:tgtEl>
                                          <p:spTgt spid="224274"/>
                                        </p:tgtEl>
                                        <p:attrNameLst>
                                          <p:attrName>xshear</p:attrName>
                                        </p:attrNameLst>
                                      </p:cBhvr>
                                    </p:anim>
                                    <p:animScale>
                                      <p:cBhvr>
                                        <p:cTn id="18" dur="100" decel="100000" autoRev="1" fill="hold">
                                          <p:stCondLst>
                                            <p:cond delay="300"/>
                                          </p:stCondLst>
                                        </p:cTn>
                                        <p:tgtEl>
                                          <p:spTgt spid="224274"/>
                                        </p:tgtEl>
                                      </p:cBhvr>
                                      <p:from x="100000" y="100000"/>
                                      <p:to x="80000" y="100000"/>
                                    </p:animScale>
                                    <p:anim by="(#ppt_h/3+#ppt_w*0.1)" calcmode="lin" valueType="num">
                                      <p:cBhvr additive="sum">
                                        <p:cTn id="19" dur="100" decel="100000" autoRev="1" fill="hold">
                                          <p:stCondLst>
                                            <p:cond delay="300"/>
                                          </p:stCondLst>
                                        </p:cTn>
                                        <p:tgtEl>
                                          <p:spTgt spid="224274"/>
                                        </p:tgtEl>
                                        <p:attrNameLst>
                                          <p:attrName>ppt_x</p:attrName>
                                        </p:attrNameLst>
                                      </p:cBhvr>
                                    </p:anim>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224278">
                                            <p:txEl>
                                              <p:pRg st="0" end="0"/>
                                            </p:txEl>
                                          </p:spTgt>
                                        </p:tgtEl>
                                        <p:attrNameLst>
                                          <p:attrName>style.visibility</p:attrName>
                                        </p:attrNameLst>
                                      </p:cBhvr>
                                      <p:to>
                                        <p:strVal val="visible"/>
                                      </p:to>
                                    </p:set>
                                    <p:animEffect transition="in" filter="fade">
                                      <p:cBhvr>
                                        <p:cTn id="23" dur="2000">
                                          <p:stCondLst>
                                            <p:cond delay="0"/>
                                          </p:stCondLst>
                                        </p:cTn>
                                        <p:tgtEl>
                                          <p:spTgt spid="224278">
                                            <p:txEl>
                                              <p:pRg st="0" end="0"/>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224278">
                                            <p:txEl>
                                              <p:pRg st="1" end="1"/>
                                            </p:txEl>
                                          </p:spTgt>
                                        </p:tgtEl>
                                        <p:attrNameLst>
                                          <p:attrName>style.visibility</p:attrName>
                                        </p:attrNameLst>
                                      </p:cBhvr>
                                      <p:to>
                                        <p:strVal val="visible"/>
                                      </p:to>
                                    </p:set>
                                    <p:animEffect transition="in" filter="fade">
                                      <p:cBhvr>
                                        <p:cTn id="27" dur="1000">
                                          <p:stCondLst>
                                            <p:cond delay="0"/>
                                          </p:stCondLst>
                                        </p:cTn>
                                        <p:tgtEl>
                                          <p:spTgt spid="224278">
                                            <p:txEl>
                                              <p:pRg st="1" end="1"/>
                                            </p:txEl>
                                          </p:spTgt>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224278">
                                            <p:txEl>
                                              <p:pRg st="2" end="2"/>
                                            </p:txEl>
                                          </p:spTgt>
                                        </p:tgtEl>
                                        <p:attrNameLst>
                                          <p:attrName>style.visibility</p:attrName>
                                        </p:attrNameLst>
                                      </p:cBhvr>
                                      <p:to>
                                        <p:strVal val="visible"/>
                                      </p:to>
                                    </p:set>
                                    <p:animEffect transition="in" filter="fade">
                                      <p:cBhvr>
                                        <p:cTn id="31" dur="500">
                                          <p:stCondLst>
                                            <p:cond delay="0"/>
                                          </p:stCondLst>
                                        </p:cTn>
                                        <p:tgtEl>
                                          <p:spTgt spid="224278">
                                            <p:txEl>
                                              <p:pRg st="2" end="2"/>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4278">
                                            <p:txEl>
                                              <p:pRg st="3" end="3"/>
                                            </p:txEl>
                                          </p:spTgt>
                                        </p:tgtEl>
                                        <p:attrNameLst>
                                          <p:attrName>style.visibility</p:attrName>
                                        </p:attrNameLst>
                                      </p:cBhvr>
                                      <p:to>
                                        <p:strVal val="visible"/>
                                      </p:to>
                                    </p:set>
                                    <p:animEffect transition="in" filter="fade">
                                      <p:cBhvr>
                                        <p:cTn id="34" dur="1000">
                                          <p:stCondLst>
                                            <p:cond delay="0"/>
                                          </p:stCondLst>
                                        </p:cTn>
                                        <p:tgtEl>
                                          <p:spTgt spid="224278">
                                            <p:txEl>
                                              <p:pRg st="3" end="3"/>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24278">
                                            <p:txEl>
                                              <p:pRg st="4" end="4"/>
                                            </p:txEl>
                                          </p:spTgt>
                                        </p:tgtEl>
                                        <p:attrNameLst>
                                          <p:attrName>style.visibility</p:attrName>
                                        </p:attrNameLst>
                                      </p:cBhvr>
                                      <p:to>
                                        <p:strVal val="visible"/>
                                      </p:to>
                                    </p:set>
                                    <p:animEffect transition="in" filter="fade">
                                      <p:cBhvr>
                                        <p:cTn id="37" dur="1000">
                                          <p:stCondLst>
                                            <p:cond delay="0"/>
                                          </p:stCondLst>
                                        </p:cTn>
                                        <p:tgtEl>
                                          <p:spTgt spid="2242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74" grpId="0" animBg="1"/>
      <p:bldP spid="224276" grpId="0"/>
      <p:bldP spid="224278" grpId="0" build="p">
        <p:tmplLst>
          <p:tmpl lvl="1">
            <p:tnLst>
              <p:par>
                <p:cTn presetID="10" presetClass="entr" presetSubtype="0" fill="hold" nodeType="after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2000">
                          <p:stCondLst>
                            <p:cond delay="0"/>
                          </p:stCondLst>
                        </p:cTn>
                        <p:tgtEl>
                          <p:spTgt spid="224278"/>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1000">
                          <p:stCondLst>
                            <p:cond delay="0"/>
                          </p:stCondLst>
                        </p:cTn>
                        <p:tgtEl>
                          <p:spTgt spid="224278"/>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500">
                          <p:stCondLst>
                            <p:cond delay="0"/>
                          </p:stCondLst>
                        </p:cTn>
                        <p:tgtEl>
                          <p:spTgt spid="224278"/>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1000">
                          <p:stCondLst>
                            <p:cond delay="0"/>
                          </p:stCondLst>
                        </p:cTn>
                        <p:tgtEl>
                          <p:spTgt spid="224278"/>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1000">
                          <p:stCondLst>
                            <p:cond delay="0"/>
                          </p:stCondLst>
                        </p:cTn>
                        <p:tgtEl>
                          <p:spTgt spid="224278"/>
                        </p:tgtEl>
                      </p:cBhvr>
                    </p:animEffect>
                  </p:childTnLst>
                </p:cTn>
              </p:par>
            </p:tnLst>
          </p:tmpl>
        </p:tmplLst>
      </p:bldP>
    </p:bldLst>
  </p:timing>
  <p:hf hdr="0" dt="0"/>
  <p:txStyles>
    <p:titleStyle>
      <a:lvl1pPr algn="ctr" rtl="0" eaLnBrk="1" fontAlgn="base" hangingPunct="1">
        <a:lnSpc>
          <a:spcPct val="85000"/>
        </a:lnSpc>
        <a:spcBef>
          <a:spcPct val="0"/>
        </a:spcBef>
        <a:spcAft>
          <a:spcPct val="0"/>
        </a:spcAft>
        <a:defRPr sz="3600" b="1">
          <a:solidFill>
            <a:srgbClr val="3D3623"/>
          </a:solidFill>
          <a:effectLst>
            <a:outerShdw blurRad="50800" dist="38100" dir="2700000" algn="tl" rotWithShape="0">
              <a:prstClr val="black">
                <a:alpha val="40000"/>
              </a:prstClr>
            </a:outerShdw>
          </a:effectLst>
          <a:latin typeface="+mj-lt"/>
          <a:ea typeface="+mj-ea"/>
          <a:cs typeface="+mj-cs"/>
        </a:defRPr>
      </a:lvl1pPr>
      <a:lvl2pPr algn="ctr" rtl="0" eaLnBrk="1" fontAlgn="base" hangingPunct="1">
        <a:lnSpc>
          <a:spcPct val="85000"/>
        </a:lnSpc>
        <a:spcBef>
          <a:spcPct val="0"/>
        </a:spcBef>
        <a:spcAft>
          <a:spcPct val="0"/>
        </a:spcAft>
        <a:defRPr sz="3600" b="1">
          <a:solidFill>
            <a:srgbClr val="3D3623"/>
          </a:solidFill>
          <a:latin typeface="Garamond" pitchFamily="18" charset="0"/>
        </a:defRPr>
      </a:lvl2pPr>
      <a:lvl3pPr algn="ctr" rtl="0" eaLnBrk="1" fontAlgn="base" hangingPunct="1">
        <a:lnSpc>
          <a:spcPct val="85000"/>
        </a:lnSpc>
        <a:spcBef>
          <a:spcPct val="0"/>
        </a:spcBef>
        <a:spcAft>
          <a:spcPct val="0"/>
        </a:spcAft>
        <a:defRPr sz="3600" b="1">
          <a:solidFill>
            <a:srgbClr val="3D3623"/>
          </a:solidFill>
          <a:latin typeface="Garamond" pitchFamily="18" charset="0"/>
        </a:defRPr>
      </a:lvl3pPr>
      <a:lvl4pPr algn="ctr" rtl="0" eaLnBrk="1" fontAlgn="base" hangingPunct="1">
        <a:lnSpc>
          <a:spcPct val="85000"/>
        </a:lnSpc>
        <a:spcBef>
          <a:spcPct val="0"/>
        </a:spcBef>
        <a:spcAft>
          <a:spcPct val="0"/>
        </a:spcAft>
        <a:defRPr sz="3600" b="1">
          <a:solidFill>
            <a:srgbClr val="3D3623"/>
          </a:solidFill>
          <a:latin typeface="Garamond" pitchFamily="18" charset="0"/>
        </a:defRPr>
      </a:lvl4pPr>
      <a:lvl5pPr algn="ctr" rtl="0" eaLnBrk="1" fontAlgn="base" hangingPunct="1">
        <a:lnSpc>
          <a:spcPct val="85000"/>
        </a:lnSpc>
        <a:spcBef>
          <a:spcPct val="0"/>
        </a:spcBef>
        <a:spcAft>
          <a:spcPct val="0"/>
        </a:spcAft>
        <a:defRPr sz="3600" b="1">
          <a:solidFill>
            <a:srgbClr val="3D3623"/>
          </a:solidFill>
          <a:latin typeface="Garamond" pitchFamily="18" charset="0"/>
        </a:defRPr>
      </a:lvl5pPr>
      <a:lvl6pPr marL="457200" algn="ctr" rtl="0" eaLnBrk="1" fontAlgn="base" hangingPunct="1">
        <a:lnSpc>
          <a:spcPct val="85000"/>
        </a:lnSpc>
        <a:spcBef>
          <a:spcPct val="0"/>
        </a:spcBef>
        <a:spcAft>
          <a:spcPct val="0"/>
        </a:spcAft>
        <a:defRPr sz="3600" b="1">
          <a:solidFill>
            <a:srgbClr val="3D3623"/>
          </a:solidFill>
          <a:latin typeface="Garamond" pitchFamily="18" charset="0"/>
        </a:defRPr>
      </a:lvl6pPr>
      <a:lvl7pPr marL="914400" algn="ctr" rtl="0" eaLnBrk="1" fontAlgn="base" hangingPunct="1">
        <a:lnSpc>
          <a:spcPct val="85000"/>
        </a:lnSpc>
        <a:spcBef>
          <a:spcPct val="0"/>
        </a:spcBef>
        <a:spcAft>
          <a:spcPct val="0"/>
        </a:spcAft>
        <a:defRPr sz="3600" b="1">
          <a:solidFill>
            <a:srgbClr val="3D3623"/>
          </a:solidFill>
          <a:latin typeface="Garamond" pitchFamily="18" charset="0"/>
        </a:defRPr>
      </a:lvl7pPr>
      <a:lvl8pPr marL="1371600" algn="ctr" rtl="0" eaLnBrk="1" fontAlgn="base" hangingPunct="1">
        <a:lnSpc>
          <a:spcPct val="85000"/>
        </a:lnSpc>
        <a:spcBef>
          <a:spcPct val="0"/>
        </a:spcBef>
        <a:spcAft>
          <a:spcPct val="0"/>
        </a:spcAft>
        <a:defRPr sz="3600" b="1">
          <a:solidFill>
            <a:srgbClr val="3D3623"/>
          </a:solidFill>
          <a:latin typeface="Garamond" pitchFamily="18" charset="0"/>
        </a:defRPr>
      </a:lvl8pPr>
      <a:lvl9pPr marL="1828800" algn="ctr" rtl="0" eaLnBrk="1" fontAlgn="base" hangingPunct="1">
        <a:lnSpc>
          <a:spcPct val="85000"/>
        </a:lnSpc>
        <a:spcBef>
          <a:spcPct val="0"/>
        </a:spcBef>
        <a:spcAft>
          <a:spcPct val="0"/>
        </a:spcAft>
        <a:defRPr sz="3600" b="1">
          <a:solidFill>
            <a:srgbClr val="3D3623"/>
          </a:solidFill>
          <a:latin typeface="Garamond" pitchFamily="18" charset="0"/>
        </a:defRPr>
      </a:lvl9pPr>
    </p:titleStyle>
    <p:bodyStyle>
      <a:lvl1pPr marL="342900" indent="-342900" algn="l" rtl="0" eaLnBrk="1" fontAlgn="base" hangingPunct="1">
        <a:spcBef>
          <a:spcPts val="600"/>
        </a:spcBef>
        <a:spcAft>
          <a:spcPct val="0"/>
        </a:spcAft>
        <a:buClr>
          <a:schemeClr val="hlink"/>
        </a:buClr>
        <a:buSzPct val="70000"/>
        <a:buFont typeface="Wingdings" pitchFamily="2" charset="2"/>
        <a:buChar char="n"/>
        <a:defRPr sz="3200" b="1" baseline="0">
          <a:solidFill>
            <a:schemeClr val="tx1"/>
          </a:solidFill>
          <a:latin typeface="+mn-lt"/>
          <a:ea typeface="+mn-ea"/>
          <a:cs typeface="+mn-cs"/>
        </a:defRPr>
      </a:lvl1pPr>
      <a:lvl2pPr marL="742950" indent="-285750" algn="l" rtl="0" eaLnBrk="1" fontAlgn="base" hangingPunct="1">
        <a:spcBef>
          <a:spcPts val="600"/>
        </a:spcBef>
        <a:spcAft>
          <a:spcPct val="0"/>
        </a:spcAft>
        <a:buClr>
          <a:schemeClr val="accent2"/>
        </a:buClr>
        <a:buSzPct val="70000"/>
        <a:buFont typeface="Wingdings" pitchFamily="2" charset="2"/>
        <a:buChar char="n"/>
        <a:defRPr sz="2800" b="1" baseline="0">
          <a:solidFill>
            <a:schemeClr val="tx1"/>
          </a:solidFill>
          <a:latin typeface="+mn-lt"/>
        </a:defRPr>
      </a:lvl2pPr>
      <a:lvl3pPr marL="1143000" indent="-228600" algn="l" rtl="0" eaLnBrk="1" fontAlgn="base" hangingPunct="1">
        <a:spcBef>
          <a:spcPts val="600"/>
        </a:spcBef>
        <a:spcAft>
          <a:spcPct val="0"/>
        </a:spcAft>
        <a:buClr>
          <a:schemeClr val="tx2"/>
        </a:buClr>
        <a:buSzPct val="70000"/>
        <a:buFont typeface="Wingdings" pitchFamily="2" charset="2"/>
        <a:buChar char="n"/>
        <a:defRPr sz="2400" b="1" baseline="0">
          <a:solidFill>
            <a:schemeClr val="tx1"/>
          </a:solidFill>
          <a:latin typeface="+mn-lt"/>
        </a:defRPr>
      </a:lvl3pPr>
      <a:lvl4pPr marL="1600200" indent="-228600" algn="l" rtl="0" eaLnBrk="1" fontAlgn="base" hangingPunct="1">
        <a:spcBef>
          <a:spcPts val="600"/>
        </a:spcBef>
        <a:spcAft>
          <a:spcPct val="0"/>
        </a:spcAft>
        <a:buClr>
          <a:schemeClr val="accent2"/>
        </a:buClr>
        <a:buSzPct val="70000"/>
        <a:buFont typeface="Wingdings" pitchFamily="2" charset="2"/>
        <a:buChar char="n"/>
        <a:defRPr sz="2000" b="1" baseline="0">
          <a:solidFill>
            <a:schemeClr val="tx1"/>
          </a:solidFill>
          <a:latin typeface="+mn-lt"/>
        </a:defRPr>
      </a:lvl4pPr>
      <a:lvl5pPr marL="2057400" indent="-228600" algn="l" rtl="0" eaLnBrk="1" fontAlgn="base" hangingPunct="1">
        <a:spcBef>
          <a:spcPts val="600"/>
        </a:spcBef>
        <a:spcAft>
          <a:spcPct val="0"/>
        </a:spcAft>
        <a:buClr>
          <a:schemeClr val="hlink"/>
        </a:buClr>
        <a:buSzPct val="70000"/>
        <a:buFont typeface="Wingdings" pitchFamily="2" charset="2"/>
        <a:buChar char="n"/>
        <a:defRPr sz="2000" b="1" baseline="0">
          <a:solidFill>
            <a:schemeClr val="tx1"/>
          </a:solidFill>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b="1">
          <a:solidFill>
            <a:schemeClr val="tx1"/>
          </a:solidFill>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b="1">
          <a:solidFill>
            <a:schemeClr val="tx1"/>
          </a:solidFill>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b="1">
          <a:solidFill>
            <a:schemeClr val="tx1"/>
          </a:solidFill>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aidonline.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ti.com/corp/docs/company/citizen/ethics/quicktest.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osbar.org/publications/bulletin/06apr/deadmen.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en.wikipedia.org/wiki/Etiquett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Chapter 2</a:t>
            </a:r>
            <a:endParaRPr lang="en-US" dirty="0"/>
          </a:p>
        </p:txBody>
      </p:sp>
      <p:sp>
        <p:nvSpPr>
          <p:cNvPr id="3" name="Subtitle 2"/>
          <p:cNvSpPr>
            <a:spLocks noGrp="1"/>
          </p:cNvSpPr>
          <p:nvPr>
            <p:ph type="subTitle" sz="quarter" idx="1"/>
          </p:nvPr>
        </p:nvSpPr>
        <p:spPr/>
        <p:txBody>
          <a:bodyPr/>
          <a:lstStyle/>
          <a:p>
            <a:r>
              <a:rPr lang="en-US" dirty="0" smtClean="0"/>
              <a:t>Understanding Ethical and Legal Considerations</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normAutofit fontScale="90000"/>
          </a:bodyPr>
          <a:lstStyle/>
          <a:p>
            <a:r>
              <a:rPr lang="en-US" dirty="0" smtClean="0"/>
              <a:t>Guidelines for Abiding by </a:t>
            </a:r>
            <a:br>
              <a:rPr lang="en-US" dirty="0" smtClean="0"/>
            </a:br>
            <a:r>
              <a:rPr lang="en-US" dirty="0" smtClean="0"/>
              <a:t>Liability </a:t>
            </a:r>
            <a:r>
              <a:rPr lang="en-US" dirty="0" smtClean="0"/>
              <a:t>Laws for Communicators </a:t>
            </a:r>
            <a:endParaRPr lang="en-US" dirty="0"/>
          </a:p>
        </p:txBody>
      </p:sp>
      <p:sp>
        <p:nvSpPr>
          <p:cNvPr id="88067" name="Rectangle 3"/>
          <p:cNvSpPr>
            <a:spLocks noGrp="1" noChangeArrowheads="1"/>
          </p:cNvSpPr>
          <p:nvPr>
            <p:ph idx="1"/>
          </p:nvPr>
        </p:nvSpPr>
        <p:spPr/>
        <p:txBody>
          <a:bodyPr/>
          <a:lstStyle/>
          <a:p>
            <a:r>
              <a:rPr lang="en-US" dirty="0" smtClean="0"/>
              <a:t>Understand the product and its likely users.</a:t>
            </a:r>
          </a:p>
          <a:p>
            <a:r>
              <a:rPr lang="en-US" dirty="0" smtClean="0"/>
              <a:t>Describe the product's functions and limitations.</a:t>
            </a:r>
          </a:p>
          <a:p>
            <a:r>
              <a:rPr lang="en-US" dirty="0" smtClean="0"/>
              <a:t>Instruct users on all aspects of ownership.</a:t>
            </a:r>
          </a:p>
          <a:p>
            <a:r>
              <a:rPr lang="en-US" dirty="0" smtClean="0"/>
              <a:t>Use appropriate words and graphics.</a:t>
            </a:r>
          </a:p>
          <a:p>
            <a:r>
              <a:rPr lang="en-US" dirty="0" smtClean="0"/>
              <a:t>Warn users about the risks of using or misusing the product.</a:t>
            </a:r>
            <a:endParaRPr lang="en-US" dirty="0"/>
          </a:p>
        </p:txBody>
      </p:sp>
      <p:sp>
        <p:nvSpPr>
          <p:cNvPr id="5" name="Slide Number Placeholder 4"/>
          <p:cNvSpPr>
            <a:spLocks noGrp="1"/>
          </p:cNvSpPr>
          <p:nvPr>
            <p:ph type="sldNum" sz="quarter" idx="11"/>
          </p:nvPr>
        </p:nvSpPr>
        <p:spPr/>
        <p:txBody>
          <a:bodyPr/>
          <a:lstStyle/>
          <a:p>
            <a:fld id="{6FAF61C9-6728-415D-8927-DA886DF16589}" type="slidenum">
              <a:rPr lang="en-US" smtClean="0"/>
              <a:pPr/>
              <a:t>10</a:t>
            </a:fld>
            <a:endParaRPr lang="en-US"/>
          </a:p>
        </p:txBody>
      </p:sp>
      <p:sp>
        <p:nvSpPr>
          <p:cNvPr id="4" name="Footer Placeholder 3"/>
          <p:cNvSpPr>
            <a:spLocks noGrp="1"/>
          </p:cNvSpPr>
          <p:nvPr>
            <p:ph type="ftr" sz="quarter" idx="12"/>
          </p:nvPr>
        </p:nvSpPr>
        <p:spPr/>
        <p:txBody>
          <a:bodyPr/>
          <a:lstStyle/>
          <a:p>
            <a:r>
              <a:rPr lang="en-US" smtClean="0"/>
              <a:t>Chapter 2. Understanding Ethical and Legal Considerations</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normAutofit fontScale="90000"/>
          </a:bodyPr>
          <a:lstStyle/>
          <a:p>
            <a:r>
              <a:rPr lang="en-US" smtClean="0"/>
              <a:t>Guidelines for Abiding by </a:t>
            </a:r>
            <a:br>
              <a:rPr lang="en-US" smtClean="0"/>
            </a:br>
            <a:r>
              <a:rPr lang="en-US" smtClean="0"/>
              <a:t>Liability Laws (cont.) </a:t>
            </a:r>
            <a:endParaRPr lang="en-US"/>
          </a:p>
        </p:txBody>
      </p:sp>
      <p:sp>
        <p:nvSpPr>
          <p:cNvPr id="89091" name="Rectangle 3"/>
          <p:cNvSpPr>
            <a:spLocks noGrp="1" noChangeArrowheads="1"/>
          </p:cNvSpPr>
          <p:nvPr>
            <p:ph idx="1"/>
          </p:nvPr>
        </p:nvSpPr>
        <p:spPr/>
        <p:txBody>
          <a:bodyPr>
            <a:normAutofit fontScale="92500" lnSpcReduction="10000"/>
          </a:bodyPr>
          <a:lstStyle/>
          <a:p>
            <a:r>
              <a:rPr lang="en-US" dirty="0" smtClean="0"/>
              <a:t>Include warnings along with assertions of safety.</a:t>
            </a:r>
          </a:p>
          <a:p>
            <a:r>
              <a:rPr lang="en-US" dirty="0" smtClean="0"/>
              <a:t>Make directions and warnings conspicuous.</a:t>
            </a:r>
          </a:p>
          <a:p>
            <a:r>
              <a:rPr lang="en-US" dirty="0" smtClean="0"/>
              <a:t>Make sure that the instructions comply with applicable company standards and local, state, or federal statutes. </a:t>
            </a:r>
          </a:p>
          <a:p>
            <a:r>
              <a:rPr lang="en-US" dirty="0" smtClean="0"/>
              <a:t>Perform usability testing on the product and on the instructions.</a:t>
            </a:r>
          </a:p>
          <a:p>
            <a:r>
              <a:rPr lang="en-US" dirty="0" smtClean="0"/>
              <a:t>Make sure users receive the information</a:t>
            </a:r>
            <a:r>
              <a:rPr lang="en-US" dirty="0" smtClean="0"/>
              <a:t>.</a:t>
            </a:r>
          </a:p>
          <a:p>
            <a:r>
              <a:rPr lang="en-US" dirty="0" smtClean="0"/>
              <a:t>The National Association for Information Destruction (</a:t>
            </a:r>
            <a:r>
              <a:rPr lang="en-US" dirty="0" smtClean="0">
                <a:hlinkClick r:id="rId2"/>
              </a:rPr>
              <a:t>NAID</a:t>
            </a:r>
            <a:r>
              <a:rPr lang="en-US" dirty="0" smtClean="0"/>
              <a:t>)</a:t>
            </a:r>
            <a:endParaRPr lang="en-US" dirty="0"/>
          </a:p>
        </p:txBody>
      </p:sp>
      <p:sp>
        <p:nvSpPr>
          <p:cNvPr id="5" name="Slide Number Placeholder 4"/>
          <p:cNvSpPr>
            <a:spLocks noGrp="1"/>
          </p:cNvSpPr>
          <p:nvPr>
            <p:ph type="sldNum" sz="quarter" idx="11"/>
          </p:nvPr>
        </p:nvSpPr>
        <p:spPr/>
        <p:txBody>
          <a:bodyPr/>
          <a:lstStyle/>
          <a:p>
            <a:fld id="{735D4666-E56E-4B84-A374-101CA55C8B71}" type="slidenum">
              <a:rPr lang="en-US" smtClean="0"/>
              <a:pPr/>
              <a:t>11</a:t>
            </a:fld>
            <a:endParaRPr lang="en-US"/>
          </a:p>
        </p:txBody>
      </p:sp>
      <p:sp>
        <p:nvSpPr>
          <p:cNvPr id="4" name="Footer Placeholder 3"/>
          <p:cNvSpPr>
            <a:spLocks noGrp="1"/>
          </p:cNvSpPr>
          <p:nvPr>
            <p:ph type="ftr" sz="quarter" idx="12"/>
          </p:nvPr>
        </p:nvSpPr>
        <p:spPr/>
        <p:txBody>
          <a:bodyPr/>
          <a:lstStyle/>
          <a:p>
            <a:r>
              <a:rPr lang="en-US" smtClean="0"/>
              <a:t>Chapter 2. Understanding Ethical and Legal Considerations</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en-US" smtClean="0"/>
              <a:t>Characteristics of an Effective </a:t>
            </a:r>
            <a:br>
              <a:rPr lang="en-US" smtClean="0"/>
            </a:br>
            <a:r>
              <a:rPr lang="en-US" smtClean="0"/>
              <a:t>Code of Conduct </a:t>
            </a:r>
            <a:endParaRPr lang="en-US"/>
          </a:p>
        </p:txBody>
      </p:sp>
      <p:sp>
        <p:nvSpPr>
          <p:cNvPr id="90115" name="Rectangle 3"/>
          <p:cNvSpPr>
            <a:spLocks noGrp="1" noChangeArrowheads="1"/>
          </p:cNvSpPr>
          <p:nvPr>
            <p:ph idx="1"/>
          </p:nvPr>
        </p:nvSpPr>
        <p:spPr/>
        <p:txBody>
          <a:bodyPr/>
          <a:lstStyle/>
          <a:p>
            <a:r>
              <a:rPr lang="en-US" dirty="0" smtClean="0"/>
              <a:t>It protects the interest of the public rather than the interests of the members of the organization or profession.</a:t>
            </a:r>
          </a:p>
          <a:p>
            <a:r>
              <a:rPr lang="en-US" dirty="0" smtClean="0"/>
              <a:t>It is specific and comprehensive</a:t>
            </a:r>
            <a:r>
              <a:rPr lang="en-US" dirty="0" smtClean="0"/>
              <a:t>.</a:t>
            </a:r>
          </a:p>
          <a:p>
            <a:pPr lvl="1"/>
            <a:r>
              <a:rPr lang="en-US" dirty="0" smtClean="0"/>
              <a:t>Avoids generalities (e.g., don’t steal)</a:t>
            </a:r>
            <a:endParaRPr lang="en-US" dirty="0" smtClean="0"/>
          </a:p>
          <a:p>
            <a:r>
              <a:rPr lang="en-US" dirty="0" smtClean="0"/>
              <a:t>It is enforceable</a:t>
            </a:r>
            <a:r>
              <a:rPr lang="en-US" dirty="0" smtClean="0"/>
              <a:t>.</a:t>
            </a:r>
          </a:p>
          <a:p>
            <a:pPr lvl="1"/>
            <a:r>
              <a:rPr lang="en-US" dirty="0" smtClean="0"/>
              <a:t>Specifies penalties</a:t>
            </a:r>
          </a:p>
          <a:p>
            <a:pPr algn="ctr">
              <a:buNone/>
            </a:pPr>
            <a:endParaRPr lang="en-US" sz="800" i="1" dirty="0" smtClean="0"/>
          </a:p>
          <a:p>
            <a:pPr algn="ctr">
              <a:buNone/>
            </a:pPr>
            <a:r>
              <a:rPr lang="en-US" sz="2800" i="1" dirty="0" smtClean="0"/>
              <a:t>Texas Instruments Ethics “</a:t>
            </a:r>
            <a:r>
              <a:rPr lang="en-US" sz="2800" i="1" dirty="0" smtClean="0">
                <a:hlinkClick r:id="rId2"/>
              </a:rPr>
              <a:t>Quick Test</a:t>
            </a:r>
            <a:r>
              <a:rPr lang="en-US" sz="2800" i="1" dirty="0" smtClean="0"/>
              <a:t>”</a:t>
            </a:r>
            <a:endParaRPr lang="en-US" sz="2800" i="1" dirty="0"/>
          </a:p>
        </p:txBody>
      </p:sp>
      <p:sp>
        <p:nvSpPr>
          <p:cNvPr id="5" name="Slide Number Placeholder 4"/>
          <p:cNvSpPr>
            <a:spLocks noGrp="1"/>
          </p:cNvSpPr>
          <p:nvPr>
            <p:ph type="sldNum" sz="quarter" idx="11"/>
          </p:nvPr>
        </p:nvSpPr>
        <p:spPr/>
        <p:txBody>
          <a:bodyPr/>
          <a:lstStyle/>
          <a:p>
            <a:fld id="{94927D0F-D103-48F6-88E8-830F68402702}" type="slidenum">
              <a:rPr lang="en-US" smtClean="0"/>
              <a:pPr/>
              <a:t>12</a:t>
            </a:fld>
            <a:endParaRPr lang="en-US"/>
          </a:p>
        </p:txBody>
      </p:sp>
      <p:sp>
        <p:nvSpPr>
          <p:cNvPr id="4" name="Footer Placeholder 3"/>
          <p:cNvSpPr>
            <a:spLocks noGrp="1"/>
          </p:cNvSpPr>
          <p:nvPr>
            <p:ph type="ftr" sz="quarter" idx="12"/>
          </p:nvPr>
        </p:nvSpPr>
        <p:spPr/>
        <p:txBody>
          <a:bodyPr/>
          <a:lstStyle/>
          <a:p>
            <a:r>
              <a:rPr lang="en-US" smtClean="0"/>
              <a:t>Chapter 2. Understanding Ethical and Legal Considerations</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Whistleblowing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Whistleblowing: The practice of going public with information about serious unethical conduct within an organization</a:t>
            </a:r>
          </a:p>
          <a:p>
            <a:r>
              <a:rPr lang="en-US" dirty="0" smtClean="0"/>
              <a:t>Useful </a:t>
            </a:r>
          </a:p>
          <a:p>
            <a:pPr lvl="1"/>
            <a:r>
              <a:rPr lang="en-US" dirty="0" smtClean="0"/>
              <a:t>if you have evidence a problem is hurting or will hurt other parties</a:t>
            </a:r>
          </a:p>
          <a:p>
            <a:pPr lvl="1"/>
            <a:r>
              <a:rPr lang="en-US" dirty="0" smtClean="0"/>
              <a:t>if the </a:t>
            </a:r>
            <a:r>
              <a:rPr lang="en-US" dirty="0" err="1" smtClean="0"/>
              <a:t>whistleblowing</a:t>
            </a:r>
            <a:r>
              <a:rPr lang="en-US" dirty="0" smtClean="0"/>
              <a:t> will prevent the wrongdoing</a:t>
            </a:r>
          </a:p>
          <a:p>
            <a:pPr lvl="1"/>
            <a:r>
              <a:rPr lang="en-US" dirty="0" smtClean="0"/>
              <a:t>only when all other internal mechanisms have been exhausted</a:t>
            </a:r>
          </a:p>
          <a:p>
            <a:r>
              <a:rPr lang="en-US" dirty="0" smtClean="0"/>
              <a:t>May negatively impact the whistleblower</a:t>
            </a:r>
          </a:p>
          <a:p>
            <a:pPr lvl="1"/>
            <a:r>
              <a:rPr lang="en-US" dirty="0" smtClean="0"/>
              <a:t>Negative performance appraisals</a:t>
            </a:r>
          </a:p>
          <a:p>
            <a:pPr lvl="1"/>
            <a:r>
              <a:rPr lang="en-US" dirty="0" smtClean="0"/>
              <a:t>Transfers to undesirable locations</a:t>
            </a:r>
          </a:p>
          <a:p>
            <a:pPr lvl="1"/>
            <a:r>
              <a:rPr lang="en-US" dirty="0" smtClean="0"/>
              <a:t>Isolation within the organization</a:t>
            </a:r>
          </a:p>
          <a:p>
            <a:r>
              <a:rPr lang="en-US" dirty="0" smtClean="0"/>
              <a:t>Some legal protections (</a:t>
            </a:r>
            <a:r>
              <a:rPr lang="en-US" dirty="0" smtClean="0">
                <a:hlinkClick r:id="rId2"/>
              </a:rPr>
              <a:t>Sarbanes-Oxley Act</a:t>
            </a:r>
            <a:r>
              <a:rPr lang="en-US" dirty="0" smtClean="0"/>
              <a:t>)</a:t>
            </a:r>
            <a:endParaRPr lang="en-US" dirty="0"/>
          </a:p>
        </p:txBody>
      </p:sp>
      <p:sp>
        <p:nvSpPr>
          <p:cNvPr id="4" name="Slide Number Placeholder 3"/>
          <p:cNvSpPr>
            <a:spLocks noGrp="1"/>
          </p:cNvSpPr>
          <p:nvPr>
            <p:ph type="sldNum" sz="quarter" idx="11"/>
          </p:nvPr>
        </p:nvSpPr>
        <p:spPr/>
        <p:txBody>
          <a:bodyPr/>
          <a:lstStyle/>
          <a:p>
            <a:fld id="{E266654C-6796-474F-9FD1-A0AEE7D9CFD1}" type="slidenum">
              <a:rPr lang="en-US" smtClean="0"/>
              <a:pPr/>
              <a:t>13</a:t>
            </a:fld>
            <a:endParaRPr lang="en-US"/>
          </a:p>
        </p:txBody>
      </p:sp>
      <p:sp>
        <p:nvSpPr>
          <p:cNvPr id="5" name="Footer Placeholder 4"/>
          <p:cNvSpPr>
            <a:spLocks noGrp="1"/>
          </p:cNvSpPr>
          <p:nvPr>
            <p:ph type="ftr" sz="quarter" idx="12"/>
          </p:nvPr>
        </p:nvSpPr>
        <p:spPr/>
        <p:txBody>
          <a:bodyPr/>
          <a:lstStyle/>
          <a:p>
            <a:r>
              <a:rPr lang="en-US" smtClean="0"/>
              <a:t>Chapter 2. Understanding Ethical and Legal Considerations</a:t>
            </a:r>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fontScale="90000"/>
          </a:bodyPr>
          <a:lstStyle/>
          <a:p>
            <a:r>
              <a:rPr lang="en-US" smtClean="0"/>
              <a:t>Principles for Ethical Communication </a:t>
            </a:r>
            <a:endParaRPr lang="en-US"/>
          </a:p>
        </p:txBody>
      </p:sp>
      <p:sp>
        <p:nvSpPr>
          <p:cNvPr id="91139" name="Rectangle 3"/>
          <p:cNvSpPr>
            <a:spLocks noGrp="1" noChangeArrowheads="1"/>
          </p:cNvSpPr>
          <p:nvPr>
            <p:ph idx="1"/>
          </p:nvPr>
        </p:nvSpPr>
        <p:spPr/>
        <p:txBody>
          <a:bodyPr>
            <a:normAutofit fontScale="77500" lnSpcReduction="20000"/>
          </a:bodyPr>
          <a:lstStyle/>
          <a:p>
            <a:r>
              <a:rPr lang="en-US" dirty="0" smtClean="0"/>
              <a:t>Abide by relevant laws.</a:t>
            </a:r>
          </a:p>
          <a:p>
            <a:r>
              <a:rPr lang="en-US" dirty="0" smtClean="0"/>
              <a:t>Abide by the appropriate corporate or professional code of conduct.</a:t>
            </a:r>
          </a:p>
          <a:p>
            <a:r>
              <a:rPr lang="en-US" dirty="0" smtClean="0"/>
              <a:t>Tell the truth.</a:t>
            </a:r>
          </a:p>
          <a:p>
            <a:r>
              <a:rPr lang="en-US" dirty="0" smtClean="0"/>
              <a:t>Don't mislead your readers</a:t>
            </a:r>
            <a:r>
              <a:rPr lang="en-US" dirty="0" smtClean="0"/>
              <a:t>.</a:t>
            </a:r>
          </a:p>
          <a:p>
            <a:pPr lvl="1"/>
            <a:r>
              <a:rPr lang="en-US" dirty="0" smtClean="0"/>
              <a:t>False implications</a:t>
            </a:r>
          </a:p>
          <a:p>
            <a:pPr lvl="1"/>
            <a:r>
              <a:rPr lang="en-US" dirty="0" smtClean="0"/>
              <a:t>Exaggerations</a:t>
            </a:r>
          </a:p>
          <a:p>
            <a:pPr lvl="1"/>
            <a:r>
              <a:rPr lang="en-US" dirty="0" smtClean="0"/>
              <a:t>Legalistic constructions (even if technically correct)</a:t>
            </a:r>
          </a:p>
          <a:p>
            <a:pPr lvl="1"/>
            <a:r>
              <a:rPr lang="en-US" dirty="0" smtClean="0"/>
              <a:t>Euphemisms (offered an alternative career opportunity)</a:t>
            </a:r>
            <a:endParaRPr lang="en-US" dirty="0" smtClean="0"/>
          </a:p>
          <a:p>
            <a:r>
              <a:rPr lang="en-US" dirty="0" smtClean="0"/>
              <a:t>Be </a:t>
            </a:r>
            <a:r>
              <a:rPr lang="en-US" dirty="0" smtClean="0"/>
              <a:t>clear (ipso facto, don’t make it overly complicated unnecessarily).</a:t>
            </a:r>
            <a:endParaRPr lang="en-US" dirty="0" smtClean="0"/>
          </a:p>
          <a:p>
            <a:r>
              <a:rPr lang="en-US" dirty="0" smtClean="0"/>
              <a:t>Avoid discriminatory </a:t>
            </a:r>
            <a:r>
              <a:rPr lang="en-US" dirty="0" smtClean="0"/>
              <a:t>language </a:t>
            </a:r>
          </a:p>
          <a:p>
            <a:pPr lvl="1"/>
            <a:r>
              <a:rPr lang="en-US" dirty="0" smtClean="0"/>
              <a:t>even in personal communication).</a:t>
            </a:r>
            <a:endParaRPr lang="en-US" dirty="0" smtClean="0"/>
          </a:p>
          <a:p>
            <a:r>
              <a:rPr lang="en-US" dirty="0" smtClean="0"/>
              <a:t>Acknowledge assistance from others.</a:t>
            </a:r>
            <a:endParaRPr lang="en-US" dirty="0"/>
          </a:p>
        </p:txBody>
      </p:sp>
      <p:sp>
        <p:nvSpPr>
          <p:cNvPr id="5" name="Slide Number Placeholder 4"/>
          <p:cNvSpPr>
            <a:spLocks noGrp="1"/>
          </p:cNvSpPr>
          <p:nvPr>
            <p:ph type="sldNum" sz="quarter" idx="11"/>
          </p:nvPr>
        </p:nvSpPr>
        <p:spPr/>
        <p:txBody>
          <a:bodyPr/>
          <a:lstStyle/>
          <a:p>
            <a:fld id="{1F87354A-96C0-40C8-B3CE-5EC5A719701F}" type="slidenum">
              <a:rPr lang="en-US" smtClean="0"/>
              <a:pPr/>
              <a:t>14</a:t>
            </a:fld>
            <a:endParaRPr lang="en-US"/>
          </a:p>
        </p:txBody>
      </p:sp>
      <p:sp>
        <p:nvSpPr>
          <p:cNvPr id="4" name="Footer Placeholder 3"/>
          <p:cNvSpPr>
            <a:spLocks noGrp="1"/>
          </p:cNvSpPr>
          <p:nvPr>
            <p:ph type="ftr" sz="quarter" idx="12"/>
          </p:nvPr>
        </p:nvSpPr>
        <p:spPr/>
        <p:txBody>
          <a:bodyPr/>
          <a:lstStyle/>
          <a:p>
            <a:r>
              <a:rPr lang="en-US" smtClean="0"/>
              <a:t>Chapter 2. Understanding Ethical and Legal Considerations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rmAutofit fontScale="90000"/>
          </a:bodyPr>
          <a:lstStyle/>
          <a:p>
            <a:r>
              <a:rPr lang="en-US" smtClean="0"/>
              <a:t>Adhering to the Laws Governing </a:t>
            </a:r>
            <a:br>
              <a:rPr lang="en-US" smtClean="0"/>
            </a:br>
            <a:r>
              <a:rPr lang="en-US" smtClean="0"/>
              <a:t>Intellectual Property </a:t>
            </a:r>
            <a:endParaRPr lang="en-US"/>
          </a:p>
        </p:txBody>
      </p:sp>
      <p:sp>
        <p:nvSpPr>
          <p:cNvPr id="93187" name="Rectangle 3"/>
          <p:cNvSpPr>
            <a:spLocks noGrp="1" noChangeArrowheads="1"/>
          </p:cNvSpPr>
          <p:nvPr>
            <p:ph idx="1"/>
          </p:nvPr>
        </p:nvSpPr>
        <p:spPr/>
        <p:txBody>
          <a:bodyPr/>
          <a:lstStyle/>
          <a:p>
            <a:r>
              <a:rPr lang="en-US" dirty="0" smtClean="0"/>
              <a:t>Do not plagiarize.</a:t>
            </a:r>
          </a:p>
          <a:p>
            <a:r>
              <a:rPr lang="en-US" dirty="0" smtClean="0"/>
              <a:t>Honor the laws regarding trademarks.</a:t>
            </a:r>
          </a:p>
          <a:p>
            <a:r>
              <a:rPr lang="en-US" dirty="0" smtClean="0"/>
              <a:t>Live up to the express and implied warranties on your company's products.</a:t>
            </a:r>
          </a:p>
          <a:p>
            <a:r>
              <a:rPr lang="en-US" dirty="0" smtClean="0"/>
              <a:t>Abide by all laws governing product liability.</a:t>
            </a:r>
            <a:endParaRPr lang="en-US" dirty="0"/>
          </a:p>
        </p:txBody>
      </p:sp>
      <p:sp>
        <p:nvSpPr>
          <p:cNvPr id="5" name="Slide Number Placeholder 4"/>
          <p:cNvSpPr>
            <a:spLocks noGrp="1"/>
          </p:cNvSpPr>
          <p:nvPr>
            <p:ph type="sldNum" sz="quarter" idx="11"/>
          </p:nvPr>
        </p:nvSpPr>
        <p:spPr/>
        <p:txBody>
          <a:bodyPr/>
          <a:lstStyle/>
          <a:p>
            <a:fld id="{4F94E4BE-2695-4F9C-AE21-0605AD6766B7}" type="slidenum">
              <a:rPr lang="en-US" smtClean="0"/>
              <a:pPr/>
              <a:t>15</a:t>
            </a:fld>
            <a:endParaRPr lang="en-US"/>
          </a:p>
        </p:txBody>
      </p:sp>
      <p:sp>
        <p:nvSpPr>
          <p:cNvPr id="4" name="Footer Placeholder 3"/>
          <p:cNvSpPr>
            <a:spLocks noGrp="1"/>
          </p:cNvSpPr>
          <p:nvPr>
            <p:ph type="ftr" sz="quarter" idx="12"/>
          </p:nvPr>
        </p:nvSpPr>
        <p:spPr/>
        <p:txBody>
          <a:bodyPr/>
          <a:lstStyle/>
          <a:p>
            <a:r>
              <a:rPr lang="en-US" smtClean="0"/>
              <a:t>Chapter 2. Understanding Ethical and Legal Considerations</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normAutofit fontScale="90000"/>
          </a:bodyPr>
          <a:lstStyle/>
          <a:p>
            <a:r>
              <a:rPr lang="en-US" smtClean="0"/>
              <a:t>Companies Must Communicate </a:t>
            </a:r>
            <a:br>
              <a:rPr lang="en-US" smtClean="0"/>
            </a:br>
            <a:r>
              <a:rPr lang="en-US" smtClean="0"/>
              <a:t>Ethically Across Cultures </a:t>
            </a:r>
            <a:endParaRPr lang="en-US"/>
          </a:p>
        </p:txBody>
      </p:sp>
      <p:sp>
        <p:nvSpPr>
          <p:cNvPr id="94211" name="Rectangle 3"/>
          <p:cNvSpPr>
            <a:spLocks noGrp="1" noChangeArrowheads="1"/>
          </p:cNvSpPr>
          <p:nvPr>
            <p:ph idx="1"/>
          </p:nvPr>
        </p:nvSpPr>
        <p:spPr/>
        <p:txBody>
          <a:bodyPr>
            <a:normAutofit fontScale="92500" lnSpcReduction="10000"/>
          </a:bodyPr>
          <a:lstStyle/>
          <a:p>
            <a:r>
              <a:rPr lang="en-US" dirty="0" smtClean="0"/>
              <a:t>They have to make their communications understandable and clear for their target audiences.</a:t>
            </a:r>
          </a:p>
          <a:p>
            <a:r>
              <a:rPr lang="en-US" dirty="0" smtClean="0"/>
              <a:t>They are ethically obligated not to reinforce patterns of discrimination in product information</a:t>
            </a:r>
            <a:r>
              <a:rPr lang="en-US" dirty="0" smtClean="0"/>
              <a:t>.</a:t>
            </a:r>
          </a:p>
          <a:p>
            <a:pPr lvl="1"/>
            <a:r>
              <a:rPr lang="en-US" dirty="0" smtClean="0"/>
              <a:t>E.g., workplace photos without women</a:t>
            </a:r>
            <a:endParaRPr lang="en-US" dirty="0" smtClean="0"/>
          </a:p>
          <a:p>
            <a:r>
              <a:rPr lang="en-US" dirty="0" smtClean="0"/>
              <a:t>They are not obligated to challenge the prevailing prejudice directly. </a:t>
            </a:r>
            <a:endParaRPr lang="en-US" dirty="0" smtClean="0"/>
          </a:p>
          <a:p>
            <a:pPr lvl="1"/>
            <a:r>
              <a:rPr lang="en-US" dirty="0" smtClean="0"/>
              <a:t>E.g., don’t have to show women dressed non-traditionally, but may do so if that’s their image</a:t>
            </a:r>
            <a:endParaRPr lang="en-US" dirty="0"/>
          </a:p>
        </p:txBody>
      </p:sp>
      <p:sp>
        <p:nvSpPr>
          <p:cNvPr id="5" name="Slide Number Placeholder 4"/>
          <p:cNvSpPr>
            <a:spLocks noGrp="1"/>
          </p:cNvSpPr>
          <p:nvPr>
            <p:ph type="sldNum" sz="quarter" idx="11"/>
          </p:nvPr>
        </p:nvSpPr>
        <p:spPr/>
        <p:txBody>
          <a:bodyPr/>
          <a:lstStyle/>
          <a:p>
            <a:fld id="{0A795456-7D32-49E2-B49D-6B964295E989}" type="slidenum">
              <a:rPr lang="en-US" smtClean="0"/>
              <a:pPr/>
              <a:t>16</a:t>
            </a:fld>
            <a:endParaRPr lang="en-US"/>
          </a:p>
        </p:txBody>
      </p:sp>
      <p:sp>
        <p:nvSpPr>
          <p:cNvPr id="4" name="Footer Placeholder 3"/>
          <p:cNvSpPr>
            <a:spLocks noGrp="1"/>
          </p:cNvSpPr>
          <p:nvPr>
            <p:ph type="ftr" sz="quarter" idx="12"/>
          </p:nvPr>
        </p:nvSpPr>
        <p:spPr/>
        <p:txBody>
          <a:bodyPr/>
          <a:lstStyle/>
          <a:p>
            <a:r>
              <a:rPr lang="en-US" smtClean="0"/>
              <a:t>Chapter 2. Understanding Ethical and Legal Considerations</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 Faux Pas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Scandinavian vacuum manufacturer Electrolux used the following in an American ad campaign: "Nothing sucks like an Electrolux."</a:t>
            </a:r>
          </a:p>
          <a:p>
            <a:r>
              <a:rPr lang="en-US" dirty="0" smtClean="0"/>
              <a:t>The name Coca-Cola in China was first rendered as Ke-</a:t>
            </a:r>
            <a:r>
              <a:rPr lang="en-US" dirty="0" err="1" smtClean="0"/>
              <a:t>kou</a:t>
            </a:r>
            <a:r>
              <a:rPr lang="en-US" dirty="0" smtClean="0"/>
              <a:t>-</a:t>
            </a:r>
            <a:r>
              <a:rPr lang="en-US" dirty="0" err="1" smtClean="0"/>
              <a:t>ke</a:t>
            </a:r>
            <a:r>
              <a:rPr lang="en-US" dirty="0" smtClean="0"/>
              <a:t>-la. </a:t>
            </a:r>
            <a:r>
              <a:rPr lang="en-US" dirty="0" smtClean="0"/>
              <a:t>The </a:t>
            </a:r>
            <a:r>
              <a:rPr lang="en-US" dirty="0" smtClean="0"/>
              <a:t>phrase means </a:t>
            </a:r>
            <a:r>
              <a:rPr lang="en-US" dirty="0" smtClean="0"/>
              <a:t>“bite </a:t>
            </a:r>
            <a:r>
              <a:rPr lang="en-US" dirty="0" smtClean="0"/>
              <a:t>the wax </a:t>
            </a:r>
            <a:r>
              <a:rPr lang="en-US" dirty="0" smtClean="0"/>
              <a:t>tadpole”. </a:t>
            </a:r>
            <a:r>
              <a:rPr lang="en-US" dirty="0" smtClean="0"/>
              <a:t>Coke then researched 40,000 Chinese characters and </a:t>
            </a:r>
            <a:r>
              <a:rPr lang="en-US" dirty="0" smtClean="0"/>
              <a:t>found, </a:t>
            </a:r>
            <a:r>
              <a:rPr lang="en-US" dirty="0" smtClean="0"/>
              <a:t>"</a:t>
            </a:r>
            <a:r>
              <a:rPr lang="en-US" dirty="0" err="1" smtClean="0"/>
              <a:t>ko</a:t>
            </a:r>
            <a:r>
              <a:rPr lang="en-US" dirty="0" smtClean="0"/>
              <a:t>-</a:t>
            </a:r>
            <a:r>
              <a:rPr lang="en-US" dirty="0" err="1" smtClean="0"/>
              <a:t>kou</a:t>
            </a:r>
            <a:r>
              <a:rPr lang="en-US" dirty="0" smtClean="0"/>
              <a:t>-</a:t>
            </a:r>
            <a:r>
              <a:rPr lang="en-US" dirty="0" err="1" smtClean="0"/>
              <a:t>ko</a:t>
            </a:r>
            <a:r>
              <a:rPr lang="en-US" dirty="0" smtClean="0"/>
              <a:t>-le," which can be loosely translated as "happiness in the mouth."</a:t>
            </a:r>
          </a:p>
          <a:p>
            <a:r>
              <a:rPr lang="en-US" dirty="0" smtClean="0"/>
              <a:t>In Taiwan, the translation of </a:t>
            </a:r>
            <a:r>
              <a:rPr lang="en-US" dirty="0" smtClean="0"/>
              <a:t>"</a:t>
            </a:r>
            <a:r>
              <a:rPr lang="en-US" dirty="0" smtClean="0"/>
              <a:t>Come alive with the Pepsi Generation" came out as "Pepsi will bring your ancestors back from the dead."</a:t>
            </a:r>
          </a:p>
          <a:p>
            <a:r>
              <a:rPr lang="en-US" dirty="0" smtClean="0"/>
              <a:t>In Chinese</a:t>
            </a:r>
            <a:r>
              <a:rPr lang="en-US" dirty="0" smtClean="0"/>
              <a:t>, the </a:t>
            </a:r>
            <a:r>
              <a:rPr lang="en-US" dirty="0" smtClean="0"/>
              <a:t>KFC </a:t>
            </a:r>
            <a:r>
              <a:rPr lang="en-US" dirty="0" smtClean="0"/>
              <a:t>slogan "finger-</a:t>
            </a:r>
            <a:r>
              <a:rPr lang="en-US" dirty="0" err="1" smtClean="0"/>
              <a:t>lickin</a:t>
            </a:r>
            <a:r>
              <a:rPr lang="en-US" dirty="0" smtClean="0"/>
              <a:t>' good" </a:t>
            </a:r>
            <a:r>
              <a:rPr lang="en-US" dirty="0" smtClean="0"/>
              <a:t>meant "eat </a:t>
            </a:r>
            <a:r>
              <a:rPr lang="en-US" dirty="0" smtClean="0"/>
              <a:t>your fingers off</a:t>
            </a:r>
            <a:r>
              <a:rPr lang="en-US" dirty="0" smtClean="0"/>
              <a:t>.“</a:t>
            </a:r>
            <a:endParaRPr lang="en-US" dirty="0" smtClean="0"/>
          </a:p>
          <a:p>
            <a:r>
              <a:rPr lang="en-US" dirty="0" smtClean="0"/>
              <a:t>When </a:t>
            </a:r>
            <a:r>
              <a:rPr lang="en-US" dirty="0" smtClean="0"/>
              <a:t>General Motors introduced the Chevy Nova in South America, it was apparently unaware that "no </a:t>
            </a:r>
            <a:r>
              <a:rPr lang="en-US" dirty="0" err="1" smtClean="0"/>
              <a:t>va</a:t>
            </a:r>
            <a:r>
              <a:rPr lang="en-US" dirty="0" smtClean="0"/>
              <a:t>" means "it won't go." After the company figured out why it wasn't selling any cars, it renamed the car in its Spanish markets to the </a:t>
            </a:r>
            <a:r>
              <a:rPr lang="en-US" dirty="0" err="1" smtClean="0"/>
              <a:t>Caribe</a:t>
            </a:r>
            <a:r>
              <a:rPr lang="en-US" dirty="0" smtClean="0"/>
              <a:t>.</a:t>
            </a:r>
          </a:p>
          <a:p>
            <a:r>
              <a:rPr lang="en-US" dirty="0" smtClean="0"/>
              <a:t>Ford had a similar problem in Brazil when the Pinto flopped. The company found out that Pinto was Brazilian slang for "tiny male genitals". Ford pried all the nameplates off and substituted </a:t>
            </a:r>
            <a:r>
              <a:rPr lang="en-US" dirty="0" err="1" smtClean="0"/>
              <a:t>Corcel</a:t>
            </a:r>
            <a:r>
              <a:rPr lang="en-US" dirty="0" smtClean="0"/>
              <a:t>, which means horse.</a:t>
            </a:r>
          </a:p>
          <a:p>
            <a:r>
              <a:rPr lang="en-US" dirty="0" smtClean="0"/>
              <a:t>When Parker Pen marketed a ballpoint pen in Mexico, its ads were supposed to say "It won't leak in your pocket and embarrass you." However, the company's mistakenly thought the </a:t>
            </a:r>
            <a:r>
              <a:rPr lang="en-US" dirty="0" err="1" smtClean="0"/>
              <a:t>spanish</a:t>
            </a:r>
            <a:r>
              <a:rPr lang="en-US" dirty="0" smtClean="0"/>
              <a:t> word "</a:t>
            </a:r>
            <a:r>
              <a:rPr lang="en-US" dirty="0" err="1" smtClean="0"/>
              <a:t>embarazar</a:t>
            </a:r>
            <a:r>
              <a:rPr lang="en-US" dirty="0" smtClean="0"/>
              <a:t>" meant embarrass. Instead the ads said that "It wont leak in your pocket and make you pregnant</a:t>
            </a:r>
            <a:r>
              <a:rPr lang="en-US" dirty="0" smtClean="0"/>
              <a:t>."</a:t>
            </a:r>
            <a:endParaRPr lang="en-US" dirty="0" smtClean="0"/>
          </a:p>
        </p:txBody>
      </p:sp>
      <p:sp>
        <p:nvSpPr>
          <p:cNvPr id="4" name="Slide Number Placeholder 3"/>
          <p:cNvSpPr>
            <a:spLocks noGrp="1"/>
          </p:cNvSpPr>
          <p:nvPr>
            <p:ph type="sldNum" sz="quarter" idx="11"/>
          </p:nvPr>
        </p:nvSpPr>
        <p:spPr/>
        <p:txBody>
          <a:bodyPr/>
          <a:lstStyle/>
          <a:p>
            <a:fld id="{E266654C-6796-474F-9FD1-A0AEE7D9CFD1}" type="slidenum">
              <a:rPr lang="en-US" smtClean="0"/>
              <a:pPr/>
              <a:t>17</a:t>
            </a:fld>
            <a:endParaRPr lang="en-US"/>
          </a:p>
        </p:txBody>
      </p:sp>
      <p:sp>
        <p:nvSpPr>
          <p:cNvPr id="5" name="Footer Placeholder 4"/>
          <p:cNvSpPr>
            <a:spLocks noGrp="1"/>
          </p:cNvSpPr>
          <p:nvPr>
            <p:ph type="ftr" sz="quarter" idx="12"/>
          </p:nvPr>
        </p:nvSpPr>
        <p:spPr/>
        <p:txBody>
          <a:bodyPr/>
          <a:lstStyle/>
          <a:p>
            <a:r>
              <a:rPr lang="en-US" smtClean="0"/>
              <a:t>Chapter 2. Understanding Ethical and Legal Considerations</a:t>
            </a:r>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Translation Faux Pas</a:t>
            </a:r>
            <a:endParaRPr lang="en-US" dirty="0"/>
          </a:p>
        </p:txBody>
      </p:sp>
      <p:sp>
        <p:nvSpPr>
          <p:cNvPr id="3" name="Content Placeholder 2"/>
          <p:cNvSpPr>
            <a:spLocks noGrp="1"/>
          </p:cNvSpPr>
          <p:nvPr>
            <p:ph idx="1"/>
          </p:nvPr>
        </p:nvSpPr>
        <p:spPr/>
        <p:txBody>
          <a:bodyPr>
            <a:noAutofit/>
          </a:bodyPr>
          <a:lstStyle/>
          <a:p>
            <a:r>
              <a:rPr lang="en-US" sz="1500" dirty="0" smtClean="0"/>
              <a:t>An American T-shirt maker in Miami printed shirts for the Spanish market which promoted the Pope's visit. Instead of "I Saw the Pope" in Spanish, the shirts proclaimed "I Saw the Potato.“</a:t>
            </a:r>
          </a:p>
          <a:p>
            <a:r>
              <a:rPr lang="en-US" sz="1500" dirty="0" smtClean="0"/>
              <a:t>Frank Perdue's slogan, "It takes a tough man to make a tender chicken," got terribly mangled in another Spanish translation. A photo of Perdue with one of his birds appeared on billboards all over Mexico with a caption that explained "It takes a hard man to make a chicken aroused."</a:t>
            </a:r>
          </a:p>
          <a:p>
            <a:r>
              <a:rPr lang="en-US" sz="1500" dirty="0" smtClean="0"/>
              <a:t>Hunt-Wesson introduced its Big John products in French Canada as </a:t>
            </a:r>
            <a:r>
              <a:rPr lang="en-US" sz="1500" dirty="0" err="1" smtClean="0"/>
              <a:t>Gros</a:t>
            </a:r>
            <a:r>
              <a:rPr lang="en-US" sz="1500" dirty="0" smtClean="0"/>
              <a:t> </a:t>
            </a:r>
            <a:r>
              <a:rPr lang="en-US" sz="1500" dirty="0" err="1" smtClean="0"/>
              <a:t>Jos</a:t>
            </a:r>
            <a:r>
              <a:rPr lang="en-US" sz="1500" dirty="0" smtClean="0"/>
              <a:t> before finding out that the phrase, in slang, means "big breasts." It did not have a noticeable effect on sales.</a:t>
            </a:r>
          </a:p>
          <a:p>
            <a:r>
              <a:rPr lang="en-US" sz="1500" dirty="0" smtClean="0"/>
              <a:t>Colgate introduced a toothpaste in France called Cue, the name of a notorious porno mag.</a:t>
            </a:r>
          </a:p>
          <a:p>
            <a:r>
              <a:rPr lang="en-US" sz="1500" dirty="0" smtClean="0"/>
              <a:t>In Italy, a campaign for Schweppes Tonic Water was translated into Schweppes Toilet Water.</a:t>
            </a:r>
          </a:p>
          <a:p>
            <a:r>
              <a:rPr lang="en-US" sz="1500" dirty="0" smtClean="0"/>
              <a:t>Japan's second-largest tourist agency was mystified when it entered English-speaking markets and began receiving requests for unusual sex tours. Upon finding out why, the owners of Kinki Nippon Tourist Company changed its name.</a:t>
            </a:r>
          </a:p>
          <a:p>
            <a:r>
              <a:rPr lang="en-US" sz="1500" dirty="0" smtClean="0"/>
              <a:t>Clairol introduced the "Mist Stick," a curling iron, into German only to find out that "mist" is slang for manure. Not too many people had use for the "manure stick".</a:t>
            </a:r>
          </a:p>
          <a:p>
            <a:r>
              <a:rPr lang="en-US" sz="1500" dirty="0" smtClean="0"/>
              <a:t>When Gerber started selling baby food in Africa, they used the same packaging as in the US, with the beautiful baby on the label. Later they learned that in Africa, companies routinely put pictures on the label of what's inside, since most people can't read English.</a:t>
            </a:r>
          </a:p>
          <a:p>
            <a:pPr algn="ctr">
              <a:buNone/>
            </a:pPr>
            <a:r>
              <a:rPr lang="en-US" sz="1500" dirty="0" smtClean="0"/>
              <a:t>“Borrowed” from http://www.frontiernet.net/~tzuleger/webjokes/work/translations.shtml</a:t>
            </a:r>
            <a:endParaRPr lang="en-US" sz="1500" dirty="0"/>
          </a:p>
        </p:txBody>
      </p:sp>
      <p:sp>
        <p:nvSpPr>
          <p:cNvPr id="4" name="Slide Number Placeholder 3"/>
          <p:cNvSpPr>
            <a:spLocks noGrp="1"/>
          </p:cNvSpPr>
          <p:nvPr>
            <p:ph type="sldNum" sz="quarter" idx="11"/>
          </p:nvPr>
        </p:nvSpPr>
        <p:spPr/>
        <p:txBody>
          <a:bodyPr/>
          <a:lstStyle/>
          <a:p>
            <a:fld id="{E266654C-6796-474F-9FD1-A0AEE7D9CFD1}" type="slidenum">
              <a:rPr lang="en-US" smtClean="0"/>
              <a:pPr/>
              <a:t>18</a:t>
            </a:fld>
            <a:endParaRPr lang="en-US"/>
          </a:p>
        </p:txBody>
      </p:sp>
      <p:sp>
        <p:nvSpPr>
          <p:cNvPr id="5" name="Footer Placeholder 4"/>
          <p:cNvSpPr>
            <a:spLocks noGrp="1"/>
          </p:cNvSpPr>
          <p:nvPr>
            <p:ph type="ftr" sz="quarter" idx="12"/>
          </p:nvPr>
        </p:nvSpPr>
        <p:spPr/>
        <p:txBody>
          <a:bodyPr/>
          <a:lstStyle/>
          <a:p>
            <a:r>
              <a:rPr lang="en-US" smtClean="0"/>
              <a:t>Chapter 2. Understanding Ethical and Legal Considerations</a:t>
            </a:r>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Etiquette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Prescribes </a:t>
            </a:r>
            <a:r>
              <a:rPr lang="en-US" dirty="0" smtClean="0"/>
              <a:t>and </a:t>
            </a:r>
            <a:r>
              <a:rPr lang="en-US" dirty="0" smtClean="0"/>
              <a:t>restricts </a:t>
            </a:r>
            <a:r>
              <a:rPr lang="en-US" dirty="0" smtClean="0"/>
              <a:t>the ways in which people interact with each other, based on respect </a:t>
            </a:r>
            <a:r>
              <a:rPr lang="en-US" dirty="0" smtClean="0"/>
              <a:t>and customs</a:t>
            </a:r>
          </a:p>
          <a:p>
            <a:pPr lvl="1"/>
            <a:r>
              <a:rPr lang="en-US" dirty="0" smtClean="0"/>
              <a:t>Greeting relatives, friends and acquaintances with warmth and respect </a:t>
            </a:r>
            <a:endParaRPr lang="en-US" dirty="0" smtClean="0"/>
          </a:p>
          <a:p>
            <a:pPr lvl="1"/>
            <a:r>
              <a:rPr lang="en-US" dirty="0" smtClean="0"/>
              <a:t>Refraining </a:t>
            </a:r>
            <a:r>
              <a:rPr lang="en-US" dirty="0" smtClean="0"/>
              <a:t>from insults and prying curiosity </a:t>
            </a:r>
            <a:endParaRPr lang="en-US" dirty="0" smtClean="0"/>
          </a:p>
          <a:p>
            <a:pPr lvl="1"/>
            <a:r>
              <a:rPr lang="en-US" dirty="0" smtClean="0"/>
              <a:t>Offering </a:t>
            </a:r>
            <a:r>
              <a:rPr lang="en-US" dirty="0" smtClean="0"/>
              <a:t>hospitality to guests </a:t>
            </a:r>
            <a:endParaRPr lang="en-US" dirty="0" smtClean="0"/>
          </a:p>
          <a:p>
            <a:pPr lvl="1"/>
            <a:r>
              <a:rPr lang="en-US" dirty="0" smtClean="0"/>
              <a:t>Wearing </a:t>
            </a:r>
            <a:r>
              <a:rPr lang="en-US" dirty="0" smtClean="0"/>
              <a:t>clothing suited to the occasion </a:t>
            </a:r>
            <a:endParaRPr lang="en-US" dirty="0" smtClean="0"/>
          </a:p>
          <a:p>
            <a:pPr lvl="1"/>
            <a:r>
              <a:rPr lang="en-US" dirty="0" smtClean="0"/>
              <a:t>Contributing </a:t>
            </a:r>
            <a:r>
              <a:rPr lang="en-US" dirty="0" smtClean="0"/>
              <a:t>to conversations without dominating them </a:t>
            </a:r>
            <a:endParaRPr lang="en-US" dirty="0" smtClean="0"/>
          </a:p>
          <a:p>
            <a:pPr lvl="1"/>
            <a:r>
              <a:rPr lang="en-US" dirty="0" smtClean="0"/>
              <a:t>Offering </a:t>
            </a:r>
            <a:r>
              <a:rPr lang="en-US" dirty="0" smtClean="0"/>
              <a:t>assistance to those in need </a:t>
            </a:r>
            <a:endParaRPr lang="en-US" dirty="0" smtClean="0"/>
          </a:p>
          <a:p>
            <a:pPr lvl="1"/>
            <a:r>
              <a:rPr lang="en-US" dirty="0" smtClean="0"/>
              <a:t>Eating </a:t>
            </a:r>
            <a:r>
              <a:rPr lang="en-US" dirty="0" smtClean="0"/>
              <a:t>neatly and quietly </a:t>
            </a:r>
            <a:endParaRPr lang="en-US" dirty="0" smtClean="0"/>
          </a:p>
          <a:p>
            <a:pPr lvl="1"/>
            <a:r>
              <a:rPr lang="en-US" dirty="0" smtClean="0"/>
              <a:t>Avoiding </a:t>
            </a:r>
            <a:r>
              <a:rPr lang="en-US" dirty="0" smtClean="0"/>
              <a:t>disturbing others with unnecessary noise </a:t>
            </a:r>
            <a:endParaRPr lang="en-US" dirty="0" smtClean="0"/>
          </a:p>
          <a:p>
            <a:pPr lvl="1"/>
            <a:r>
              <a:rPr lang="en-US" dirty="0" smtClean="0"/>
              <a:t>Following </a:t>
            </a:r>
            <a:r>
              <a:rPr lang="en-US" dirty="0" smtClean="0"/>
              <a:t>established rules of an </a:t>
            </a:r>
            <a:r>
              <a:rPr lang="en-US" dirty="0" smtClean="0"/>
              <a:t>organization</a:t>
            </a:r>
          </a:p>
          <a:p>
            <a:pPr lvl="1"/>
            <a:r>
              <a:rPr lang="en-US" dirty="0" smtClean="0"/>
              <a:t>Arriving </a:t>
            </a:r>
            <a:r>
              <a:rPr lang="en-US" dirty="0" smtClean="0"/>
              <a:t>promptly when expected </a:t>
            </a:r>
            <a:endParaRPr lang="en-US" dirty="0" smtClean="0"/>
          </a:p>
          <a:p>
            <a:pPr lvl="1"/>
            <a:r>
              <a:rPr lang="en-US" dirty="0" smtClean="0"/>
              <a:t>Comforting </a:t>
            </a:r>
            <a:r>
              <a:rPr lang="en-US" dirty="0" smtClean="0"/>
              <a:t>the bereaved </a:t>
            </a:r>
            <a:endParaRPr lang="en-US" dirty="0" smtClean="0"/>
          </a:p>
          <a:p>
            <a:pPr lvl="1"/>
            <a:r>
              <a:rPr lang="en-US" dirty="0" smtClean="0"/>
              <a:t>Responding </a:t>
            </a:r>
            <a:r>
              <a:rPr lang="en-US" dirty="0" smtClean="0"/>
              <a:t>to invitations promptly </a:t>
            </a:r>
            <a:endParaRPr lang="en-US" dirty="0" smtClean="0"/>
          </a:p>
          <a:p>
            <a:pPr lvl="1"/>
            <a:r>
              <a:rPr lang="en-US" dirty="0" smtClean="0"/>
              <a:t>Accepting </a:t>
            </a:r>
            <a:r>
              <a:rPr lang="en-US" dirty="0" smtClean="0"/>
              <a:t>gifts or favors with humility and to acknowledge them </a:t>
            </a:r>
            <a:r>
              <a:rPr lang="en-US" dirty="0" smtClean="0"/>
              <a:t>promptly</a:t>
            </a:r>
          </a:p>
          <a:p>
            <a:pPr algn="ctr">
              <a:buNone/>
            </a:pPr>
            <a:r>
              <a:rPr lang="en-US" sz="2200" i="1" dirty="0" smtClean="0"/>
              <a:t>Courtesy of the </a:t>
            </a:r>
            <a:r>
              <a:rPr lang="en-US" sz="2200" i="1" dirty="0" smtClean="0">
                <a:hlinkClick r:id="rId2"/>
              </a:rPr>
              <a:t>Wikipedia</a:t>
            </a:r>
            <a:endParaRPr lang="en-US" sz="2200" i="1" dirty="0"/>
          </a:p>
        </p:txBody>
      </p:sp>
      <p:sp>
        <p:nvSpPr>
          <p:cNvPr id="4" name="Slide Number Placeholder 3"/>
          <p:cNvSpPr>
            <a:spLocks noGrp="1"/>
          </p:cNvSpPr>
          <p:nvPr>
            <p:ph type="sldNum" sz="quarter" idx="11"/>
          </p:nvPr>
        </p:nvSpPr>
        <p:spPr/>
        <p:txBody>
          <a:bodyPr/>
          <a:lstStyle/>
          <a:p>
            <a:fld id="{E266654C-6796-474F-9FD1-A0AEE7D9CFD1}" type="slidenum">
              <a:rPr lang="en-US" smtClean="0"/>
              <a:pPr/>
              <a:t>19</a:t>
            </a:fld>
            <a:endParaRPr lang="en-US"/>
          </a:p>
        </p:txBody>
      </p:sp>
      <p:sp>
        <p:nvSpPr>
          <p:cNvPr id="5" name="Footer Placeholder 4"/>
          <p:cNvSpPr>
            <a:spLocks noGrp="1"/>
          </p:cNvSpPr>
          <p:nvPr>
            <p:ph type="ftr" sz="quarter" idx="12"/>
          </p:nvPr>
        </p:nvSpPr>
        <p:spPr/>
        <p:txBody>
          <a:bodyPr/>
          <a:lstStyle/>
          <a:p>
            <a:r>
              <a:rPr lang="en-US" smtClean="0"/>
              <a:t>Chapter 2. Understanding Ethical and Legal Considerations</a:t>
            </a:r>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smtClean="0"/>
              <a:t>Ethics</a:t>
            </a:r>
            <a:endParaRPr lang="en-US"/>
          </a:p>
        </p:txBody>
      </p:sp>
      <p:sp>
        <p:nvSpPr>
          <p:cNvPr id="96259" name="Rectangle 3"/>
          <p:cNvSpPr>
            <a:spLocks noGrp="1" noChangeArrowheads="1"/>
          </p:cNvSpPr>
          <p:nvPr>
            <p:ph idx="1"/>
          </p:nvPr>
        </p:nvSpPr>
        <p:spPr/>
        <p:txBody>
          <a:bodyPr/>
          <a:lstStyle/>
          <a:p>
            <a:r>
              <a:rPr lang="en-US" dirty="0" smtClean="0"/>
              <a:t>The </a:t>
            </a:r>
            <a:r>
              <a:rPr lang="en-US" dirty="0" smtClean="0"/>
              <a:t>study of the principles of conduct that apply to an individual or a group</a:t>
            </a:r>
            <a:r>
              <a:rPr lang="en-US" dirty="0" smtClean="0"/>
              <a:t>.</a:t>
            </a:r>
          </a:p>
          <a:p>
            <a:pPr lvl="1"/>
            <a:r>
              <a:rPr lang="en-US" dirty="0" smtClean="0"/>
              <a:t>Gut feelings</a:t>
            </a:r>
          </a:p>
          <a:p>
            <a:pPr lvl="1"/>
            <a:r>
              <a:rPr lang="en-US" dirty="0" smtClean="0"/>
              <a:t>Golden rule</a:t>
            </a:r>
          </a:p>
          <a:p>
            <a:pPr lvl="1"/>
            <a:r>
              <a:rPr lang="en-US" dirty="0" smtClean="0"/>
              <a:t>Code of conduct</a:t>
            </a:r>
            <a:endParaRPr lang="en-US" dirty="0" smtClean="0"/>
          </a:p>
          <a:p>
            <a:pPr lvl="1"/>
            <a:r>
              <a:rPr lang="en-US" dirty="0" smtClean="0"/>
              <a:t>Law</a:t>
            </a:r>
            <a:endParaRPr lang="en-US" dirty="0"/>
          </a:p>
        </p:txBody>
      </p:sp>
      <p:sp>
        <p:nvSpPr>
          <p:cNvPr id="5" name="Slide Number Placeholder 4"/>
          <p:cNvSpPr>
            <a:spLocks noGrp="1"/>
          </p:cNvSpPr>
          <p:nvPr>
            <p:ph type="sldNum" sz="quarter" idx="11"/>
          </p:nvPr>
        </p:nvSpPr>
        <p:spPr/>
        <p:txBody>
          <a:bodyPr/>
          <a:lstStyle/>
          <a:p>
            <a:fld id="{7BE817BD-0EAC-4E3F-A091-34C00BB8616A}" type="slidenum">
              <a:rPr lang="en-US" smtClean="0"/>
              <a:pPr/>
              <a:t>2</a:t>
            </a:fld>
            <a:endParaRPr lang="en-US"/>
          </a:p>
        </p:txBody>
      </p:sp>
      <p:sp>
        <p:nvSpPr>
          <p:cNvPr id="4" name="Footer Placeholder 3"/>
          <p:cNvSpPr>
            <a:spLocks noGrp="1"/>
          </p:cNvSpPr>
          <p:nvPr>
            <p:ph type="ftr" sz="quarter" idx="12"/>
          </p:nvPr>
        </p:nvSpPr>
        <p:spPr/>
        <p:txBody>
          <a:bodyPr/>
          <a:lstStyle/>
          <a:p>
            <a:r>
              <a:rPr lang="en-US" smtClean="0"/>
              <a:t>Chapter 2. Understanding Ethical and Legal Considerations</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r>
              <a:rPr lang="en-US" smtClean="0"/>
              <a:t>Four Moral Standards Useful in Thinking About Ethical Dilemmas</a:t>
            </a:r>
            <a:endParaRPr lang="en-US"/>
          </a:p>
        </p:txBody>
      </p:sp>
      <p:sp>
        <p:nvSpPr>
          <p:cNvPr id="75779" name="Rectangle 3"/>
          <p:cNvSpPr>
            <a:spLocks noGrp="1" noChangeArrowheads="1"/>
          </p:cNvSpPr>
          <p:nvPr>
            <p:ph idx="1"/>
          </p:nvPr>
        </p:nvSpPr>
        <p:spPr/>
        <p:txBody>
          <a:bodyPr>
            <a:normAutofit fontScale="92500" lnSpcReduction="20000"/>
          </a:bodyPr>
          <a:lstStyle/>
          <a:p>
            <a:r>
              <a:rPr lang="en-US" dirty="0" smtClean="0"/>
              <a:t>Rights</a:t>
            </a:r>
            <a:r>
              <a:rPr lang="en-US" dirty="0" smtClean="0"/>
              <a:t>:</a:t>
            </a:r>
            <a:r>
              <a:rPr lang="en-US" dirty="0" smtClean="0"/>
              <a:t> </a:t>
            </a:r>
          </a:p>
          <a:p>
            <a:pPr lvl="1"/>
            <a:r>
              <a:rPr lang="en-US" dirty="0" smtClean="0"/>
              <a:t>Individuals</a:t>
            </a:r>
            <a:r>
              <a:rPr lang="en-US" dirty="0" smtClean="0"/>
              <a:t>' basic needs and welfare.</a:t>
            </a:r>
          </a:p>
          <a:p>
            <a:r>
              <a:rPr lang="en-US" dirty="0" smtClean="0"/>
              <a:t>Justice: </a:t>
            </a:r>
          </a:p>
          <a:p>
            <a:pPr lvl="1"/>
            <a:r>
              <a:rPr lang="en-US" dirty="0" smtClean="0"/>
              <a:t>How </a:t>
            </a:r>
            <a:r>
              <a:rPr lang="en-US" dirty="0" smtClean="0"/>
              <a:t>the costs and benefits of an action or a policy can be distributed fairly among a group.</a:t>
            </a:r>
          </a:p>
          <a:p>
            <a:r>
              <a:rPr lang="en-US" dirty="0" smtClean="0"/>
              <a:t>Utility: </a:t>
            </a:r>
          </a:p>
          <a:p>
            <a:pPr lvl="1"/>
            <a:r>
              <a:rPr lang="en-US" dirty="0" smtClean="0"/>
              <a:t>The </a:t>
            </a:r>
            <a:r>
              <a:rPr lang="en-US" dirty="0" smtClean="0"/>
              <a:t>positive and negative effects that an action or a policy has on the public.</a:t>
            </a:r>
          </a:p>
          <a:p>
            <a:r>
              <a:rPr lang="en-US" dirty="0" smtClean="0"/>
              <a:t>Care: </a:t>
            </a:r>
          </a:p>
          <a:p>
            <a:pPr lvl="1"/>
            <a:r>
              <a:rPr lang="en-US" dirty="0" smtClean="0"/>
              <a:t>The </a:t>
            </a:r>
            <a:r>
              <a:rPr lang="en-US" dirty="0" smtClean="0"/>
              <a:t>relationships we have with other individuals. </a:t>
            </a:r>
            <a:endParaRPr lang="en-US" dirty="0" smtClean="0"/>
          </a:p>
          <a:p>
            <a:pPr algn="ctr">
              <a:buNone/>
            </a:pPr>
            <a:endParaRPr lang="en-US" sz="2200" i="1" dirty="0" smtClean="0"/>
          </a:p>
          <a:p>
            <a:pPr algn="ctr">
              <a:buNone/>
            </a:pPr>
            <a:r>
              <a:rPr lang="en-US" sz="2200" i="1" dirty="0" smtClean="0"/>
              <a:t>No rules exist to determine when one standard outweighs another</a:t>
            </a:r>
            <a:endParaRPr lang="en-US" sz="2200" i="1" dirty="0"/>
          </a:p>
        </p:txBody>
      </p:sp>
      <p:sp>
        <p:nvSpPr>
          <p:cNvPr id="5" name="Slide Number Placeholder 4"/>
          <p:cNvSpPr>
            <a:spLocks noGrp="1"/>
          </p:cNvSpPr>
          <p:nvPr>
            <p:ph type="sldNum" sz="quarter" idx="11"/>
          </p:nvPr>
        </p:nvSpPr>
        <p:spPr/>
        <p:txBody>
          <a:bodyPr/>
          <a:lstStyle/>
          <a:p>
            <a:fld id="{643334CA-9D4B-4CB9-82CB-D8E1BEC498BB}" type="slidenum">
              <a:rPr lang="en-US" smtClean="0"/>
              <a:pPr/>
              <a:t>3</a:t>
            </a:fld>
            <a:endParaRPr lang="en-US"/>
          </a:p>
        </p:txBody>
      </p:sp>
      <p:sp>
        <p:nvSpPr>
          <p:cNvPr id="4" name="Footer Placeholder 3"/>
          <p:cNvSpPr>
            <a:spLocks noGrp="1"/>
          </p:cNvSpPr>
          <p:nvPr>
            <p:ph type="ftr" sz="quarter" idx="12"/>
          </p:nvPr>
        </p:nvSpPr>
        <p:spPr/>
        <p:txBody>
          <a:bodyPr/>
          <a:lstStyle/>
          <a:p>
            <a:r>
              <a:rPr lang="en-US" smtClean="0"/>
              <a:t>Chapter 2. Understanding Ethical and Legal Considerations</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r>
              <a:rPr lang="en-US" smtClean="0"/>
              <a:t>Four Bodies of Law Relevant to Technical Communication</a:t>
            </a:r>
            <a:endParaRPr lang="en-US"/>
          </a:p>
        </p:txBody>
      </p:sp>
      <p:sp>
        <p:nvSpPr>
          <p:cNvPr id="83971" name="Rectangle 3"/>
          <p:cNvSpPr>
            <a:spLocks noGrp="1" noChangeArrowheads="1"/>
          </p:cNvSpPr>
          <p:nvPr>
            <p:ph idx="1"/>
          </p:nvPr>
        </p:nvSpPr>
        <p:spPr/>
        <p:txBody>
          <a:bodyPr>
            <a:normAutofit lnSpcReduction="10000"/>
          </a:bodyPr>
          <a:lstStyle/>
          <a:p>
            <a:r>
              <a:rPr lang="en-US" dirty="0" smtClean="0"/>
              <a:t>Copyright  law</a:t>
            </a:r>
          </a:p>
          <a:p>
            <a:pPr lvl="1"/>
            <a:r>
              <a:rPr lang="en-US" dirty="0" smtClean="0"/>
              <a:t>Only the author/owner has the right to copy</a:t>
            </a:r>
            <a:endParaRPr lang="en-US" dirty="0" smtClean="0"/>
          </a:p>
          <a:p>
            <a:r>
              <a:rPr lang="en-US" dirty="0" smtClean="0"/>
              <a:t>Trademark law</a:t>
            </a:r>
          </a:p>
          <a:p>
            <a:pPr lvl="1"/>
            <a:r>
              <a:rPr lang="en-US" dirty="0" smtClean="0"/>
              <a:t>To ensure that the public recognizes the name or logo of a product</a:t>
            </a:r>
            <a:endParaRPr lang="en-US" dirty="0" smtClean="0"/>
          </a:p>
          <a:p>
            <a:r>
              <a:rPr lang="en-US" dirty="0" smtClean="0"/>
              <a:t>Contract law</a:t>
            </a:r>
          </a:p>
          <a:p>
            <a:pPr lvl="1"/>
            <a:r>
              <a:rPr lang="en-US" dirty="0" smtClean="0"/>
              <a:t>Agreements between two or more parties</a:t>
            </a:r>
            <a:endParaRPr lang="en-US" dirty="0" smtClean="0"/>
          </a:p>
          <a:p>
            <a:r>
              <a:rPr lang="en-US" dirty="0" smtClean="0"/>
              <a:t>Liability law</a:t>
            </a:r>
          </a:p>
          <a:p>
            <a:pPr lvl="1"/>
            <a:r>
              <a:rPr lang="en-US" dirty="0" smtClean="0"/>
              <a:t>“a lawsuit for personal injury, death, property damage, or financial loss”</a:t>
            </a:r>
            <a:endParaRPr lang="en-US" dirty="0"/>
          </a:p>
        </p:txBody>
      </p:sp>
      <p:sp>
        <p:nvSpPr>
          <p:cNvPr id="5" name="Slide Number Placeholder 4"/>
          <p:cNvSpPr>
            <a:spLocks noGrp="1"/>
          </p:cNvSpPr>
          <p:nvPr>
            <p:ph type="sldNum" sz="quarter" idx="11"/>
          </p:nvPr>
        </p:nvSpPr>
        <p:spPr/>
        <p:txBody>
          <a:bodyPr/>
          <a:lstStyle/>
          <a:p>
            <a:fld id="{E4E0643B-C2BE-4114-A49F-34C68529FD86}" type="slidenum">
              <a:rPr lang="en-US" smtClean="0"/>
              <a:pPr/>
              <a:t>4</a:t>
            </a:fld>
            <a:endParaRPr lang="en-US"/>
          </a:p>
        </p:txBody>
      </p:sp>
      <p:sp>
        <p:nvSpPr>
          <p:cNvPr id="4" name="Footer Placeholder 3"/>
          <p:cNvSpPr>
            <a:spLocks noGrp="1"/>
          </p:cNvSpPr>
          <p:nvPr>
            <p:ph type="ftr" sz="quarter" idx="12"/>
          </p:nvPr>
        </p:nvSpPr>
        <p:spPr/>
        <p:txBody>
          <a:bodyPr/>
          <a:lstStyle/>
          <a:p>
            <a:r>
              <a:rPr lang="en-US" smtClean="0"/>
              <a:t>Chapter 2. Understanding Ethical and Legal Considerations</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fontScale="90000"/>
          </a:bodyPr>
          <a:lstStyle/>
          <a:p>
            <a:r>
              <a:rPr lang="en-US" smtClean="0"/>
              <a:t>Courts consider four factors in </a:t>
            </a:r>
            <a:br>
              <a:rPr lang="en-US" smtClean="0"/>
            </a:br>
            <a:r>
              <a:rPr lang="en-US" smtClean="0"/>
              <a:t>disputes over “fair use":</a:t>
            </a:r>
            <a:endParaRPr lang="en-US"/>
          </a:p>
        </p:txBody>
      </p:sp>
      <p:sp>
        <p:nvSpPr>
          <p:cNvPr id="86019" name="Rectangle 3"/>
          <p:cNvSpPr>
            <a:spLocks noGrp="1" noChangeArrowheads="1"/>
          </p:cNvSpPr>
          <p:nvPr>
            <p:ph idx="1"/>
          </p:nvPr>
        </p:nvSpPr>
        <p:spPr/>
        <p:txBody>
          <a:bodyPr/>
          <a:lstStyle/>
          <a:p>
            <a:r>
              <a:rPr lang="en-US" dirty="0" smtClean="0"/>
              <a:t>The </a:t>
            </a:r>
            <a:r>
              <a:rPr lang="en-US" dirty="0" smtClean="0"/>
              <a:t>purpose and character of the use, especially whether the use is for profit</a:t>
            </a:r>
          </a:p>
          <a:p>
            <a:r>
              <a:rPr lang="en-US" dirty="0" smtClean="0"/>
              <a:t>The </a:t>
            </a:r>
            <a:r>
              <a:rPr lang="en-US" dirty="0" smtClean="0"/>
              <a:t>nature and purpose of the copyrighted work </a:t>
            </a:r>
            <a:r>
              <a:rPr lang="en-US" dirty="0" smtClean="0"/>
              <a:t>(e.g., medical information)</a:t>
            </a:r>
            <a:endParaRPr lang="en-US" dirty="0" smtClean="0"/>
          </a:p>
          <a:p>
            <a:r>
              <a:rPr lang="en-US" dirty="0" smtClean="0"/>
              <a:t>The </a:t>
            </a:r>
            <a:r>
              <a:rPr lang="en-US" dirty="0" smtClean="0"/>
              <a:t>amount and substantiality of the portion of the work used</a:t>
            </a:r>
          </a:p>
          <a:p>
            <a:r>
              <a:rPr lang="en-US" dirty="0" smtClean="0"/>
              <a:t>The </a:t>
            </a:r>
            <a:r>
              <a:rPr lang="en-US" dirty="0" smtClean="0"/>
              <a:t>effect of the use on the potential market for the copyrighted work </a:t>
            </a:r>
            <a:endParaRPr lang="en-US" dirty="0" smtClean="0"/>
          </a:p>
          <a:p>
            <a:r>
              <a:rPr lang="en-US" i="1" dirty="0" smtClean="0"/>
              <a:t>Fair use does not apply to graphics</a:t>
            </a:r>
            <a:endParaRPr lang="en-US" i="1" dirty="0"/>
          </a:p>
        </p:txBody>
      </p:sp>
      <p:sp>
        <p:nvSpPr>
          <p:cNvPr id="5" name="Slide Number Placeholder 4"/>
          <p:cNvSpPr>
            <a:spLocks noGrp="1"/>
          </p:cNvSpPr>
          <p:nvPr>
            <p:ph type="sldNum" sz="quarter" idx="11"/>
          </p:nvPr>
        </p:nvSpPr>
        <p:spPr/>
        <p:txBody>
          <a:bodyPr/>
          <a:lstStyle/>
          <a:p>
            <a:fld id="{C12A9EED-1AF2-4C35-BCD9-10DD984A9CBC}" type="slidenum">
              <a:rPr lang="en-US" smtClean="0"/>
              <a:pPr/>
              <a:t>5</a:t>
            </a:fld>
            <a:endParaRPr lang="en-US"/>
          </a:p>
        </p:txBody>
      </p:sp>
      <p:sp>
        <p:nvSpPr>
          <p:cNvPr id="4" name="Footer Placeholder 3"/>
          <p:cNvSpPr>
            <a:spLocks noGrp="1"/>
          </p:cNvSpPr>
          <p:nvPr>
            <p:ph type="ftr" sz="quarter" idx="12"/>
          </p:nvPr>
        </p:nvSpPr>
        <p:spPr/>
        <p:txBody>
          <a:bodyPr/>
          <a:lstStyle/>
          <a:p>
            <a:r>
              <a:rPr lang="en-US" dirty="0" smtClean="0"/>
              <a:t>Chapter 2. Understanding Ethical and Legal Considerations</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r>
              <a:rPr lang="en-US" smtClean="0"/>
              <a:t>Consider the following advice when using material from another source:</a:t>
            </a:r>
            <a:endParaRPr lang="en-US"/>
          </a:p>
        </p:txBody>
      </p:sp>
      <p:sp>
        <p:nvSpPr>
          <p:cNvPr id="84995" name="Rectangle 3"/>
          <p:cNvSpPr>
            <a:spLocks noGrp="1" noChangeArrowheads="1"/>
          </p:cNvSpPr>
          <p:nvPr>
            <p:ph idx="1"/>
          </p:nvPr>
        </p:nvSpPr>
        <p:spPr/>
        <p:txBody>
          <a:bodyPr/>
          <a:lstStyle/>
          <a:p>
            <a:r>
              <a:rPr lang="en-US" dirty="0" smtClean="0"/>
              <a:t>Abide by the fair-use concept.</a:t>
            </a:r>
          </a:p>
          <a:p>
            <a:r>
              <a:rPr lang="en-US" dirty="0" smtClean="0"/>
              <a:t>Seek permission.</a:t>
            </a:r>
          </a:p>
          <a:p>
            <a:r>
              <a:rPr lang="en-US" dirty="0" smtClean="0"/>
              <a:t>Cite your sources accurately.</a:t>
            </a:r>
          </a:p>
          <a:p>
            <a:r>
              <a:rPr lang="en-US" dirty="0" smtClean="0"/>
              <a:t>Discuss authorship questions openly. </a:t>
            </a:r>
          </a:p>
          <a:p>
            <a:r>
              <a:rPr lang="en-US" dirty="0" smtClean="0"/>
              <a:t>Consult legal counsel if you have questions. </a:t>
            </a:r>
            <a:endParaRPr lang="en-US" dirty="0"/>
          </a:p>
        </p:txBody>
      </p:sp>
      <p:sp>
        <p:nvSpPr>
          <p:cNvPr id="5" name="Slide Number Placeholder 4"/>
          <p:cNvSpPr>
            <a:spLocks noGrp="1"/>
          </p:cNvSpPr>
          <p:nvPr>
            <p:ph type="sldNum" sz="quarter" idx="11"/>
          </p:nvPr>
        </p:nvSpPr>
        <p:spPr/>
        <p:txBody>
          <a:bodyPr/>
          <a:lstStyle/>
          <a:p>
            <a:fld id="{82918AAE-C652-4BC4-BE16-53C3941A2D3E}" type="slidenum">
              <a:rPr lang="en-US" smtClean="0"/>
              <a:pPr/>
              <a:t>6</a:t>
            </a:fld>
            <a:endParaRPr lang="en-US"/>
          </a:p>
        </p:txBody>
      </p:sp>
      <p:sp>
        <p:nvSpPr>
          <p:cNvPr id="4" name="Footer Placeholder 3"/>
          <p:cNvSpPr>
            <a:spLocks noGrp="1"/>
          </p:cNvSpPr>
          <p:nvPr>
            <p:ph type="ftr" sz="quarter" idx="12"/>
          </p:nvPr>
        </p:nvSpPr>
        <p:spPr/>
        <p:txBody>
          <a:bodyPr/>
          <a:lstStyle/>
          <a:p>
            <a:r>
              <a:rPr lang="en-US" smtClean="0"/>
              <a:t>Chapter 2. Understanding Ethical and Legal Considerations</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smtClean="0"/>
              <a:t>Trademark law</a:t>
            </a:r>
            <a:endParaRPr lang="en-US"/>
          </a:p>
        </p:txBody>
      </p:sp>
      <p:sp>
        <p:nvSpPr>
          <p:cNvPr id="97283" name="Rectangle 3"/>
          <p:cNvSpPr>
            <a:spLocks noGrp="1" noChangeArrowheads="1"/>
          </p:cNvSpPr>
          <p:nvPr>
            <p:ph idx="1"/>
          </p:nvPr>
        </p:nvSpPr>
        <p:spPr/>
        <p:txBody>
          <a:bodyPr/>
          <a:lstStyle/>
          <a:p>
            <a:r>
              <a:rPr lang="en-US" dirty="0" smtClean="0"/>
              <a:t>Trademark. A word, phrase, name, or symbol that is identified with a company.</a:t>
            </a:r>
          </a:p>
          <a:p>
            <a:pPr lvl="1"/>
            <a:r>
              <a:rPr lang="en-US" baseline="30000" dirty="0" smtClean="0"/>
              <a:t>TM</a:t>
            </a:r>
            <a:endParaRPr lang="en-US" baseline="30000" dirty="0" smtClean="0"/>
          </a:p>
          <a:p>
            <a:r>
              <a:rPr lang="en-US" dirty="0" smtClean="0"/>
              <a:t>Registered trademark. A word, phrase, name, or symbol that the company has registered with the U.S. Patent and Trademark Office</a:t>
            </a:r>
            <a:r>
              <a:rPr lang="en-US" dirty="0" smtClean="0"/>
              <a:t>.</a:t>
            </a:r>
          </a:p>
          <a:p>
            <a:pPr lvl="1"/>
            <a:r>
              <a:rPr lang="en-US" sz="3600" baseline="30000" dirty="0" smtClean="0"/>
              <a:t>®</a:t>
            </a:r>
            <a:endParaRPr lang="en-US" sz="3600" baseline="30000" dirty="0"/>
          </a:p>
        </p:txBody>
      </p:sp>
      <p:sp>
        <p:nvSpPr>
          <p:cNvPr id="5" name="Slide Number Placeholder 4"/>
          <p:cNvSpPr>
            <a:spLocks noGrp="1"/>
          </p:cNvSpPr>
          <p:nvPr>
            <p:ph type="sldNum" sz="quarter" idx="11"/>
          </p:nvPr>
        </p:nvSpPr>
        <p:spPr/>
        <p:txBody>
          <a:bodyPr/>
          <a:lstStyle/>
          <a:p>
            <a:fld id="{F733367E-27C6-498D-BFAB-5760904778F0}" type="slidenum">
              <a:rPr lang="en-US" smtClean="0"/>
              <a:pPr/>
              <a:t>7</a:t>
            </a:fld>
            <a:endParaRPr lang="en-US"/>
          </a:p>
        </p:txBody>
      </p:sp>
      <p:sp>
        <p:nvSpPr>
          <p:cNvPr id="4" name="Footer Placeholder 3"/>
          <p:cNvSpPr>
            <a:spLocks noGrp="1"/>
          </p:cNvSpPr>
          <p:nvPr>
            <p:ph type="ftr" sz="quarter" idx="12"/>
          </p:nvPr>
        </p:nvSpPr>
        <p:spPr/>
        <p:txBody>
          <a:bodyPr/>
          <a:lstStyle/>
          <a:p>
            <a:r>
              <a:rPr lang="en-US" smtClean="0"/>
              <a:t>Chapter 2. Understanding Ethical and Legal Considerations</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mtClean="0"/>
              <a:t>Protecting Trademarks </a:t>
            </a:r>
            <a:endParaRPr lang="en-US"/>
          </a:p>
        </p:txBody>
      </p:sp>
      <p:sp>
        <p:nvSpPr>
          <p:cNvPr id="87043" name="Rectangle 3"/>
          <p:cNvSpPr>
            <a:spLocks noGrp="1" noChangeArrowheads="1"/>
          </p:cNvSpPr>
          <p:nvPr>
            <p:ph idx="1"/>
          </p:nvPr>
        </p:nvSpPr>
        <p:spPr/>
        <p:txBody>
          <a:bodyPr/>
          <a:lstStyle/>
          <a:p>
            <a:r>
              <a:rPr lang="en-US" dirty="0" smtClean="0"/>
              <a:t>Distinguish trademarks from other material.</a:t>
            </a:r>
          </a:p>
          <a:p>
            <a:r>
              <a:rPr lang="en-US" dirty="0" smtClean="0"/>
              <a:t>Use a trademark symbol (TM or </a:t>
            </a:r>
            <a:r>
              <a:rPr lang="en-US" dirty="0" smtClean="0"/>
              <a:t>®).</a:t>
            </a:r>
          </a:p>
          <a:p>
            <a:pPr lvl="1"/>
            <a:r>
              <a:rPr lang="en-US" dirty="0" smtClean="0"/>
              <a:t>Use on first occurrence</a:t>
            </a:r>
          </a:p>
          <a:p>
            <a:pPr lvl="1"/>
            <a:r>
              <a:rPr lang="en-US" dirty="0" smtClean="0"/>
              <a:t>Supplement with footnote</a:t>
            </a:r>
            <a:endParaRPr lang="en-US" dirty="0" smtClean="0"/>
          </a:p>
          <a:p>
            <a:r>
              <a:rPr lang="en-US" dirty="0" smtClean="0"/>
              <a:t>Use the trademarked item as an adjective, not as a noun or a verb.</a:t>
            </a:r>
          </a:p>
          <a:p>
            <a:r>
              <a:rPr lang="en-US" dirty="0" smtClean="0"/>
              <a:t>Do not use the plural form or the possessive form of the term.</a:t>
            </a:r>
            <a:endParaRPr lang="en-US" dirty="0"/>
          </a:p>
        </p:txBody>
      </p:sp>
      <p:sp>
        <p:nvSpPr>
          <p:cNvPr id="5" name="Slide Number Placeholder 4"/>
          <p:cNvSpPr>
            <a:spLocks noGrp="1"/>
          </p:cNvSpPr>
          <p:nvPr>
            <p:ph type="sldNum" sz="quarter" idx="11"/>
          </p:nvPr>
        </p:nvSpPr>
        <p:spPr/>
        <p:txBody>
          <a:bodyPr/>
          <a:lstStyle/>
          <a:p>
            <a:fld id="{907E566A-5E0D-4D32-A322-D88CB4906F07}" type="slidenum">
              <a:rPr lang="en-US" smtClean="0"/>
              <a:pPr/>
              <a:t>8</a:t>
            </a:fld>
            <a:endParaRPr lang="en-US"/>
          </a:p>
        </p:txBody>
      </p:sp>
      <p:sp>
        <p:nvSpPr>
          <p:cNvPr id="4" name="Footer Placeholder 3"/>
          <p:cNvSpPr>
            <a:spLocks noGrp="1"/>
          </p:cNvSpPr>
          <p:nvPr>
            <p:ph type="ftr" sz="quarter" idx="12"/>
          </p:nvPr>
        </p:nvSpPr>
        <p:spPr/>
        <p:txBody>
          <a:bodyPr/>
          <a:lstStyle/>
          <a:p>
            <a:r>
              <a:rPr lang="en-US" smtClean="0"/>
              <a:t>Chapter 2. Understanding Ethical and Legal Considerations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mtClean="0"/>
              <a:t>Contract Law</a:t>
            </a:r>
            <a:endParaRPr lang="en-US"/>
          </a:p>
        </p:txBody>
      </p:sp>
      <p:sp>
        <p:nvSpPr>
          <p:cNvPr id="98307" name="Rectangle 3"/>
          <p:cNvSpPr>
            <a:spLocks noGrp="1" noChangeArrowheads="1"/>
          </p:cNvSpPr>
          <p:nvPr>
            <p:ph idx="1"/>
          </p:nvPr>
        </p:nvSpPr>
        <p:spPr/>
        <p:txBody>
          <a:bodyPr/>
          <a:lstStyle/>
          <a:p>
            <a:r>
              <a:rPr lang="en-US" dirty="0" smtClean="0"/>
              <a:t>Express warranty. A written or oral statement that the product has a particular feature or can perform a particular function.</a:t>
            </a:r>
          </a:p>
          <a:p>
            <a:r>
              <a:rPr lang="en-US" dirty="0" smtClean="0"/>
              <a:t>Implied </a:t>
            </a:r>
            <a:r>
              <a:rPr lang="en-US" dirty="0" smtClean="0"/>
              <a:t>warranty. A warranty that is not written or spoken explicitly but inferred by the purchaser.</a:t>
            </a:r>
            <a:endParaRPr lang="en-US" dirty="0"/>
          </a:p>
        </p:txBody>
      </p:sp>
      <p:sp>
        <p:nvSpPr>
          <p:cNvPr id="5" name="Slide Number Placeholder 4"/>
          <p:cNvSpPr>
            <a:spLocks noGrp="1"/>
          </p:cNvSpPr>
          <p:nvPr>
            <p:ph type="sldNum" sz="quarter" idx="11"/>
          </p:nvPr>
        </p:nvSpPr>
        <p:spPr/>
        <p:txBody>
          <a:bodyPr/>
          <a:lstStyle/>
          <a:p>
            <a:fld id="{EC55656A-E80B-4620-9AE3-A27AF6636C10}" type="slidenum">
              <a:rPr lang="en-US" smtClean="0"/>
              <a:pPr/>
              <a:t>9</a:t>
            </a:fld>
            <a:endParaRPr lang="en-US"/>
          </a:p>
        </p:txBody>
      </p:sp>
      <p:sp>
        <p:nvSpPr>
          <p:cNvPr id="4" name="Footer Placeholder 3"/>
          <p:cNvSpPr>
            <a:spLocks noGrp="1"/>
          </p:cNvSpPr>
          <p:nvPr>
            <p:ph type="ftr" sz="quarter" idx="12"/>
          </p:nvPr>
        </p:nvSpPr>
        <p:spPr/>
        <p:txBody>
          <a:bodyPr/>
          <a:lstStyle/>
          <a:p>
            <a:r>
              <a:rPr lang="en-US" smtClean="0"/>
              <a:t>Chapter 2. Understanding Ethical and Legal Considerations</a:t>
            </a:r>
            <a:endParaRPr lang="en-US"/>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jpeg"/></Relationships>
</file>

<file path=ppt/theme/theme1.xml><?xml version="1.0" encoding="utf-8"?>
<a:theme xmlns:a="http://schemas.openxmlformats.org/drawingml/2006/main" name="SIU Technical Communications">
  <a:themeElements>
    <a:clrScheme name="Custom 2">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F3E2AA"/>
      </a:hlink>
      <a:folHlink>
        <a:srgbClr val="FFFFB2"/>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32" tIns="45716" rIns="91432" bIns="45716" numCol="1" anchor="ctr"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Tx/>
          <a:buFont typeface="Wingdings" pitchFamily="2" charset="2"/>
          <a:buBlip>
            <a:blip xmlns:r="http://schemas.openxmlformats.org/officeDocument/2006/relationships" r:embed="rId2"/>
          </a:buBlip>
          <a:tabLst/>
          <a:defRPr kumimoji="0" lang="en-US" sz="3200" b="0" i="0" u="none" strike="noStrike" cap="none" normalizeH="0" baseline="0" smtClean="0">
            <a:ln>
              <a:noFill/>
            </a:ln>
            <a:solidFill>
              <a:srgbClr val="000000"/>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32" tIns="45716" rIns="91432" bIns="45716" numCol="1" anchor="ctr"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Tx/>
          <a:buFont typeface="Wingdings" pitchFamily="2" charset="2"/>
          <a:buBlip>
            <a:blip xmlns:r="http://schemas.openxmlformats.org/officeDocument/2006/relationships" r:embed="rId2"/>
          </a:buBlip>
          <a:tabLst/>
          <a:defRPr kumimoji="0" lang="en-US" sz="3200" b="0" i="0" u="none" strike="noStrike" cap="none" normalizeH="0" baseline="0" smtClean="0">
            <a:ln>
              <a:noFill/>
            </a:ln>
            <a:solidFill>
              <a:srgbClr val="000000"/>
            </a:solidFill>
            <a:effectLst>
              <a:outerShdw blurRad="38100" dist="38100" dir="2700000" algn="tl">
                <a:srgbClr val="000000">
                  <a:alpha val="43137"/>
                </a:srgbClr>
              </a:outerShdw>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SIU Technical Communications</Template>
  <TotalTime>1449</TotalTime>
  <Words>1646</Words>
  <Application>Microsoft PowerPoint</Application>
  <PresentationFormat>On-screen Show (4:3)</PresentationFormat>
  <Paragraphs>181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SIU Technical Communications</vt:lpstr>
      <vt:lpstr>Chapter 2</vt:lpstr>
      <vt:lpstr>Ethics</vt:lpstr>
      <vt:lpstr>Four Moral Standards Useful in Thinking About Ethical Dilemmas</vt:lpstr>
      <vt:lpstr>Four Bodies of Law Relevant to Technical Communication</vt:lpstr>
      <vt:lpstr>Courts consider four factors in  disputes over “fair use":</vt:lpstr>
      <vt:lpstr>Consider the following advice when using material from another source:</vt:lpstr>
      <vt:lpstr>Trademark law</vt:lpstr>
      <vt:lpstr>Protecting Trademarks </vt:lpstr>
      <vt:lpstr>Contract Law</vt:lpstr>
      <vt:lpstr>Guidelines for Abiding by  Liability Laws for Communicators </vt:lpstr>
      <vt:lpstr>Guidelines for Abiding by  Liability Laws (cont.) </vt:lpstr>
      <vt:lpstr>Characteristics of an Effective  Code of Conduct </vt:lpstr>
      <vt:lpstr>Whistleblowing</vt:lpstr>
      <vt:lpstr>Principles for Ethical Communication </vt:lpstr>
      <vt:lpstr>Adhering to the Laws Governing  Intellectual Property </vt:lpstr>
      <vt:lpstr>Companies Must Communicate  Ethically Across Cultures </vt:lpstr>
      <vt:lpstr>Translation Faux Pas</vt:lpstr>
      <vt:lpstr>Translation Faux Pas</vt:lpstr>
      <vt:lpstr>Etiquette</vt:lpstr>
    </vt:vector>
  </TitlesOfParts>
  <Company>Bedford/St. Martin's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 Eaton</dc:creator>
  <cp:lastModifiedBy>Andrew Aken</cp:lastModifiedBy>
  <cp:revision>211</cp:revision>
  <dcterms:created xsi:type="dcterms:W3CDTF">2002-11-26T20:32:32Z</dcterms:created>
  <dcterms:modified xsi:type="dcterms:W3CDTF">2008-09-15T20:34:42Z</dcterms:modified>
</cp:coreProperties>
</file>