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1"/>
  </p:sldMasterIdLst>
  <p:notesMasterIdLst>
    <p:notesMasterId r:id="rId11"/>
  </p:notesMasterIdLst>
  <p:handoutMasterIdLst>
    <p:handoutMasterId r:id="rId12"/>
  </p:handoutMasterIdLst>
  <p:sldIdLst>
    <p:sldId id="290" r:id="rId2"/>
    <p:sldId id="268" r:id="rId3"/>
    <p:sldId id="285" r:id="rId4"/>
    <p:sldId id="286" r:id="rId5"/>
    <p:sldId id="287" r:id="rId6"/>
    <p:sldId id="269" r:id="rId7"/>
    <p:sldId id="270" r:id="rId8"/>
    <p:sldId id="288" r:id="rId9"/>
    <p:sldId id="289" r:id="rId1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D12A"/>
    <a:srgbClr val="EAF7D8"/>
    <a:srgbClr val="FFFFCC"/>
    <a:srgbClr val="FFFAE9"/>
    <a:srgbClr val="669900"/>
    <a:srgbClr val="336600"/>
    <a:srgbClr val="008000"/>
    <a:srgbClr val="FFF8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69841" autoAdjust="0"/>
  </p:normalViewPr>
  <p:slideViewPr>
    <p:cSldViewPr>
      <p:cViewPr varScale="1">
        <p:scale>
          <a:sx n="59" d="100"/>
          <a:sy n="59" d="100"/>
        </p:scale>
        <p:origin x="-13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8BCF9A-8528-4EF1-B1EF-77DA972647D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6AAEFB6-80BF-4179-B792-205A36FE85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743200" y="2128838"/>
            <a:ext cx="6392863" cy="4721225"/>
            <a:chOff x="1728" y="1341"/>
            <a:chExt cx="4027" cy="2974"/>
          </a:xfrm>
        </p:grpSpPr>
        <p:grpSp>
          <p:nvGrpSpPr>
            <p:cNvPr id="3" name="Group 22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5303" name="Freeform 23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4" name="Freeform 24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5" name="Freeform 25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6" name="Freeform 26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7" name="Freeform 27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308" name="Freeform 28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2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4419600" y="685800"/>
            <a:ext cx="4267200" cy="3200400"/>
          </a:xfrm>
        </p:spPr>
        <p:txBody>
          <a:bodyPr lIns="91440" tIns="45720" rIns="91440" bIns="45720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529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en-US"/>
          </a:p>
        </p:txBody>
      </p:sp>
      <p:sp>
        <p:nvSpPr>
          <p:cNvPr id="22529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Chapter 3. Understanding the Writing Process</a:t>
            </a:r>
            <a:endParaRPr lang="en-US"/>
          </a:p>
        </p:txBody>
      </p:sp>
      <p:sp>
        <p:nvSpPr>
          <p:cNvPr id="22529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98217A88-1265-4256-84EB-E450CDFF44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5296" name="Rectangle 16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7" name="Rectangle 17"/>
          <p:cNvSpPr>
            <a:spLocks noChangeArrowheads="1"/>
          </p:cNvSpPr>
          <p:nvPr/>
        </p:nvSpPr>
        <p:spPr bwMode="auto">
          <a:xfrm>
            <a:off x="792480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F8EEC8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8" name="Rectangle 18"/>
          <p:cNvSpPr>
            <a:spLocks noChangeArrowheads="1"/>
          </p:cNvSpPr>
          <p:nvPr/>
        </p:nvSpPr>
        <p:spPr bwMode="auto">
          <a:xfrm rot="5400000">
            <a:off x="3962400" y="-3962400"/>
            <a:ext cx="1219200" cy="9144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9" name="Rectangle 19"/>
          <p:cNvSpPr>
            <a:spLocks noChangeArrowheads="1"/>
          </p:cNvSpPr>
          <p:nvPr/>
        </p:nvSpPr>
        <p:spPr bwMode="auto">
          <a:xfrm rot="16200000">
            <a:off x="3962400" y="1676400"/>
            <a:ext cx="1219200" cy="9144000"/>
          </a:xfrm>
          <a:prstGeom prst="rect">
            <a:avLst/>
          </a:prstGeom>
          <a:gradFill rotWithShape="0">
            <a:gsLst>
              <a:gs pos="0">
                <a:srgbClr val="E3E3B6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300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19600" y="3962400"/>
            <a:ext cx="4267200" cy="2057400"/>
          </a:xfrm>
        </p:spPr>
        <p:txBody>
          <a:bodyPr lIns="91440" tIns="45720" rIns="91440" bIns="45720"/>
          <a:lstStyle>
            <a:lvl1pPr marL="0" indent="0" algn="ctr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52600"/>
            <a:ext cx="3371850" cy="38101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50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1" grpId="0"/>
      <p:bldP spid="225296" grpId="0" animBg="1"/>
      <p:bldP spid="225297" grpId="0" animBg="1"/>
      <p:bldP spid="225298" grpId="0" animBg="1"/>
      <p:bldP spid="225299" grpId="0" animBg="1"/>
      <p:bldP spid="225300" grpId="0" build="p">
        <p:tmplLst>
          <p:tmpl lvl="1">
            <p:tnLst>
              <p:par>
                <p:cTn presetID="2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to="" calcmode="lin" valueType="num">
                      <p:cBhvr>
                        <p:cTn dur="1" fill="hold"/>
                        <p:tgtEl>
                          <p:spTgt spid="225300"/>
                        </p:tgtEl>
                        <p:attrNameLst>
                          <p:attrName/>
                        </p:attrNameLst>
                      </p:cBhvr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DB5DBF-F692-45BC-8399-591D7ECC19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3. Understanding the Writing Process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152400"/>
            <a:ext cx="2095500" cy="5981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52400"/>
            <a:ext cx="6134100" cy="5981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B57BFD-61CE-4682-8C4F-09F9CB5AA6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3. Understanding the Writing Process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6477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447800"/>
            <a:ext cx="8382000" cy="46863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C859404-E67B-4069-B0EC-3D7F8F14B8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3. Understanding the Writing Process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solidFill>
                    <a:srgbClr val="808080">
                      <a:alpha val="57000"/>
                    </a:srgbClr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799"/>
            <a:ext cx="2133600" cy="327025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fld id="{F0DB6763-6E07-4BD1-91C4-E89C6C286C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19400" y="6400800"/>
            <a:ext cx="35052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3. Understanding the Writing Process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9638BC-65F0-4027-B2DE-C592544FF4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3. Understanding the Writing Process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942055-FC8B-4ECC-B470-D21B9D4B1A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3. Understanding the Writing Process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D727FA-CCDA-4007-A0D2-0D26B02D5E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3. Understanding the Writing Process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BAC6EB-E9CB-4163-AE85-21971367B7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3. Understanding the Writing Process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DC374C-D7EB-45D6-A849-3AA9096821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3. Understanding the Writing Process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A58EFA-DF80-4AD1-BA16-1B972B276A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3. Understanding the Writing Process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5BB2A8-3D2C-4684-B596-3537EB2122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3. Understanding the Writing Process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72" name="Rectangle 16"/>
          <p:cNvSpPr>
            <a:spLocks noChangeArrowheads="1"/>
          </p:cNvSpPr>
          <p:nvPr/>
        </p:nvSpPr>
        <p:spPr bwMode="auto">
          <a:xfrm>
            <a:off x="0" y="0"/>
            <a:ext cx="1524000" cy="6858000"/>
          </a:xfrm>
          <a:prstGeom prst="rect">
            <a:avLst/>
          </a:prstGeom>
          <a:gradFill flip="none" rotWithShape="1">
            <a:gsLst>
              <a:gs pos="0">
                <a:srgbClr val="990000">
                  <a:alpha val="84000"/>
                </a:srgbClr>
              </a:gs>
              <a:gs pos="50000">
                <a:srgbClr val="990000">
                  <a:alpha val="27000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  <a:tileRect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43200" y="2128837"/>
            <a:ext cx="6392863" cy="4721225"/>
            <a:chOff x="1728" y="1341"/>
            <a:chExt cx="4027" cy="2974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4262" name="Freeform 6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3" name="Freeform 7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4" name="Freeform 8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5" name="Freeform 9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6" name="Freeform 10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4267" name="Freeform 11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42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6999"/>
            <a:ext cx="21336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FC859404-E67B-4069-B0EC-3D7F8F14B8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427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77000"/>
            <a:ext cx="3810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Chapter 3. Understanding the Writing Process</a:t>
            </a:r>
            <a:endParaRPr lang="en-US"/>
          </a:p>
        </p:txBody>
      </p:sp>
      <p:sp>
        <p:nvSpPr>
          <p:cNvPr id="224273" name="AutoShape 17"/>
          <p:cNvSpPr>
            <a:spLocks noChangeArrowheads="1"/>
          </p:cNvSpPr>
          <p:nvPr/>
        </p:nvSpPr>
        <p:spPr bwMode="auto">
          <a:xfrm>
            <a:off x="152400" y="228600"/>
            <a:ext cx="8839200" cy="914400"/>
          </a:xfrm>
          <a:prstGeom prst="plaque">
            <a:avLst>
              <a:gd name="adj" fmla="val 16667"/>
            </a:avLst>
          </a:prstGeom>
          <a:solidFill>
            <a:srgbClr val="333333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4274" name="Line 18"/>
          <p:cNvSpPr>
            <a:spLocks noChangeShapeType="1"/>
          </p:cNvSpPr>
          <p:nvPr/>
        </p:nvSpPr>
        <p:spPr bwMode="auto">
          <a:xfrm>
            <a:off x="152400" y="1295400"/>
            <a:ext cx="8686800" cy="0"/>
          </a:xfrm>
          <a:prstGeom prst="line">
            <a:avLst/>
          </a:prstGeom>
          <a:noFill/>
          <a:ln w="76200" cmpd="tri">
            <a:solidFill>
              <a:srgbClr val="CC3300"/>
            </a:solidFill>
            <a:round/>
            <a:headEnd type="oval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5" name="AutoShape 19"/>
          <p:cNvSpPr>
            <a:spLocks noChangeArrowheads="1"/>
          </p:cNvSpPr>
          <p:nvPr/>
        </p:nvSpPr>
        <p:spPr bwMode="auto">
          <a:xfrm>
            <a:off x="152400" y="152400"/>
            <a:ext cx="8763000" cy="914400"/>
          </a:xfrm>
          <a:prstGeom prst="plaque">
            <a:avLst>
              <a:gd name="adj" fmla="val 16667"/>
            </a:avLst>
          </a:prstGeom>
          <a:blipFill dpi="0" rotWithShape="1">
            <a:blip r:embed="rId14"/>
            <a:srcRect/>
            <a:tile tx="0" ty="0" sx="100000" sy="100000" flip="none" algn="tl"/>
          </a:blipFill>
          <a:ln w="25400">
            <a:solidFill>
              <a:srgbClr val="80808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4276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524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2427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B36600"/>
              </a:clrFrom>
              <a:clrTo>
                <a:srgbClr val="B366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28600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403225" y="143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1" name="Text Box 6"/>
          <p:cNvSpPr txBox="1">
            <a:spLocks noChangeArrowheads="1"/>
          </p:cNvSpPr>
          <p:nvPr userDrawn="1"/>
        </p:nvSpPr>
        <p:spPr bwMode="auto">
          <a:xfrm>
            <a:off x="403225" y="143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74" grpId="0" animBg="1"/>
      <p:bldP spid="224276" grpId="0"/>
      <p:bldP spid="22427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 b="1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 b="1" baseline="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 b="1" baseline="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mtClean="0"/>
              <a:t>Chapter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mtClean="0"/>
              <a:t>Understanding the Writing Process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An overview of the writing process</a:t>
            </a: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Planning </a:t>
            </a:r>
          </a:p>
          <a:p>
            <a:r>
              <a:rPr lang="en-US" smtClean="0"/>
              <a:t>Drafting </a:t>
            </a:r>
          </a:p>
          <a:p>
            <a:r>
              <a:rPr lang="en-US" smtClean="0"/>
              <a:t>Revising </a:t>
            </a:r>
          </a:p>
          <a:p>
            <a:r>
              <a:rPr lang="en-US" smtClean="0"/>
              <a:t>Editing and proofreading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7FFFA8-11E8-4078-AF51-FEA34F1E335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3. Understanding the Writing Process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Planning</a:t>
            </a: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Analyze your audience.</a:t>
            </a:r>
          </a:p>
          <a:p>
            <a:pPr lvl="1"/>
            <a:r>
              <a:rPr lang="en-US" dirty="0" smtClean="0"/>
              <a:t>What do they want and need to know?</a:t>
            </a:r>
          </a:p>
          <a:p>
            <a:pPr lvl="1"/>
            <a:r>
              <a:rPr lang="en-US" dirty="0" smtClean="0"/>
              <a:t>What is their technical background?</a:t>
            </a:r>
          </a:p>
          <a:p>
            <a:r>
              <a:rPr lang="en-US" dirty="0" smtClean="0"/>
              <a:t>Analyze your purpose.</a:t>
            </a:r>
          </a:p>
          <a:p>
            <a:pPr lvl="1"/>
            <a:r>
              <a:rPr lang="en-US" dirty="0" smtClean="0"/>
              <a:t>What do you want your readers to know and why?</a:t>
            </a:r>
            <a:endParaRPr lang="en-US" dirty="0" smtClean="0"/>
          </a:p>
          <a:p>
            <a:r>
              <a:rPr lang="en-US" dirty="0" smtClean="0"/>
              <a:t>Generate ideas about your topic.</a:t>
            </a:r>
          </a:p>
          <a:p>
            <a:pPr lvl="1"/>
            <a:r>
              <a:rPr lang="en-US" dirty="0" smtClean="0"/>
              <a:t>Who, what, where, when, why, and how…</a:t>
            </a:r>
            <a:endParaRPr lang="en-US" dirty="0" smtClean="0"/>
          </a:p>
          <a:p>
            <a:r>
              <a:rPr lang="en-US" dirty="0" smtClean="0"/>
              <a:t>Research additional information.</a:t>
            </a:r>
          </a:p>
          <a:p>
            <a:r>
              <a:rPr lang="en-US" dirty="0" smtClean="0"/>
              <a:t>Organize and outline your document.</a:t>
            </a:r>
          </a:p>
          <a:p>
            <a:r>
              <a:rPr lang="en-US" dirty="0" smtClean="0"/>
              <a:t>Devise a schedule and a budget.</a:t>
            </a:r>
          </a:p>
          <a:p>
            <a:pPr lvl="1"/>
            <a:r>
              <a:rPr lang="en-US" dirty="0" smtClean="0"/>
              <a:t>Based upon outline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DC43B5-E474-44D4-8775-FCA6B388E52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3. Understanding the Writing Process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Revising</a:t>
            </a:r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Reconsider your audience.</a:t>
            </a:r>
          </a:p>
          <a:p>
            <a:r>
              <a:rPr lang="en-US" dirty="0" smtClean="0"/>
              <a:t>Reconsider your purpose.</a:t>
            </a:r>
          </a:p>
          <a:p>
            <a:r>
              <a:rPr lang="en-US" dirty="0" smtClean="0"/>
              <a:t>Reconsider your organization and development.</a:t>
            </a:r>
          </a:p>
          <a:p>
            <a:pPr lvl="1"/>
            <a:r>
              <a:rPr lang="en-US" dirty="0" smtClean="0"/>
              <a:t>Does it flow logically and make sense?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147791-A629-4436-B37C-57CD1B4A05F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3. Understanding the Writing Process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Editing and proofreading</a:t>
            </a:r>
            <a:endParaRPr 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Let the document sit, overnight if possible.</a:t>
            </a:r>
          </a:p>
          <a:p>
            <a:r>
              <a:rPr lang="en-US" smtClean="0"/>
              <a:t>Edit the document carefully.</a:t>
            </a:r>
          </a:p>
          <a:p>
            <a:r>
              <a:rPr lang="en-US" smtClean="0"/>
              <a:t>Format the document carefully.</a:t>
            </a:r>
          </a:p>
          <a:p>
            <a:r>
              <a:rPr lang="en-US" smtClean="0"/>
              <a:t>Proofread the document carefully.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0601E7-38F5-4944-BF45-D1F634B0AFA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3. Understanding the Writing Process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Two kinds of people to ask for help in revising documents</a:t>
            </a:r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Subject-matter experts (SMEs)</a:t>
            </a:r>
          </a:p>
          <a:p>
            <a:r>
              <a:rPr lang="en-US" dirty="0" smtClean="0"/>
              <a:t>People who are like those in the targeted audience</a:t>
            </a:r>
          </a:p>
          <a:p>
            <a:pPr lvl="1"/>
            <a:r>
              <a:rPr lang="en-US" dirty="0" smtClean="0"/>
              <a:t>Target culture</a:t>
            </a:r>
            <a:endParaRPr lang="en-US" dirty="0" smtClean="0"/>
          </a:p>
          <a:p>
            <a:r>
              <a:rPr lang="en-US" dirty="0" smtClean="0"/>
              <a:t>Acknowledge reviewers…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911A72-BCF8-4FE4-95B1-4CE4E21370C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3. Understanding the Writing Process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 person from the target culture can help you answer these questions:</a:t>
            </a:r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Have you made correct assumptions about how readers will react to your ideas?</a:t>
            </a:r>
          </a:p>
          <a:p>
            <a:r>
              <a:rPr lang="en-US" smtClean="0"/>
              <a:t>Have you chosen appropriate kinds of evidence?</a:t>
            </a:r>
          </a:p>
          <a:p>
            <a:r>
              <a:rPr lang="en-US" smtClean="0"/>
              <a:t>Have you organized the draft effectively?</a:t>
            </a:r>
          </a:p>
          <a:p>
            <a:r>
              <a:rPr lang="en-US" smtClean="0"/>
              <a:t>Have you designed the document and crafted the sentences appropriately?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43C5E-AB73-4AF1-BA7E-D68FA058835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3. Understanding the Writing Process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Using a word processor</a:t>
            </a:r>
            <a:br>
              <a:rPr lang="en-US" smtClean="0"/>
            </a:br>
            <a:r>
              <a:rPr lang="en-US" smtClean="0"/>
              <a:t>involves using these tools:</a:t>
            </a:r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outline view</a:t>
            </a:r>
          </a:p>
          <a:p>
            <a:r>
              <a:rPr lang="en-US" dirty="0" smtClean="0"/>
              <a:t>Templates </a:t>
            </a:r>
          </a:p>
          <a:p>
            <a:pPr lvl="1"/>
            <a:r>
              <a:rPr lang="en-US" dirty="0" smtClean="0"/>
              <a:t>Making templates reduces repetitive tasks that occur over and over and over again</a:t>
            </a:r>
            <a:endParaRPr lang="en-US" dirty="0" smtClean="0"/>
          </a:p>
          <a:p>
            <a:r>
              <a:rPr lang="en-US" dirty="0" smtClean="0"/>
              <a:t>Styles </a:t>
            </a:r>
          </a:p>
          <a:p>
            <a:r>
              <a:rPr lang="en-US" dirty="0" smtClean="0"/>
              <a:t>The spell checker</a:t>
            </a:r>
          </a:p>
          <a:p>
            <a:r>
              <a:rPr lang="en-US" dirty="0" smtClean="0"/>
              <a:t>The thesaurus</a:t>
            </a:r>
          </a:p>
          <a:p>
            <a:r>
              <a:rPr lang="en-US" dirty="0" smtClean="0"/>
              <a:t>The find and replace feature</a:t>
            </a:r>
          </a:p>
          <a:p>
            <a:pPr lvl="1"/>
            <a:r>
              <a:rPr lang="en-US" dirty="0" smtClean="0"/>
              <a:t>It’s not just for words any more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204851-5B0B-4B03-A8E8-C948D6D5B1E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3. Understanding the Writing Process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Commercial templates can </a:t>
            </a:r>
            <a:br>
              <a:rPr lang="en-US" smtClean="0"/>
            </a:br>
            <a:r>
              <a:rPr lang="en-US" smtClean="0"/>
              <a:t>lead to three problems:</a:t>
            </a: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They do not always reflect the best design principles.</a:t>
            </a:r>
          </a:p>
          <a:p>
            <a:r>
              <a:rPr lang="en-US" smtClean="0"/>
              <a:t>They bore readers.</a:t>
            </a:r>
          </a:p>
          <a:p>
            <a:r>
              <a:rPr lang="en-US" smtClean="0"/>
              <a:t>They cannot help you answer important questions about your document.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8B2759-A6D5-465C-821F-A9E6FD7795F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3. Understanding the Writing Process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U Technical Communications">
  <a:themeElements>
    <a:clrScheme name="Custom 2">
      <a:dk1>
        <a:srgbClr val="4B2500"/>
      </a:dk1>
      <a:lt1>
        <a:srgbClr val="F9F0D3"/>
      </a:lt1>
      <a:dk2>
        <a:srgbClr val="A69564"/>
      </a:dk2>
      <a:lt2>
        <a:srgbClr val="EFDEAF"/>
      </a:lt2>
      <a:accent1>
        <a:srgbClr val="FFFFE3"/>
      </a:accent1>
      <a:accent2>
        <a:srgbClr val="BFBFA7"/>
      </a:accent2>
      <a:accent3>
        <a:srgbClr val="FBF6E6"/>
      </a:accent3>
      <a:accent4>
        <a:srgbClr val="3F1E00"/>
      </a:accent4>
      <a:accent5>
        <a:srgbClr val="FFFFEF"/>
      </a:accent5>
      <a:accent6>
        <a:srgbClr val="ADAD97"/>
      </a:accent6>
      <a:hlink>
        <a:srgbClr val="F3E2AA"/>
      </a:hlink>
      <a:folHlink>
        <a:srgbClr val="FFFFB2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SIU Technical Communications</Template>
  <TotalTime>1518</TotalTime>
  <Words>356</Words>
  <Application>Microsoft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SIU Technical Communications</vt:lpstr>
      <vt:lpstr>Chapter 3</vt:lpstr>
      <vt:lpstr>An overview of the writing process</vt:lpstr>
      <vt:lpstr>Planning</vt:lpstr>
      <vt:lpstr>Revising</vt:lpstr>
      <vt:lpstr>Editing and proofreading</vt:lpstr>
      <vt:lpstr>Two kinds of people to ask for help in revising documents</vt:lpstr>
      <vt:lpstr>A person from the target culture can help you answer these questions:</vt:lpstr>
      <vt:lpstr>Using a word processor involves using these tools:</vt:lpstr>
      <vt:lpstr>Commercial templates can  lead to three problems:</vt:lpstr>
    </vt:vector>
  </TitlesOfParts>
  <Company>Bedford/St. Martin's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 Eaton</dc:creator>
  <cp:lastModifiedBy>Andrew Aken</cp:lastModifiedBy>
  <cp:revision>232</cp:revision>
  <dcterms:created xsi:type="dcterms:W3CDTF">2002-11-26T20:32:32Z</dcterms:created>
  <dcterms:modified xsi:type="dcterms:W3CDTF">2008-09-08T22:18:04Z</dcterms:modified>
</cp:coreProperties>
</file>