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8"/>
  </p:notesMasterIdLst>
  <p:handoutMasterIdLst>
    <p:handoutMasterId r:id="rId19"/>
  </p:handoutMasterIdLst>
  <p:sldIdLst>
    <p:sldId id="284" r:id="rId2"/>
    <p:sldId id="282" r:id="rId3"/>
    <p:sldId id="268" r:id="rId4"/>
    <p:sldId id="269" r:id="rId5"/>
    <p:sldId id="270" r:id="rId6"/>
    <p:sldId id="283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2A"/>
    <a:srgbClr val="EAF7D8"/>
    <a:srgbClr val="FFFFCC"/>
    <a:srgbClr val="FFFAE9"/>
    <a:srgbClr val="669900"/>
    <a:srgbClr val="336600"/>
    <a:srgbClr val="008000"/>
    <a:srgbClr val="FFF8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4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050022-6EE2-45B2-8A78-9C4828C940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7F192A-19E2-4290-A624-59662154E7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343400" y="685800"/>
            <a:ext cx="43434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438400" y="6251575"/>
            <a:ext cx="42672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Chapter 4. Writing Collaboratively</a:t>
            </a:r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E2D931F2-7FA3-4CB3-93A9-9ABE10145A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43400" y="3962400"/>
            <a:ext cx="43434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17B5C0-C41E-436A-A9C6-2A817A85E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8A9C2E-29CB-4EDA-99E1-32CD37B894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8006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400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BF88895D-4FAA-409C-B1D5-16EEE7D63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828800" y="64008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1295400" cy="3270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400800"/>
            <a:ext cx="990600" cy="323850"/>
          </a:xfrm>
        </p:spPr>
        <p:txBody>
          <a:bodyPr/>
          <a:lstStyle>
            <a:lvl1pPr>
              <a:defRPr/>
            </a:lvl1pPr>
          </a:lstStyle>
          <a:p>
            <a:fld id="{4971E07D-F7D5-4D71-9D05-8713DBA53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828800" y="64008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56430B-542F-48D4-ABBF-C7CC00B5ED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FB18E4-582B-4EE2-ABD5-A579D6D462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553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5E16F5-C974-40B8-B1FD-220401960C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D49003-1595-4D2E-B66C-927FD4C9E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60CAB4-2505-4508-9869-E43014AC40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629400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65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AB4E1C-9324-42ED-A9FD-D9636F7A8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1D94DB-9215-4B74-B621-667101AFE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092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BF88895D-4FAA-409C-B1D5-16EEE7D63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Chapter 4. Writing Collaboratively</a:t>
            </a:r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Writing Collaboratively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Critiquing a Group Member’s Work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positive comment.</a:t>
            </a:r>
          </a:p>
          <a:p>
            <a:r>
              <a:rPr lang="en-US" dirty="0" smtClean="0"/>
              <a:t>Discuss the larger issues first.</a:t>
            </a:r>
          </a:p>
          <a:p>
            <a:r>
              <a:rPr lang="en-US" dirty="0" smtClean="0"/>
              <a:t>Talk about the document, not the writer.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22082-2ECF-4583-8493-EB1861EB615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Reasons That Electronic Media Are Useful Collaborative Tools</a:t>
            </a:r>
            <a:endParaRPr lang="en-US" sz="2800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Face-to-face meetings are not always possible or convenient. </a:t>
            </a:r>
          </a:p>
          <a:p>
            <a:r>
              <a:rPr lang="en-US" dirty="0" smtClean="0"/>
              <a:t>Electronic communication is digital.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2ABF28-180D-42B9-AFBC-1B195BD06CA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Communicating electronically </a:t>
            </a:r>
            <a:br>
              <a:rPr lang="en-US" smtClean="0"/>
            </a:br>
            <a:r>
              <a:rPr lang="en-US" smtClean="0"/>
              <a:t>may call for: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smtClean="0"/>
              <a:t>comment, revision, and highlighting features of a word processor</a:t>
            </a:r>
          </a:p>
          <a:p>
            <a:r>
              <a:rPr lang="en-US" dirty="0" smtClean="0"/>
              <a:t>Using e-mail </a:t>
            </a:r>
            <a:r>
              <a:rPr lang="en-US" dirty="0" smtClean="0"/>
              <a:t>to send files</a:t>
            </a:r>
          </a:p>
          <a:p>
            <a:r>
              <a:rPr lang="en-US" dirty="0" smtClean="0"/>
              <a:t>Using groupware</a:t>
            </a:r>
          </a:p>
          <a:p>
            <a:pPr lvl="1"/>
            <a:r>
              <a:rPr lang="en-US" dirty="0" smtClean="0"/>
              <a:t>Chat/discussion features of Blackboard</a:t>
            </a:r>
          </a:p>
          <a:p>
            <a:pPr lvl="1"/>
            <a:r>
              <a:rPr lang="en-US" dirty="0" smtClean="0"/>
              <a:t>Google </a:t>
            </a:r>
            <a:r>
              <a:rPr lang="en-US" dirty="0" err="1" smtClean="0"/>
              <a:t>Cocs</a:t>
            </a:r>
            <a:endParaRPr lang="en-US" dirty="0" smtClean="0"/>
          </a:p>
          <a:p>
            <a:pPr lvl="1"/>
            <a:r>
              <a:rPr lang="en-US" dirty="0" smtClean="0"/>
              <a:t>Lotus Notes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22293-F213-4CC7-9825-ED73F2661D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Three Powerful Word-Processor Features Useful in Collaborative Work</a:t>
            </a:r>
            <a:endParaRPr lang="en-US" sz="2800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comment </a:t>
            </a:r>
            <a:r>
              <a:rPr lang="en-US" dirty="0" smtClean="0"/>
              <a:t>feature</a:t>
            </a:r>
          </a:p>
          <a:p>
            <a:r>
              <a:rPr lang="en-US" dirty="0" smtClean="0"/>
              <a:t>The revision </a:t>
            </a:r>
            <a:r>
              <a:rPr lang="en-US" dirty="0" smtClean="0"/>
              <a:t>feature</a:t>
            </a:r>
          </a:p>
          <a:p>
            <a:r>
              <a:rPr lang="en-US" dirty="0" smtClean="0"/>
              <a:t>The highlighting </a:t>
            </a:r>
            <a:r>
              <a:rPr lang="en-US" dirty="0" smtClean="0"/>
              <a:t>feature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DE729C-BEFE-4951-873B-97F91762A29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Groupware allows team members to perform six important collaborative activities:</a:t>
            </a:r>
            <a:endParaRPr lang="en-US" sz="24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files</a:t>
            </a:r>
            <a:endParaRPr lang="en-US" dirty="0" smtClean="0"/>
          </a:p>
          <a:p>
            <a:r>
              <a:rPr lang="en-US" dirty="0" smtClean="0"/>
              <a:t>Carry out </a:t>
            </a:r>
            <a:r>
              <a:rPr lang="en-US" dirty="0" smtClean="0"/>
              <a:t>asynchronous discussions</a:t>
            </a:r>
          </a:p>
          <a:p>
            <a:r>
              <a:rPr lang="en-US" dirty="0" smtClean="0"/>
              <a:t>Carry out </a:t>
            </a:r>
            <a:r>
              <a:rPr lang="en-US" dirty="0" smtClean="0"/>
              <a:t>synchronous discussions</a:t>
            </a:r>
          </a:p>
          <a:p>
            <a:r>
              <a:rPr lang="en-US" dirty="0" smtClean="0"/>
              <a:t>Comment on </a:t>
            </a:r>
            <a:r>
              <a:rPr lang="en-US" dirty="0" smtClean="0"/>
              <a:t>documents</a:t>
            </a:r>
          </a:p>
          <a:p>
            <a:r>
              <a:rPr lang="en-US" dirty="0" smtClean="0"/>
              <a:t>Distribute announcements</a:t>
            </a:r>
            <a:endParaRPr lang="en-US" dirty="0" smtClean="0"/>
          </a:p>
          <a:p>
            <a:r>
              <a:rPr lang="en-US" dirty="0" smtClean="0"/>
              <a:t>Create automated </a:t>
            </a:r>
            <a:r>
              <a:rPr lang="en-US" dirty="0" smtClean="0"/>
              <a:t>change notifications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7CF1E-C021-4EBF-A9E4-F393263CF50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Additional Tools in Many </a:t>
            </a:r>
            <a:br>
              <a:rPr lang="en-US" smtClean="0"/>
            </a:br>
            <a:r>
              <a:rPr lang="en-US" smtClean="0"/>
              <a:t>Groupware Programs</a:t>
            </a: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Whiteboards </a:t>
            </a:r>
            <a:endParaRPr lang="en-US" dirty="0" smtClean="0"/>
          </a:p>
          <a:p>
            <a:r>
              <a:rPr lang="en-US" dirty="0" smtClean="0"/>
              <a:t>Videoconferencing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85BFA6-BABC-4AB0-8352-D61EDB2DE67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collaborating across cultures, consider that people from other cultures:</a:t>
            </a:r>
            <a:endParaRPr lang="en-US" sz="2800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Might find </a:t>
            </a:r>
            <a:r>
              <a:rPr lang="en-US" dirty="0" smtClean="0"/>
              <a:t>it difficult to assert themselves in collaborative groups</a:t>
            </a:r>
          </a:p>
          <a:p>
            <a:r>
              <a:rPr lang="en-US" dirty="0" smtClean="0"/>
              <a:t>Might be </a:t>
            </a:r>
            <a:r>
              <a:rPr lang="en-US" dirty="0" smtClean="0"/>
              <a:t>unwilling to respond with a definite "no"</a:t>
            </a:r>
          </a:p>
          <a:p>
            <a:r>
              <a:rPr lang="en-US" dirty="0" smtClean="0"/>
              <a:t>Might be </a:t>
            </a:r>
            <a:r>
              <a:rPr lang="en-US" dirty="0" smtClean="0"/>
              <a:t>reluctant to admit when they are confused or to ask for clarification</a:t>
            </a:r>
          </a:p>
          <a:p>
            <a:r>
              <a:rPr lang="en-US" dirty="0" smtClean="0"/>
              <a:t>Might avoid </a:t>
            </a:r>
            <a:r>
              <a:rPr lang="en-US" dirty="0" smtClean="0"/>
              <a:t>criticizing others</a:t>
            </a:r>
          </a:p>
          <a:p>
            <a:r>
              <a:rPr lang="en-US" dirty="0" smtClean="0"/>
              <a:t>Might avoid </a:t>
            </a:r>
            <a:r>
              <a:rPr lang="en-US" dirty="0" smtClean="0"/>
              <a:t>initiating new tasks or performing creatively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1791F4-6DD7-4A3E-B390-43A8FE35336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Three Basic Patterns of Collaboration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 based </a:t>
            </a:r>
            <a:r>
              <a:rPr lang="en-US" dirty="0" smtClean="0"/>
              <a:t>on job specialty</a:t>
            </a:r>
          </a:p>
          <a:p>
            <a:r>
              <a:rPr lang="en-US" dirty="0" smtClean="0"/>
              <a:t>Collaboration based </a:t>
            </a:r>
            <a:r>
              <a:rPr lang="en-US" dirty="0" smtClean="0"/>
              <a:t>on the stages of the writing process</a:t>
            </a:r>
          </a:p>
          <a:p>
            <a:r>
              <a:rPr lang="en-US" dirty="0" smtClean="0"/>
              <a:t>Collaboration based </a:t>
            </a:r>
            <a:r>
              <a:rPr lang="en-US" dirty="0" smtClean="0"/>
              <a:t>on the section of the document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3A79-D4B2-4B3D-8613-C356CC4DD8C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  <p:pic>
        <p:nvPicPr>
          <p:cNvPr id="6" name="Picture 6" descr="MCBD19653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143000"/>
            <a:ext cx="2613025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MCBD19912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876800"/>
            <a:ext cx="222726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Collaboration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draws on a greater knowledge base.</a:t>
            </a:r>
          </a:p>
          <a:p>
            <a:r>
              <a:rPr lang="en-US" dirty="0" smtClean="0"/>
              <a:t>It draws on a greater skills base.</a:t>
            </a:r>
          </a:p>
          <a:p>
            <a:r>
              <a:rPr lang="en-US" dirty="0" smtClean="0"/>
              <a:t>It provides a better idea of how the audience will read the document.</a:t>
            </a:r>
          </a:p>
          <a:p>
            <a:r>
              <a:rPr lang="en-US" dirty="0" smtClean="0"/>
              <a:t>It improves communication among employees.</a:t>
            </a:r>
          </a:p>
          <a:p>
            <a:r>
              <a:rPr lang="en-US" dirty="0" smtClean="0"/>
              <a:t>It helps acclimate new employees to an organization.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FE78F0-CA33-4AD9-ADA4-FD62EA35279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Disadvantages of Collaboration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takes more time than individual writing.</a:t>
            </a:r>
          </a:p>
          <a:p>
            <a:r>
              <a:rPr lang="en-US" dirty="0" smtClean="0"/>
              <a:t>It can lead to groupthink.</a:t>
            </a:r>
          </a:p>
          <a:p>
            <a:r>
              <a:rPr lang="en-US" dirty="0" smtClean="0"/>
              <a:t>It can yield a disjointed document.</a:t>
            </a:r>
          </a:p>
          <a:p>
            <a:r>
              <a:rPr lang="en-US" dirty="0" smtClean="0"/>
              <a:t>It can lead to inequitable workloads.</a:t>
            </a:r>
          </a:p>
          <a:p>
            <a:r>
              <a:rPr lang="en-US" dirty="0" smtClean="0"/>
              <a:t>It can reduce collaborators' motivation to work hard on the document.</a:t>
            </a:r>
          </a:p>
          <a:p>
            <a:r>
              <a:rPr lang="en-US" dirty="0" smtClean="0"/>
              <a:t>It can lead to interpersonal conflict.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B4C17F-B7A0-4570-A794-BA18EC4D971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Conducting meetings involves:</a:t>
            </a: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Listening effectively</a:t>
            </a:r>
            <a:endParaRPr lang="en-US" dirty="0" smtClean="0"/>
          </a:p>
          <a:p>
            <a:r>
              <a:rPr lang="en-US" dirty="0" smtClean="0"/>
              <a:t>Setting your </a:t>
            </a:r>
            <a:r>
              <a:rPr lang="en-US" dirty="0" smtClean="0"/>
              <a:t>group's agenda</a:t>
            </a:r>
          </a:p>
          <a:p>
            <a:r>
              <a:rPr lang="en-US" dirty="0" smtClean="0"/>
              <a:t>Conducting efficient </a:t>
            </a:r>
            <a:r>
              <a:rPr lang="en-US" dirty="0" smtClean="0"/>
              <a:t>face-to-face meetings</a:t>
            </a:r>
          </a:p>
          <a:p>
            <a:r>
              <a:rPr lang="en-US" dirty="0" smtClean="0"/>
              <a:t>Communicating diplomatically</a:t>
            </a:r>
            <a:endParaRPr lang="en-US" dirty="0" smtClean="0"/>
          </a:p>
          <a:p>
            <a:r>
              <a:rPr lang="en-US" dirty="0" smtClean="0"/>
              <a:t>Critiquing a </a:t>
            </a:r>
            <a:r>
              <a:rPr lang="en-US" dirty="0" smtClean="0"/>
              <a:t>group member's 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24FF82-517D-4D4C-8058-3DE763623C6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Five steps to improve your </a:t>
            </a:r>
            <a:br>
              <a:rPr lang="en-US" smtClean="0"/>
            </a:br>
            <a:r>
              <a:rPr lang="en-US" smtClean="0"/>
              <a:t>effectiveness as a listener</a:t>
            </a: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attention to the speaker.</a:t>
            </a:r>
          </a:p>
          <a:p>
            <a:r>
              <a:rPr lang="en-US" dirty="0" smtClean="0"/>
              <a:t>Listen for main ideas.</a:t>
            </a:r>
          </a:p>
          <a:p>
            <a:r>
              <a:rPr lang="en-US" dirty="0" smtClean="0"/>
              <a:t>Don’t get emotionally involved.</a:t>
            </a:r>
          </a:p>
          <a:p>
            <a:r>
              <a:rPr lang="en-US" dirty="0" smtClean="0"/>
              <a:t>Ask questions to clarify what the speaker said.</a:t>
            </a:r>
          </a:p>
          <a:p>
            <a:r>
              <a:rPr lang="en-US" dirty="0" smtClean="0"/>
              <a:t>Provide appropriate feedback.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E993A-9D38-4308-8185-CB14411E6B0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Your Agenda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group’s task.</a:t>
            </a:r>
          </a:p>
          <a:p>
            <a:r>
              <a:rPr lang="en-US" dirty="0" smtClean="0"/>
              <a:t>Choose a group leader.</a:t>
            </a:r>
          </a:p>
          <a:p>
            <a:r>
              <a:rPr lang="en-US" dirty="0" smtClean="0"/>
              <a:t>Define tasks for each group member.</a:t>
            </a:r>
          </a:p>
          <a:p>
            <a:r>
              <a:rPr lang="en-US" dirty="0" smtClean="0"/>
              <a:t>Establish working procedures.</a:t>
            </a:r>
          </a:p>
          <a:p>
            <a:r>
              <a:rPr lang="en-US" dirty="0" smtClean="0"/>
              <a:t>Establish a procedure for resolving conflict productively.</a:t>
            </a:r>
          </a:p>
          <a:p>
            <a:r>
              <a:rPr lang="en-US" dirty="0" smtClean="0"/>
              <a:t>Create a style sheet.</a:t>
            </a:r>
          </a:p>
          <a:p>
            <a:r>
              <a:rPr lang="en-US" dirty="0" smtClean="0"/>
              <a:t>Establish a work schedule.</a:t>
            </a:r>
          </a:p>
          <a:p>
            <a:r>
              <a:rPr lang="en-US" dirty="0" smtClean="0"/>
              <a:t>Create evaluation materials.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1B2FA3-E8D3-44F6-A088-F8003606DDA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Conducting Efficient Meetings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Arrive on time.</a:t>
            </a:r>
          </a:p>
          <a:p>
            <a:r>
              <a:rPr lang="en-US" dirty="0" smtClean="0"/>
              <a:t>Stick to an agenda.</a:t>
            </a:r>
          </a:p>
          <a:p>
            <a:r>
              <a:rPr lang="en-US" dirty="0" smtClean="0"/>
              <a:t>Record the important decisions made at the meeting.</a:t>
            </a:r>
          </a:p>
          <a:p>
            <a:r>
              <a:rPr lang="en-US" dirty="0" smtClean="0"/>
              <a:t>Summarize your accomplishments and make sure all group members understand their assignments.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D8C25-D061-4F36-BA8C-384414F7F2D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Communicating Diplomatically</a:t>
            </a: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carefully, without interrupting.</a:t>
            </a:r>
          </a:p>
          <a:p>
            <a:r>
              <a:rPr lang="en-US" dirty="0" smtClean="0"/>
              <a:t>Give everyone a chance to speak.</a:t>
            </a:r>
          </a:p>
          <a:p>
            <a:r>
              <a:rPr lang="en-US" dirty="0" smtClean="0"/>
              <a:t>Avoid personal remarks and insults.</a:t>
            </a:r>
          </a:p>
          <a:p>
            <a:r>
              <a:rPr lang="en-US" dirty="0" smtClean="0"/>
              <a:t>Don't overstate your position.</a:t>
            </a:r>
          </a:p>
          <a:p>
            <a:r>
              <a:rPr lang="en-US" dirty="0" smtClean="0"/>
              <a:t>Don't get emotionally attached to your own ideas.</a:t>
            </a:r>
          </a:p>
          <a:p>
            <a:r>
              <a:rPr lang="en-US" dirty="0" smtClean="0"/>
              <a:t>Ask pertinent questions.</a:t>
            </a:r>
          </a:p>
          <a:p>
            <a:r>
              <a:rPr lang="en-US" dirty="0" smtClean="0"/>
              <a:t>Pay attention to nonverbal communication.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26A0F5-5449-435E-A065-D090C56E60E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4. Writing Collaboratively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Technical Communications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</TotalTime>
  <Words>591</Words>
  <Application>Microsoft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SIU Technical Communications</vt:lpstr>
      <vt:lpstr>Chapter 4</vt:lpstr>
      <vt:lpstr>Three Basic Patterns of Collaboration</vt:lpstr>
      <vt:lpstr>Advantages of Collaboration</vt:lpstr>
      <vt:lpstr>Disadvantages of Collaboration</vt:lpstr>
      <vt:lpstr>Conducting meetings involves:</vt:lpstr>
      <vt:lpstr>Five steps to improve your  effectiveness as a listener</vt:lpstr>
      <vt:lpstr>Setting Your Agenda</vt:lpstr>
      <vt:lpstr>Conducting Efficient Meetings</vt:lpstr>
      <vt:lpstr>Communicating Diplomatically</vt:lpstr>
      <vt:lpstr>Critiquing a Group Member’s Work</vt:lpstr>
      <vt:lpstr>Two Reasons That Electronic Media Are Useful Collaborative Tools</vt:lpstr>
      <vt:lpstr>Communicating electronically  may call for:</vt:lpstr>
      <vt:lpstr>Three Powerful Word-Processor Features Useful in Collaborative Work</vt:lpstr>
      <vt:lpstr>Groupware allows team members to perform six important collaborative activities:</vt:lpstr>
      <vt:lpstr>Additional Tools in Many  Groupware Programs</vt:lpstr>
      <vt:lpstr>When collaborating across cultures, consider that people from other cultures: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233</cp:revision>
  <cp:lastPrinted>2003-04-18T19:05:58Z</cp:lastPrinted>
  <dcterms:created xsi:type="dcterms:W3CDTF">2002-11-26T20:32:32Z</dcterms:created>
  <dcterms:modified xsi:type="dcterms:W3CDTF">2008-10-13T22:12:08Z</dcterms:modified>
</cp:coreProperties>
</file>