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20"/>
  </p:notesMasterIdLst>
  <p:handoutMasterIdLst>
    <p:handoutMasterId r:id="rId21"/>
  </p:handoutMasterIdLst>
  <p:sldIdLst>
    <p:sldId id="289" r:id="rId2"/>
    <p:sldId id="268" r:id="rId3"/>
    <p:sldId id="269" r:id="rId4"/>
    <p:sldId id="270" r:id="rId5"/>
    <p:sldId id="274" r:id="rId6"/>
    <p:sldId id="273" r:id="rId7"/>
    <p:sldId id="275" r:id="rId8"/>
    <p:sldId id="276" r:id="rId9"/>
    <p:sldId id="277" r:id="rId10"/>
    <p:sldId id="285" r:id="rId11"/>
    <p:sldId id="278" r:id="rId12"/>
    <p:sldId id="279" r:id="rId13"/>
    <p:sldId id="290" r:id="rId14"/>
    <p:sldId id="280" r:id="rId15"/>
    <p:sldId id="281" r:id="rId16"/>
    <p:sldId id="282" r:id="rId17"/>
    <p:sldId id="288" r:id="rId18"/>
    <p:sldId id="28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12A"/>
    <a:srgbClr val="EAF7D8"/>
    <a:srgbClr val="FFFFCC"/>
    <a:srgbClr val="FFFAE9"/>
    <a:srgbClr val="669900"/>
    <a:srgbClr val="336600"/>
    <a:srgbClr val="008000"/>
    <a:srgbClr val="FFF8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11" autoAdjust="0"/>
  </p:normalViewPr>
  <p:slideViewPr>
    <p:cSldViewPr>
      <p:cViewPr>
        <p:scale>
          <a:sx n="75" d="100"/>
          <a:sy n="75" d="100"/>
        </p:scale>
        <p:origin x="-102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F3F74F-0917-4BD0-888B-0BC0A204E76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876C2E-A5B3-4067-97AF-97BE40542102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343400" y="685800"/>
            <a:ext cx="43434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2438400" y="6251575"/>
            <a:ext cx="42672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Chapter 5. Analyzing Your Audience and Purpose</a:t>
            </a:r>
            <a:endParaRPr lang="en-US" dirty="0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9C95128E-A282-45C9-981C-E93C978907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 dirty="0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 dirty="0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 dirty="0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 dirty="0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343400" y="3962400"/>
            <a:ext cx="43434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3371850" cy="38101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9A015E-252A-4FDB-8260-8C2D57BF61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3F9453-DE9D-4707-8C8A-2D00277DF8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800600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543800" y="64008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fld id="{B4163044-FD34-4AEE-B74E-D155A02059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1828800" y="6400800"/>
            <a:ext cx="5486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rgbClr val="808080">
                      <a:alpha val="57000"/>
                    </a:srgbClr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00800"/>
            <a:ext cx="1295400" cy="32702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72400" y="6400800"/>
            <a:ext cx="990600" cy="323850"/>
          </a:xfrm>
        </p:spPr>
        <p:txBody>
          <a:bodyPr/>
          <a:lstStyle>
            <a:lvl1pPr>
              <a:defRPr/>
            </a:lvl1pPr>
          </a:lstStyle>
          <a:p>
            <a:fld id="{D3F4FDB6-A5C9-492A-A920-D9C96101E0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1828800" y="6400800"/>
            <a:ext cx="5486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F22F69-02C4-4CFC-9CF7-B715FF82E6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5F2316-6D6A-4B10-8B87-128E3719AA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52400"/>
            <a:ext cx="6553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BCBF0B-5D08-4860-A06A-608D414F77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8BD4BA-ECD7-4D09-8574-CC23051CD5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15C23A-0022-46AA-8DD9-516955911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629400" cy="914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502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65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911846-3536-4915-9894-512EF8A44F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2D9FA3-CA91-4C13-9A59-4615E5C08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48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6092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B4163044-FD34-4AEE-B74E-D155A02059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400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Chapter 5. Analyzing Your Audience and Purpose</a:t>
            </a:r>
            <a:endParaRPr lang="en-US" dirty="0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4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2" name="Text Box 6"/>
          <p:cNvSpPr txBox="1">
            <a:spLocks noChangeArrowheads="1"/>
          </p:cNvSpPr>
          <p:nvPr userDrawn="1"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mtClean="0"/>
              <a:t>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is your reader?</a:t>
            </a:r>
            <a:endParaRPr lang="en-US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reader’s</a:t>
            </a:r>
          </a:p>
          <a:p>
            <a:pPr lvl="1"/>
            <a:r>
              <a:rPr lang="en-US" dirty="0" smtClean="0"/>
              <a:t>Education?</a:t>
            </a:r>
          </a:p>
          <a:p>
            <a:pPr lvl="2"/>
            <a:r>
              <a:rPr lang="en-US" dirty="0" smtClean="0"/>
              <a:t>Amount of support material</a:t>
            </a:r>
          </a:p>
          <a:p>
            <a:pPr lvl="1"/>
            <a:r>
              <a:rPr lang="en-US" dirty="0" smtClean="0"/>
              <a:t>Professional experience?</a:t>
            </a:r>
          </a:p>
          <a:p>
            <a:pPr lvl="2"/>
            <a:r>
              <a:rPr lang="en-US" dirty="0" smtClean="0"/>
              <a:t>Range of expertise</a:t>
            </a:r>
          </a:p>
          <a:p>
            <a:pPr lvl="1"/>
            <a:r>
              <a:rPr lang="en-US" dirty="0" smtClean="0"/>
              <a:t>Job responsibility?</a:t>
            </a:r>
          </a:p>
          <a:p>
            <a:pPr lvl="2"/>
            <a:r>
              <a:rPr lang="en-US" dirty="0" smtClean="0"/>
              <a:t>Address specific concerns</a:t>
            </a:r>
          </a:p>
          <a:p>
            <a:pPr lvl="1"/>
            <a:r>
              <a:rPr lang="en-US" dirty="0" smtClean="0"/>
              <a:t>Personal characteristics?</a:t>
            </a:r>
          </a:p>
          <a:p>
            <a:pPr lvl="2"/>
            <a:r>
              <a:rPr lang="en-US" dirty="0" smtClean="0"/>
              <a:t>Age, etc.</a:t>
            </a:r>
          </a:p>
          <a:p>
            <a:pPr lvl="1"/>
            <a:r>
              <a:rPr lang="en-US" dirty="0" smtClean="0"/>
              <a:t>Personal preferences?</a:t>
            </a:r>
          </a:p>
          <a:p>
            <a:pPr lvl="2"/>
            <a:r>
              <a:rPr lang="en-US" dirty="0" smtClean="0"/>
              <a:t>Read </a:t>
            </a:r>
            <a:r>
              <a:rPr lang="en-US" i="1" dirty="0" smtClean="0"/>
              <a:t>their 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Cultural characteristics?</a:t>
            </a:r>
          </a:p>
          <a:p>
            <a:pPr lvl="2"/>
            <a:r>
              <a:rPr lang="en-US" dirty="0" smtClean="0"/>
              <a:t>Avoid offensive remarks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99F5E-FE39-41C3-AA26-1BCC3E7F7B8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What are your reader’s </a:t>
            </a:r>
            <a:br>
              <a:rPr lang="en-US" smtClean="0"/>
            </a:br>
            <a:r>
              <a:rPr lang="en-US" smtClean="0"/>
              <a:t>attitudes and expectations?</a:t>
            </a:r>
            <a:endParaRPr lang="en-US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reader’s attitude toward you? </a:t>
            </a:r>
          </a:p>
          <a:p>
            <a:r>
              <a:rPr lang="en-US" dirty="0" smtClean="0"/>
              <a:t>What is the reader’s attitude toward the subject (see pg. 76)?</a:t>
            </a:r>
          </a:p>
          <a:p>
            <a:r>
              <a:rPr lang="en-US" dirty="0" smtClean="0"/>
              <a:t>What are the reader’s expectations about the document?</a:t>
            </a:r>
          </a:p>
          <a:p>
            <a:pPr lvl="1"/>
            <a:r>
              <a:rPr lang="en-US" dirty="0" smtClean="0"/>
              <a:t>Type of document</a:t>
            </a:r>
          </a:p>
          <a:p>
            <a:pPr lvl="1"/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Amount of detail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716758-B5C2-4155-81D5-3392990D56A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Why and how will your </a:t>
            </a:r>
            <a:br>
              <a:rPr lang="en-US" smtClean="0"/>
            </a:br>
            <a:r>
              <a:rPr lang="en-US" smtClean="0"/>
              <a:t>reader use your document? </a:t>
            </a:r>
            <a:endParaRPr lang="en-US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is the reader reading your document?</a:t>
            </a:r>
          </a:p>
          <a:p>
            <a:pPr lvl="2"/>
            <a:r>
              <a:rPr lang="en-US" dirty="0" smtClean="0"/>
              <a:t>Carry out a task</a:t>
            </a:r>
          </a:p>
          <a:p>
            <a:pPr lvl="2"/>
            <a:r>
              <a:rPr lang="en-US" dirty="0" smtClean="0"/>
              <a:t>Learn an answer to a question</a:t>
            </a:r>
          </a:p>
          <a:p>
            <a:pPr lvl="2"/>
            <a:r>
              <a:rPr lang="en-US" dirty="0" smtClean="0"/>
              <a:t>Understand broad outline of a subject</a:t>
            </a:r>
          </a:p>
          <a:p>
            <a:r>
              <a:rPr lang="en-US" dirty="0" smtClean="0"/>
              <a:t>How will the reader read your document?</a:t>
            </a:r>
          </a:p>
          <a:p>
            <a:pPr lvl="2"/>
            <a:r>
              <a:rPr lang="en-US" dirty="0" smtClean="0"/>
              <a:t>Skim it vs. study it closely</a:t>
            </a:r>
          </a:p>
          <a:p>
            <a:pPr lvl="2"/>
            <a:r>
              <a:rPr lang="en-US" dirty="0" smtClean="0"/>
              <a:t>Modify it &amp; forward it</a:t>
            </a:r>
          </a:p>
          <a:p>
            <a:r>
              <a:rPr lang="en-US" dirty="0" smtClean="0"/>
              <a:t>What is the reader’s reading skill?</a:t>
            </a:r>
          </a:p>
          <a:p>
            <a:pPr lvl="2"/>
            <a:r>
              <a:rPr lang="en-US" dirty="0" smtClean="0"/>
              <a:t>Written, oral, computer-based</a:t>
            </a:r>
          </a:p>
          <a:p>
            <a:r>
              <a:rPr lang="en-US" dirty="0" smtClean="0"/>
              <a:t>What is the physical environment in which the reader will read your document?</a:t>
            </a:r>
          </a:p>
          <a:p>
            <a:pPr lvl="2"/>
            <a:r>
              <a:rPr lang="en-US" dirty="0" smtClean="0"/>
              <a:t>Lighting, weather, contaminants (bathroom?)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6C8849-933D-4BC6-B409-A1401A00D79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for Multiple Audiences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your document may have a variety of readers, consider making it modules.</a:t>
            </a:r>
          </a:p>
          <a:p>
            <a:r>
              <a:rPr lang="en-US" dirty="0" smtClean="0"/>
              <a:t>Break the document into components addressed to different kinds of readers.</a:t>
            </a:r>
          </a:p>
          <a:p>
            <a:pPr lvl="1"/>
            <a:r>
              <a:rPr lang="en-US" dirty="0" smtClean="0"/>
              <a:t>Executive summary for managers</a:t>
            </a:r>
          </a:p>
          <a:p>
            <a:pPr lvl="1"/>
            <a:r>
              <a:rPr lang="en-US" dirty="0" smtClean="0"/>
              <a:t>Full technical discussion for experts</a:t>
            </a:r>
          </a:p>
          <a:p>
            <a:pPr lvl="1"/>
            <a:r>
              <a:rPr lang="en-US" dirty="0" smtClean="0"/>
              <a:t>Implementation schedule for technicians</a:t>
            </a:r>
          </a:p>
          <a:p>
            <a:pPr lvl="1"/>
            <a:r>
              <a:rPr lang="en-US" dirty="0" smtClean="0"/>
              <a:t>Financial plan for budget officer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4FDB6-A5C9-492A-A920-D9C96101E0B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Seven Major Cultural Variables </a:t>
            </a:r>
            <a:br>
              <a:rPr lang="en-US" smtClean="0"/>
            </a:br>
            <a:r>
              <a:rPr lang="en-US" smtClean="0"/>
              <a:t>That Lie on the Surface</a:t>
            </a:r>
            <a:endParaRPr lang="en-US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Prevalent cultural variables:</a:t>
            </a:r>
          </a:p>
          <a:p>
            <a:pPr lvl="1"/>
            <a:r>
              <a:rPr lang="en-US" dirty="0" smtClean="0"/>
              <a:t>Political </a:t>
            </a:r>
          </a:p>
          <a:p>
            <a:pPr lvl="1"/>
            <a:r>
              <a:rPr lang="en-US" dirty="0" smtClean="0"/>
              <a:t>Economic </a:t>
            </a:r>
          </a:p>
          <a:p>
            <a:pPr lvl="1"/>
            <a:r>
              <a:rPr lang="en-US" dirty="0" smtClean="0"/>
              <a:t>Social </a:t>
            </a:r>
          </a:p>
          <a:p>
            <a:pPr lvl="1"/>
            <a:r>
              <a:rPr lang="en-US" dirty="0" smtClean="0"/>
              <a:t>Religious </a:t>
            </a:r>
          </a:p>
          <a:p>
            <a:pPr lvl="1"/>
            <a:r>
              <a:rPr lang="en-US" dirty="0" smtClean="0"/>
              <a:t>Educational </a:t>
            </a:r>
          </a:p>
          <a:p>
            <a:pPr lvl="1"/>
            <a:r>
              <a:rPr lang="en-US" dirty="0" smtClean="0"/>
              <a:t>Technological </a:t>
            </a:r>
          </a:p>
          <a:p>
            <a:pPr lvl="1"/>
            <a:r>
              <a:rPr lang="en-US" dirty="0" smtClean="0"/>
              <a:t>Linguistic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BB25A6-4043-4D7F-AD8E-554846BBF17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Six Cultural Variables That </a:t>
            </a:r>
            <a:br>
              <a:rPr lang="en-US" smtClean="0"/>
            </a:br>
            <a:r>
              <a:rPr lang="en-US" smtClean="0"/>
              <a:t>Lie Beneath the Surface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Hidden cultural variables:</a:t>
            </a:r>
          </a:p>
          <a:p>
            <a:pPr lvl="1"/>
            <a:r>
              <a:rPr lang="en-US" dirty="0" smtClean="0"/>
              <a:t>Focus on individuals or groups</a:t>
            </a:r>
          </a:p>
          <a:p>
            <a:pPr lvl="1"/>
            <a:r>
              <a:rPr lang="en-US" dirty="0" smtClean="0"/>
              <a:t>Distance between business life and private life</a:t>
            </a:r>
          </a:p>
          <a:p>
            <a:pPr lvl="1"/>
            <a:r>
              <a:rPr lang="en-US" dirty="0" smtClean="0"/>
              <a:t>Distance between ranks</a:t>
            </a:r>
          </a:p>
          <a:p>
            <a:pPr lvl="1"/>
            <a:r>
              <a:rPr lang="en-US" dirty="0" smtClean="0"/>
              <a:t>Nature of truth</a:t>
            </a:r>
          </a:p>
          <a:p>
            <a:pPr lvl="1"/>
            <a:r>
              <a:rPr lang="en-US" dirty="0" smtClean="0"/>
              <a:t>Need to spell out details</a:t>
            </a:r>
          </a:p>
          <a:p>
            <a:pPr lvl="1"/>
            <a:r>
              <a:rPr lang="en-US" dirty="0" smtClean="0"/>
              <a:t>Attitudes toward uncertainty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783C8D-A43B-49AF-B8A4-9CA521E5FA3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With Hidden Cultural Variables, Keep In Mind: </a:t>
            </a:r>
            <a:endParaRPr lang="en-US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variable represents a spectrum of attitudes.</a:t>
            </a:r>
          </a:p>
          <a:p>
            <a:r>
              <a:rPr lang="en-US" smtClean="0"/>
              <a:t>The six variables do not line up in a clear pattern.</a:t>
            </a:r>
          </a:p>
          <a:p>
            <a:r>
              <a:rPr lang="en-US" smtClean="0"/>
              <a:t>Different organizations within the same culture can vary greatly.</a:t>
            </a:r>
          </a:p>
          <a:p>
            <a:r>
              <a:rPr lang="en-US" smtClean="0"/>
              <a:t>An organization's cultural attitudes are fluid, not static.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1160F1-246D-4FA5-BE60-4963D2D5CD0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Strategies for Writing for </a:t>
            </a:r>
            <a:br>
              <a:rPr lang="en-US" smtClean="0"/>
            </a:br>
            <a:r>
              <a:rPr lang="en-US" smtClean="0"/>
              <a:t>Readers from Other Cultures</a:t>
            </a:r>
            <a:endParaRPr lang="en-US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When writing for readers from other cultures:</a:t>
            </a:r>
          </a:p>
          <a:p>
            <a:pPr lvl="1"/>
            <a:r>
              <a:rPr lang="en-US" smtClean="0"/>
              <a:t>Limit your vocabulary.</a:t>
            </a:r>
          </a:p>
          <a:p>
            <a:pPr lvl="1"/>
            <a:r>
              <a:rPr lang="en-US" smtClean="0"/>
              <a:t>Keep sentences short.</a:t>
            </a:r>
          </a:p>
          <a:p>
            <a:pPr lvl="1"/>
            <a:r>
              <a:rPr lang="en-US" smtClean="0"/>
              <a:t>Define abbreviations and acronyms in a glossary.</a:t>
            </a:r>
          </a:p>
          <a:p>
            <a:pPr lvl="1"/>
            <a:r>
              <a:rPr lang="en-US" smtClean="0"/>
              <a:t>Avoid jargon unless you know your readers are familiar with it.</a:t>
            </a:r>
          </a:p>
          <a:p>
            <a:pPr lvl="1"/>
            <a:r>
              <a:rPr lang="en-US" smtClean="0"/>
              <a:t>Avoid idioms and slang.</a:t>
            </a:r>
          </a:p>
          <a:p>
            <a:pPr lvl="1"/>
            <a:r>
              <a:rPr lang="en-US" smtClean="0"/>
              <a:t>Use the active voice whenever possible.</a:t>
            </a:r>
          </a:p>
          <a:p>
            <a:pPr lvl="1"/>
            <a:r>
              <a:rPr lang="en-US" smtClean="0"/>
              <a:t>Be careful with graphics.</a:t>
            </a:r>
          </a:p>
          <a:p>
            <a:pPr lvl="1"/>
            <a:r>
              <a:rPr lang="en-US" smtClean="0"/>
              <a:t>Be sure someone from the target culture reviews your document.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B330AA-D1E7-4E1A-8F22-B7E2AA41827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Determining Your Purpose</a:t>
            </a:r>
            <a:endParaRPr 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determine the purpose of your document, ask yourself:</a:t>
            </a:r>
          </a:p>
          <a:p>
            <a:pPr lvl="1"/>
            <a:r>
              <a:rPr lang="en-US" smtClean="0"/>
              <a:t>What do I want this document to accomplish? </a:t>
            </a:r>
          </a:p>
          <a:p>
            <a:pPr lvl="2"/>
            <a:r>
              <a:rPr lang="en-US" smtClean="0"/>
              <a:t>Inform, convince, persuade, summarize </a:t>
            </a:r>
          </a:p>
          <a:p>
            <a:pPr lvl="1"/>
            <a:r>
              <a:rPr lang="en-US" smtClean="0"/>
              <a:t>What do I want readers to know or believe?</a:t>
            </a:r>
          </a:p>
          <a:p>
            <a:pPr lvl="1"/>
            <a:r>
              <a:rPr lang="en-US" smtClean="0"/>
              <a:t>What do I want readers to do?</a:t>
            </a:r>
          </a:p>
          <a:p>
            <a:pPr lvl="2"/>
            <a:r>
              <a:rPr lang="en-US" smtClean="0"/>
              <a:t>Act, authorize, recommend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D92A5B-7968-45E9-8252-F73F713773E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Three Steps in Analyzing </a:t>
            </a:r>
            <a:br>
              <a:rPr lang="en-US" smtClean="0"/>
            </a:br>
            <a:r>
              <a:rPr lang="en-US" smtClean="0"/>
              <a:t>an Audience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steps in analyzing an audience: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primary and secondary audiences.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basic categories of readers.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individual characteristics of readers.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2601B0-75F1-4CEF-9E42-4E5DD91C806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Start by classifying your readers into two categories:</a:t>
            </a:r>
            <a:endParaRPr lang="en-US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 categories of readers: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primary audience </a:t>
            </a:r>
            <a:r>
              <a:rPr lang="en-US" dirty="0" smtClean="0"/>
              <a:t>of people who use your document in carrying out their jobs</a:t>
            </a:r>
          </a:p>
          <a:p>
            <a:pPr marL="1371600" lvl="2" indent="-514350"/>
            <a:r>
              <a:rPr lang="en-US" dirty="0" smtClean="0"/>
              <a:t>Focus on needs of the primary audience</a:t>
            </a:r>
          </a:p>
          <a:p>
            <a:pPr marL="1371600" lvl="2" indent="-514350"/>
            <a:r>
              <a:rPr lang="en-US" dirty="0" smtClean="0"/>
              <a:t>Ensure their needed information is displayed prominently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secondary audience </a:t>
            </a:r>
            <a:r>
              <a:rPr lang="en-US" dirty="0" smtClean="0"/>
              <a:t>of people who need to stay aware of developments in the organization but who will not directly act on or respond to your document</a:t>
            </a:r>
          </a:p>
          <a:p>
            <a:pPr marL="1371600" lvl="2" indent="-514350"/>
            <a:r>
              <a:rPr lang="en-US" dirty="0" smtClean="0"/>
              <a:t>Information directed at secondary audience is provided in a less prominent place in the document, i.e. an appendix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863527-E6AF-479A-BFC4-F39337E3EEF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Categories of Readers</a:t>
            </a:r>
            <a:endParaRPr lang="en-US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Another categorization of readers:</a:t>
            </a:r>
          </a:p>
          <a:p>
            <a:pPr lvl="1"/>
            <a:r>
              <a:rPr lang="en-US" smtClean="0"/>
              <a:t>Experts </a:t>
            </a:r>
          </a:p>
          <a:p>
            <a:pPr lvl="2"/>
            <a:r>
              <a:rPr lang="en-US" smtClean="0"/>
              <a:t>read to gain an understanding of the theory and its implications.</a:t>
            </a:r>
          </a:p>
          <a:p>
            <a:pPr lvl="1"/>
            <a:r>
              <a:rPr lang="en-US" smtClean="0"/>
              <a:t>Technicians</a:t>
            </a:r>
          </a:p>
          <a:p>
            <a:pPr lvl="2"/>
            <a:r>
              <a:rPr lang="en-US" smtClean="0"/>
              <a:t>read to gain a hands-on understanding of how something works or how to carry out a task.</a:t>
            </a:r>
          </a:p>
          <a:p>
            <a:pPr lvl="1"/>
            <a:r>
              <a:rPr lang="en-US" smtClean="0"/>
              <a:t>Managers </a:t>
            </a:r>
          </a:p>
          <a:p>
            <a:pPr lvl="2"/>
            <a:r>
              <a:rPr lang="en-US" smtClean="0"/>
              <a:t>read to learn the bottom-line facts to aid in making decisions.</a:t>
            </a:r>
          </a:p>
          <a:p>
            <a:pPr lvl="1"/>
            <a:r>
              <a:rPr lang="en-US" smtClean="0"/>
              <a:t>General readers </a:t>
            </a:r>
          </a:p>
          <a:p>
            <a:pPr lvl="2"/>
            <a:r>
              <a:rPr lang="en-US" smtClean="0"/>
              <a:t>read to satisfy curiosity and for self-interest.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4F1A1E-0BDC-462B-AF99-CF67F8518D1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Writing for an </a:t>
            </a:r>
            <a:br>
              <a:rPr lang="en-US" smtClean="0"/>
            </a:br>
            <a:r>
              <a:rPr lang="en-US" smtClean="0"/>
              <a:t>Expert Audience</a:t>
            </a:r>
            <a:endParaRPr lang="en-US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Experts: </a:t>
            </a:r>
          </a:p>
          <a:p>
            <a:pPr lvl="1"/>
            <a:r>
              <a:rPr lang="en-US" dirty="0" smtClean="0"/>
              <a:t>Highly trained</a:t>
            </a:r>
          </a:p>
          <a:p>
            <a:pPr lvl="1"/>
            <a:r>
              <a:rPr lang="en-US" dirty="0" smtClean="0"/>
              <a:t>Often carries out and communicates research</a:t>
            </a:r>
          </a:p>
          <a:p>
            <a:r>
              <a:rPr lang="en-US" dirty="0" smtClean="0"/>
              <a:t>When writing to an “Expert” audience:</a:t>
            </a:r>
          </a:p>
          <a:p>
            <a:pPr lvl="1"/>
            <a:r>
              <a:rPr lang="en-US" dirty="0" smtClean="0"/>
              <a:t>Include theory</a:t>
            </a:r>
          </a:p>
          <a:p>
            <a:pPr lvl="1"/>
            <a:r>
              <a:rPr lang="en-US" dirty="0" smtClean="0"/>
              <a:t>Include technical vocabulary</a:t>
            </a:r>
          </a:p>
          <a:p>
            <a:pPr lvl="1"/>
            <a:r>
              <a:rPr lang="en-US" dirty="0" smtClean="0"/>
              <a:t>Include formulas</a:t>
            </a:r>
          </a:p>
          <a:p>
            <a:pPr lvl="1"/>
            <a:r>
              <a:rPr lang="en-US" dirty="0" smtClean="0"/>
              <a:t>Include sophisticated graphics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CECF06-E807-44DA-BC9F-8CFC4128330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Writing for a </a:t>
            </a:r>
            <a:br>
              <a:rPr lang="en-US" smtClean="0"/>
            </a:br>
            <a:r>
              <a:rPr lang="en-US" smtClean="0"/>
              <a:t>Technician Audience</a:t>
            </a:r>
            <a:endParaRPr lang="en-US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writing to a “Technician” audience:</a:t>
            </a:r>
          </a:p>
          <a:p>
            <a:pPr lvl="1"/>
            <a:r>
              <a:rPr lang="en-US" smtClean="0"/>
              <a:t>Include graphics.</a:t>
            </a:r>
          </a:p>
          <a:p>
            <a:pPr lvl="1"/>
            <a:r>
              <a:rPr lang="en-US" smtClean="0"/>
              <a:t>Use common words, short sentences, and short paragraphs.</a:t>
            </a:r>
          </a:p>
          <a:p>
            <a:pPr lvl="1"/>
            <a:r>
              <a:rPr lang="en-US" smtClean="0"/>
              <a:t>Avoid excessive theory.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EDC493-D00D-461D-84A7-F02C4C05B2F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Writing for a </a:t>
            </a:r>
            <a:br>
              <a:rPr lang="en-US" smtClean="0"/>
            </a:br>
            <a:r>
              <a:rPr lang="en-US" smtClean="0"/>
              <a:t>Manager Audience</a:t>
            </a:r>
            <a:endParaRPr lang="en-US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writing to a “Managerial” audience:</a:t>
            </a:r>
          </a:p>
          <a:p>
            <a:pPr lvl="1"/>
            <a:r>
              <a:rPr lang="en-US" smtClean="0"/>
              <a:t>Focus on managerial implications, not technical details.</a:t>
            </a:r>
          </a:p>
          <a:p>
            <a:pPr lvl="1"/>
            <a:r>
              <a:rPr lang="en-US" smtClean="0"/>
              <a:t>Use short sentences and simple vocabulary.</a:t>
            </a:r>
          </a:p>
          <a:p>
            <a:pPr lvl="1"/>
            <a:r>
              <a:rPr lang="en-US" smtClean="0"/>
              <a:t>Put details in appendices.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1999C8-252D-4B49-BFDD-0DD11FB6E32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Writing for a </a:t>
            </a:r>
            <a:br>
              <a:rPr lang="en-US" smtClean="0"/>
            </a:br>
            <a:r>
              <a:rPr lang="en-US" smtClean="0"/>
              <a:t>General Reader</a:t>
            </a:r>
            <a:endParaRPr lang="en-US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writing to a “General Reader” audience</a:t>
            </a:r>
          </a:p>
          <a:p>
            <a:pPr lvl="1"/>
            <a:r>
              <a:rPr lang="en-US" dirty="0" smtClean="0"/>
              <a:t>Use short sentences and paragraphs.</a:t>
            </a:r>
          </a:p>
          <a:p>
            <a:pPr lvl="2"/>
            <a:r>
              <a:rPr lang="en-US" dirty="0" smtClean="0"/>
              <a:t>See Jane run. </a:t>
            </a:r>
          </a:p>
          <a:p>
            <a:pPr lvl="1"/>
            <a:r>
              <a:rPr lang="en-US" dirty="0" smtClean="0"/>
              <a:t>Use human appeal.</a:t>
            </a:r>
          </a:p>
          <a:p>
            <a:pPr lvl="1"/>
            <a:r>
              <a:rPr lang="en-US" dirty="0" smtClean="0"/>
              <a:t>Use an informal tone.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6AF7B-5D0B-49A8-AB91-28C87609499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Determine individual characteristics of readers by asking: 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Determine readers’ individual characteristics by asking:</a:t>
            </a:r>
          </a:p>
          <a:p>
            <a:pPr lvl="1"/>
            <a:r>
              <a:rPr lang="en-US" smtClean="0"/>
              <a:t>Who is your reader?</a:t>
            </a:r>
          </a:p>
          <a:p>
            <a:pPr lvl="1"/>
            <a:r>
              <a:rPr lang="en-US" smtClean="0"/>
              <a:t>What are your reader’s attitudes and expectations?</a:t>
            </a:r>
          </a:p>
          <a:p>
            <a:pPr lvl="1"/>
            <a:r>
              <a:rPr lang="en-US" smtClean="0"/>
              <a:t>Why and how will your reader use your document?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98C23-013F-4EC3-B30A-48378C54C2A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5. Analyzing Your Audience and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U Technical Communications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1673</TotalTime>
  <Words>953</Words>
  <Application>Microsoft PowerPoint</Application>
  <PresentationFormat>On-screen Show (4:3)</PresentationFormat>
  <Paragraphs>167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SIU Technical Communications</vt:lpstr>
      <vt:lpstr>Chapter 5</vt:lpstr>
      <vt:lpstr>Three Steps in Analyzing  an Audience</vt:lpstr>
      <vt:lpstr>Start by classifying your readers into two categories:</vt:lpstr>
      <vt:lpstr>Categories of Readers</vt:lpstr>
      <vt:lpstr>Guidelines for Writing for an  Expert Audience</vt:lpstr>
      <vt:lpstr>Guidelines for Writing for a  Technician Audience</vt:lpstr>
      <vt:lpstr>Guidelines for Writing for a  Manager Audience</vt:lpstr>
      <vt:lpstr>Guidelines for Writing for a  General Reader</vt:lpstr>
      <vt:lpstr>Determine individual characteristics of readers by asking: </vt:lpstr>
      <vt:lpstr>Who is your reader?</vt:lpstr>
      <vt:lpstr>What are your reader’s  attitudes and expectations?</vt:lpstr>
      <vt:lpstr>Why and how will your  reader use your document? </vt:lpstr>
      <vt:lpstr>Writing for Multiple Audiences</vt:lpstr>
      <vt:lpstr>Seven Major Cultural Variables  That Lie on the Surface</vt:lpstr>
      <vt:lpstr>Six Cultural Variables That  Lie Beneath the Surface</vt:lpstr>
      <vt:lpstr>With Hidden Cultural Variables, Keep In Mind: </vt:lpstr>
      <vt:lpstr>Strategies for Writing for  Readers from Other Cultures</vt:lpstr>
      <vt:lpstr>Determining Your Purpose</vt:lpstr>
    </vt:vector>
  </TitlesOfParts>
  <Company>Bedford/St. Martin's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 Eaton</dc:creator>
  <cp:lastModifiedBy>Andrew Aken</cp:lastModifiedBy>
  <cp:revision>257</cp:revision>
  <dcterms:created xsi:type="dcterms:W3CDTF">2002-11-26T20:32:32Z</dcterms:created>
  <dcterms:modified xsi:type="dcterms:W3CDTF">2008-10-01T16:20:44Z</dcterms:modified>
</cp:coreProperties>
</file>