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1"/>
  </p:sldMasterIdLst>
  <p:notesMasterIdLst>
    <p:notesMasterId r:id="rId28"/>
  </p:notesMasterIdLst>
  <p:handoutMasterIdLst>
    <p:handoutMasterId r:id="rId29"/>
  </p:handoutMasterIdLst>
  <p:sldIdLst>
    <p:sldId id="316" r:id="rId2"/>
    <p:sldId id="269" r:id="rId3"/>
    <p:sldId id="299" r:id="rId4"/>
    <p:sldId id="300" r:id="rId5"/>
    <p:sldId id="317" r:id="rId6"/>
    <p:sldId id="270" r:id="rId7"/>
    <p:sldId id="318" r:id="rId8"/>
    <p:sldId id="271" r:id="rId9"/>
    <p:sldId id="319" r:id="rId10"/>
    <p:sldId id="272" r:id="rId11"/>
    <p:sldId id="320" r:id="rId12"/>
    <p:sldId id="321" r:id="rId13"/>
    <p:sldId id="302" r:id="rId14"/>
    <p:sldId id="303" r:id="rId15"/>
    <p:sldId id="322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13" r:id="rId26"/>
    <p:sldId id="314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D12A"/>
    <a:srgbClr val="EAF7D8"/>
    <a:srgbClr val="FFFFCC"/>
    <a:srgbClr val="FFFAE9"/>
    <a:srgbClr val="669900"/>
    <a:srgbClr val="336600"/>
    <a:srgbClr val="008000"/>
    <a:srgbClr val="FFF8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30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DD923FE-6F52-4E86-8BCA-7C7278B0FB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49B2D9A-CD16-4751-AC24-104F067967F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743200" y="2128838"/>
            <a:ext cx="6392863" cy="4721225"/>
            <a:chOff x="1728" y="1341"/>
            <a:chExt cx="4027" cy="2974"/>
          </a:xfrm>
        </p:grpSpPr>
        <p:grpSp>
          <p:nvGrpSpPr>
            <p:cNvPr id="3" name="Group 22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5303" name="Freeform 23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4" name="Freeform 24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5" name="Freeform 25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6" name="Freeform 26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7" name="Freeform 27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308" name="Freeform 28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29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4419600" y="685800"/>
            <a:ext cx="4267200" cy="3200400"/>
          </a:xfrm>
        </p:spPr>
        <p:txBody>
          <a:bodyPr lIns="91440" tIns="45720" rIns="91440" bIns="45720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529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en-US"/>
          </a:p>
        </p:txBody>
      </p:sp>
      <p:sp>
        <p:nvSpPr>
          <p:cNvPr id="22529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Chapter 6. Researching Your Subject</a:t>
            </a:r>
            <a:endParaRPr lang="en-US"/>
          </a:p>
        </p:txBody>
      </p:sp>
      <p:sp>
        <p:nvSpPr>
          <p:cNvPr id="22529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4909DA4B-0E42-40F0-9A0C-58D4F60B28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5296" name="Rectangle 16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7" name="Rectangle 17"/>
          <p:cNvSpPr>
            <a:spLocks noChangeArrowheads="1"/>
          </p:cNvSpPr>
          <p:nvPr/>
        </p:nvSpPr>
        <p:spPr bwMode="auto">
          <a:xfrm>
            <a:off x="792480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F8EEC8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8" name="Rectangle 18"/>
          <p:cNvSpPr>
            <a:spLocks noChangeArrowheads="1"/>
          </p:cNvSpPr>
          <p:nvPr/>
        </p:nvSpPr>
        <p:spPr bwMode="auto">
          <a:xfrm rot="5400000">
            <a:off x="3962400" y="-3962400"/>
            <a:ext cx="1219200" cy="9144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9" name="Rectangle 19"/>
          <p:cNvSpPr>
            <a:spLocks noChangeArrowheads="1"/>
          </p:cNvSpPr>
          <p:nvPr/>
        </p:nvSpPr>
        <p:spPr bwMode="auto">
          <a:xfrm rot="16200000">
            <a:off x="3962400" y="1676400"/>
            <a:ext cx="1219200" cy="9144000"/>
          </a:xfrm>
          <a:prstGeom prst="rect">
            <a:avLst/>
          </a:prstGeom>
          <a:gradFill rotWithShape="0">
            <a:gsLst>
              <a:gs pos="0">
                <a:srgbClr val="E3E3B6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300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19600" y="3962400"/>
            <a:ext cx="4267200" cy="2057400"/>
          </a:xfrm>
        </p:spPr>
        <p:txBody>
          <a:bodyPr lIns="91440" tIns="45720" rIns="91440" bIns="45720"/>
          <a:lstStyle>
            <a:lvl1pPr marL="0" indent="0" algn="ctr"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52600"/>
            <a:ext cx="3371850" cy="38101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50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5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1" grpId="0"/>
      <p:bldP spid="225296" grpId="0" animBg="1"/>
      <p:bldP spid="225297" grpId="0" animBg="1"/>
      <p:bldP spid="225298" grpId="0" animBg="1"/>
      <p:bldP spid="225299" grpId="0" animBg="1"/>
      <p:bldP spid="225300" grpId="0" build="p">
        <p:tmplLst>
          <p:tmpl lvl="1">
            <p:tnLst>
              <p:par>
                <p:cTn presetID="2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to="" calcmode="lin" valueType="num">
                      <p:cBhvr>
                        <p:cTn dur="1" fill="hold"/>
                        <p:tgtEl>
                          <p:spTgt spid="225300"/>
                        </p:tgtEl>
                        <p:attrNameLst>
                          <p:attrName/>
                        </p:attrNameLst>
                      </p:cBhvr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1371600"/>
            <a:ext cx="2095500" cy="4762500"/>
          </a:xfrm>
        </p:spPr>
        <p:txBody>
          <a:bodyPr vert="eaVert"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371600"/>
            <a:ext cx="6134100" cy="4762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9D35DC-644A-4B50-ABBE-F4CA4E4D4F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6. Researching Your Subject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6477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447800"/>
            <a:ext cx="8382000" cy="46863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D4F6E49-14FF-47DF-906E-D7C7BC80A2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6. Researching Your Subject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solidFill>
                    <a:srgbClr val="808080">
                      <a:alpha val="57000"/>
                    </a:srgbClr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799"/>
            <a:ext cx="2133600" cy="327025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fld id="{64E3C3C8-0EB5-4935-85EE-7D4CFAABFD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19400" y="6400800"/>
            <a:ext cx="35052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6. Researching Your Subject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Piece of Pa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4F6E49-14FF-47DF-906E-D7C7BC80A2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6. Researching Your Subject</a:t>
            </a:r>
            <a:endParaRPr lang="en-US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143000"/>
            <a:ext cx="8382000" cy="5105400"/>
          </a:xfrm>
          <a:blipFill>
            <a:blip r:embed="rId2"/>
            <a:tile tx="0" ty="0" sx="100000" sy="100000" flip="none" algn="tl"/>
          </a:blipFill>
          <a:scene3d>
            <a:camera prst="perspectiveAbove"/>
            <a:lightRig rig="threePt" dir="t"/>
          </a:scene3d>
          <a:sp3d extrusionH="50800">
            <a:bevelT/>
            <a:bevelB/>
            <a:extrusionClr>
              <a:schemeClr val="bg1"/>
            </a:extrusionClr>
          </a:sp3d>
        </p:spPr>
        <p:txBody>
          <a:bodyPr vert="horz"/>
          <a:lstStyle>
            <a:lvl1pPr>
              <a:buNone/>
              <a:defRPr>
                <a:solidFill>
                  <a:srgbClr val="000000"/>
                </a:solidFill>
              </a:defRPr>
            </a:lvl1pPr>
            <a:lvl2pPr>
              <a:buNone/>
              <a:defRPr>
                <a:solidFill>
                  <a:srgbClr val="000000"/>
                </a:solidFill>
              </a:defRPr>
            </a:lvl2pPr>
            <a:lvl3pPr>
              <a:buNone/>
              <a:defRPr>
                <a:solidFill>
                  <a:srgbClr val="000000"/>
                </a:solidFill>
              </a:defRPr>
            </a:lvl3pPr>
            <a:lvl4pPr>
              <a:buNone/>
              <a:defRPr>
                <a:solidFill>
                  <a:srgbClr val="000000"/>
                </a:solidFill>
              </a:defRPr>
            </a:lvl4pPr>
            <a:lvl5pPr>
              <a:buNone/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 animBg="1">
        <p:tmplLst>
          <p:tmpl>
            <p:tnLst>
              <p:par>
                <p:cTn presetID="5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70" decel="100000"/>
                        <p:tgtEl>
                          <p:spTgt spid="8"/>
                        </p:tgtEl>
                      </p:cBhvr>
                    </p:animEffect>
                    <p:animScale>
                      <p:cBhvr>
                        <p:cTn dur="770" decel="100000"/>
                        <p:tgtEl>
                          <p:spTgt spid="8"/>
                        </p:tgtEl>
                      </p:cBhvr>
                      <p:from x="10000" y="10000"/>
                      <p:to x="200000" y="450000"/>
                    </p:animScale>
                    <p:animScale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</p:cBhvr>
                      <p:from x="200000" y="450000"/>
                      <p:to x="100000" y="100000"/>
                    </p:animScale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o>
                        <p:strVal val="(0.5)"/>
                      </p:to>
                    </p:set>
                    <p:anim from="(0.5)" to="(#ppt_x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</p:anim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o>
                        <p:strVal val="(#ppt_y+0.4)"/>
                      </p:to>
                    </p:set>
                    <p:anim from="(#ppt_y+0.4)" to="(#ppt_y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</p:anim>
                  </p:childTnLst>
                </p:cTn>
              </p:par>
            </p:tnLst>
          </p:tmpl>
          <p:tmpl lvl="1">
            <p:tnLst>
              <p:par>
                <p:cTn presetID="5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70" decel="100000"/>
                        <p:tgtEl>
                          <p:spTgt spid="8"/>
                        </p:tgtEl>
                      </p:cBhvr>
                    </p:animEffect>
                    <p:animScale>
                      <p:cBhvr>
                        <p:cTn dur="770" decel="100000"/>
                        <p:tgtEl>
                          <p:spTgt spid="8"/>
                        </p:tgtEl>
                      </p:cBhvr>
                      <p:from x="10000" y="10000"/>
                      <p:to x="200000" y="450000"/>
                    </p:animScale>
                    <p:animScale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</p:cBhvr>
                      <p:from x="200000" y="450000"/>
                      <p:to x="100000" y="100000"/>
                    </p:animScale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o>
                        <p:strVal val="(0.5)"/>
                      </p:to>
                    </p:set>
                    <p:anim from="(0.5)" to="(#ppt_x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</p:anim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o>
                        <p:strVal val="(#ppt_y+0.4)"/>
                      </p:to>
                    </p:set>
                    <p:anim from="(#ppt_y+0.4)" to="(#ppt_y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</p:anim>
                  </p:childTnLst>
                </p:cTn>
              </p:par>
            </p:tnLst>
          </p:tmpl>
          <p:tmpl lvl="2">
            <p:tnLst>
              <p:par>
                <p:cTn presetID="5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70" decel="100000"/>
                        <p:tgtEl>
                          <p:spTgt spid="8"/>
                        </p:tgtEl>
                      </p:cBhvr>
                    </p:animEffect>
                    <p:animScale>
                      <p:cBhvr>
                        <p:cTn dur="770" decel="100000"/>
                        <p:tgtEl>
                          <p:spTgt spid="8"/>
                        </p:tgtEl>
                      </p:cBhvr>
                      <p:from x="10000" y="10000"/>
                      <p:to x="200000" y="450000"/>
                    </p:animScale>
                    <p:animScale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</p:cBhvr>
                      <p:from x="200000" y="450000"/>
                      <p:to x="100000" y="100000"/>
                    </p:animScale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o>
                        <p:strVal val="(0.5)"/>
                      </p:to>
                    </p:set>
                    <p:anim from="(0.5)" to="(#ppt_x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</p:anim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o>
                        <p:strVal val="(#ppt_y+0.4)"/>
                      </p:to>
                    </p:set>
                    <p:anim from="(#ppt_y+0.4)" to="(#ppt_y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</p:anim>
                  </p:childTnLst>
                </p:cTn>
              </p:par>
            </p:tnLst>
          </p:tmpl>
          <p:tmpl lvl="3">
            <p:tnLst>
              <p:par>
                <p:cTn presetID="5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70" decel="100000"/>
                        <p:tgtEl>
                          <p:spTgt spid="8"/>
                        </p:tgtEl>
                      </p:cBhvr>
                    </p:animEffect>
                    <p:animScale>
                      <p:cBhvr>
                        <p:cTn dur="770" decel="100000"/>
                        <p:tgtEl>
                          <p:spTgt spid="8"/>
                        </p:tgtEl>
                      </p:cBhvr>
                      <p:from x="10000" y="10000"/>
                      <p:to x="200000" y="450000"/>
                    </p:animScale>
                    <p:animScale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</p:cBhvr>
                      <p:from x="200000" y="450000"/>
                      <p:to x="100000" y="100000"/>
                    </p:animScale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o>
                        <p:strVal val="(0.5)"/>
                      </p:to>
                    </p:set>
                    <p:anim from="(0.5)" to="(#ppt_x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</p:anim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o>
                        <p:strVal val="(#ppt_y+0.4)"/>
                      </p:to>
                    </p:set>
                    <p:anim from="(#ppt_y+0.4)" to="(#ppt_y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</p:anim>
                  </p:childTnLst>
                </p:cTn>
              </p:par>
            </p:tnLst>
          </p:tmpl>
          <p:tmpl lvl="4">
            <p:tnLst>
              <p:par>
                <p:cTn presetID="5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70" decel="100000"/>
                        <p:tgtEl>
                          <p:spTgt spid="8"/>
                        </p:tgtEl>
                      </p:cBhvr>
                    </p:animEffect>
                    <p:animScale>
                      <p:cBhvr>
                        <p:cTn dur="770" decel="100000"/>
                        <p:tgtEl>
                          <p:spTgt spid="8"/>
                        </p:tgtEl>
                      </p:cBhvr>
                      <p:from x="10000" y="10000"/>
                      <p:to x="200000" y="450000"/>
                    </p:animScale>
                    <p:animScale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</p:cBhvr>
                      <p:from x="200000" y="450000"/>
                      <p:to x="100000" y="100000"/>
                    </p:animScale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o>
                        <p:strVal val="(0.5)"/>
                      </p:to>
                    </p:set>
                    <p:anim from="(0.5)" to="(#ppt_x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</p:anim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o>
                        <p:strVal val="(#ppt_y+0.4)"/>
                      </p:to>
                    </p:set>
                    <p:anim from="(#ppt_y+0.4)" to="(#ppt_y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</p:anim>
                  </p:childTnLst>
                </p:cTn>
              </p:par>
            </p:tnLst>
          </p:tmpl>
          <p:tmpl lvl="5">
            <p:tnLst>
              <p:par>
                <p:cTn presetID="5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70" decel="100000"/>
                        <p:tgtEl>
                          <p:spTgt spid="8"/>
                        </p:tgtEl>
                      </p:cBhvr>
                    </p:animEffect>
                    <p:animScale>
                      <p:cBhvr>
                        <p:cTn dur="770" decel="100000"/>
                        <p:tgtEl>
                          <p:spTgt spid="8"/>
                        </p:tgtEl>
                      </p:cBhvr>
                      <p:from x="10000" y="10000"/>
                      <p:to x="200000" y="450000"/>
                    </p:animScale>
                    <p:animScale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</p:cBhvr>
                      <p:from x="200000" y="450000"/>
                      <p:to x="100000" y="100000"/>
                    </p:animScale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o>
                        <p:strVal val="(0.5)"/>
                      </p:to>
                    </p:set>
                    <p:anim from="(0.5)" to="(#ppt_x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</p:anim>
                    <p:set>
                      <p:cBhvr>
                        <p:cTn dur="77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o>
                        <p:strVal val="(#ppt_y+0.4)"/>
                      </p:to>
                    </p:set>
                    <p:anim from="(#ppt_y+0.4)" to="(#ppt_y)" calcmode="lin" valueType="num">
                      <p:cBhvr>
                        <p:cTn dur="1230" accel="100000" fill="hold">
                          <p:stCondLst>
                            <p:cond delay="770"/>
                          </p:stCondLst>
                        </p:cTn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B634AF-33AA-4E03-BE25-2CAC3F712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6. Researching Your Subject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4CC1941-DB5A-40A6-BA7E-C91D327BA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6. Researching Your Subject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B01DB6-525F-4B55-81E9-0C9FD7EB01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6. Researching Your Subject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3B9DBE-87E6-48A6-BC47-4578711F97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6. Researching Your Subject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6477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4C72DA-65CD-4F02-92AF-8F35B4E226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6. Researching Your Subject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8B7612-3FA8-46D6-ABB5-02D7662619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6. Researching Your Subject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72" name="Rectangle 16"/>
          <p:cNvSpPr>
            <a:spLocks noChangeArrowheads="1"/>
          </p:cNvSpPr>
          <p:nvPr/>
        </p:nvSpPr>
        <p:spPr bwMode="auto">
          <a:xfrm>
            <a:off x="0" y="0"/>
            <a:ext cx="1524000" cy="6858000"/>
          </a:xfrm>
          <a:prstGeom prst="rect">
            <a:avLst/>
          </a:prstGeom>
          <a:gradFill flip="none" rotWithShape="1">
            <a:gsLst>
              <a:gs pos="0">
                <a:srgbClr val="990000">
                  <a:alpha val="84000"/>
                </a:srgbClr>
              </a:gs>
              <a:gs pos="50000">
                <a:srgbClr val="990000">
                  <a:alpha val="27000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  <a:tileRect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43200" y="2128837"/>
            <a:ext cx="6392863" cy="4721225"/>
            <a:chOff x="1728" y="1341"/>
            <a:chExt cx="4027" cy="2974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4262" name="Freeform 6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3" name="Freeform 7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4" name="Freeform 8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5" name="Freeform 9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6" name="Freeform 10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4267" name="Freeform 11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425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6999"/>
            <a:ext cx="21336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DD4F6E49-14FF-47DF-906E-D7C7BC80A2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427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477000"/>
            <a:ext cx="3810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Chapter 6. Researching Your Subject</a:t>
            </a:r>
            <a:endParaRPr lang="en-US"/>
          </a:p>
        </p:txBody>
      </p:sp>
      <p:sp>
        <p:nvSpPr>
          <p:cNvPr id="224273" name="AutoShape 17"/>
          <p:cNvSpPr>
            <a:spLocks noChangeArrowheads="1"/>
          </p:cNvSpPr>
          <p:nvPr/>
        </p:nvSpPr>
        <p:spPr bwMode="auto">
          <a:xfrm>
            <a:off x="152400" y="228600"/>
            <a:ext cx="8839200" cy="914400"/>
          </a:xfrm>
          <a:prstGeom prst="plaque">
            <a:avLst>
              <a:gd name="adj" fmla="val 16667"/>
            </a:avLst>
          </a:prstGeom>
          <a:solidFill>
            <a:srgbClr val="333333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4274" name="Line 18"/>
          <p:cNvSpPr>
            <a:spLocks noChangeShapeType="1"/>
          </p:cNvSpPr>
          <p:nvPr/>
        </p:nvSpPr>
        <p:spPr bwMode="auto">
          <a:xfrm>
            <a:off x="152400" y="1295400"/>
            <a:ext cx="8686800" cy="0"/>
          </a:xfrm>
          <a:prstGeom prst="line">
            <a:avLst/>
          </a:prstGeom>
          <a:noFill/>
          <a:ln w="76200" cmpd="tri">
            <a:solidFill>
              <a:srgbClr val="CC3300"/>
            </a:solidFill>
            <a:round/>
            <a:headEnd type="oval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5" name="AutoShape 19"/>
          <p:cNvSpPr>
            <a:spLocks noChangeArrowheads="1"/>
          </p:cNvSpPr>
          <p:nvPr/>
        </p:nvSpPr>
        <p:spPr bwMode="auto">
          <a:xfrm>
            <a:off x="152400" y="152400"/>
            <a:ext cx="8763000" cy="914400"/>
          </a:xfrm>
          <a:prstGeom prst="plaque">
            <a:avLst>
              <a:gd name="adj" fmla="val 16667"/>
            </a:avLst>
          </a:prstGeom>
          <a:blipFill dpi="0" rotWithShape="1">
            <a:blip r:embed="rId13"/>
            <a:srcRect/>
            <a:tile tx="0" ty="0" sx="100000" sy="100000" flip="none" algn="tl"/>
          </a:blipFill>
          <a:ln w="25400">
            <a:solidFill>
              <a:srgbClr val="80808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4276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1524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2427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B36600"/>
              </a:clrFrom>
              <a:clrTo>
                <a:srgbClr val="B366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28600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403225" y="1439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403225" y="1439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403225" y="1439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403225" y="1439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 userDrawn="1"/>
        </p:nvSpPr>
        <p:spPr bwMode="auto">
          <a:xfrm>
            <a:off x="403225" y="1439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74" grpId="0" animBg="1"/>
      <p:bldP spid="224276" grpId="0"/>
      <p:bldP spid="22427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 b="1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 b="1" baseline="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 b="1" baseline="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en.wikipedia.org/wiki/George_W._Bush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Researching Your Subject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Research Media</a:t>
            </a:r>
            <a:endParaRPr lang="en-US"/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Print </a:t>
            </a:r>
            <a:endParaRPr lang="en-US" dirty="0" smtClean="0"/>
          </a:p>
          <a:p>
            <a:r>
              <a:rPr lang="en-US" dirty="0" smtClean="0"/>
              <a:t>Online databases</a:t>
            </a:r>
            <a:endParaRPr lang="en-US" dirty="0" smtClean="0"/>
          </a:p>
          <a:p>
            <a:r>
              <a:rPr lang="en-US" dirty="0" smtClean="0"/>
              <a:t>Web sites</a:t>
            </a:r>
          </a:p>
          <a:p>
            <a:r>
              <a:rPr lang="en-US" dirty="0" smtClean="0"/>
              <a:t>Online discussion </a:t>
            </a:r>
            <a:r>
              <a:rPr lang="en-US" dirty="0" smtClean="0"/>
              <a:t>groups</a:t>
            </a:r>
          </a:p>
          <a:p>
            <a:r>
              <a:rPr lang="en-US" dirty="0" smtClean="0"/>
              <a:t>Personal publications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1E6FBF-2B7E-4182-AAB1-5D98942D24D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6. Researching Your Subject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Research Tools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Online catalogs</a:t>
            </a:r>
          </a:p>
          <a:p>
            <a:pPr lvl="1"/>
            <a:r>
              <a:rPr lang="en-US" smtClean="0"/>
              <a:t>Database of books, films, CDs, other materials</a:t>
            </a:r>
          </a:p>
          <a:p>
            <a:r>
              <a:rPr lang="en-US" smtClean="0"/>
              <a:t>Reference works</a:t>
            </a:r>
          </a:p>
          <a:p>
            <a:pPr lvl="1"/>
            <a:r>
              <a:rPr lang="en-US" smtClean="0"/>
              <a:t>Guides to the guides</a:t>
            </a:r>
          </a:p>
          <a:p>
            <a:pPr lvl="2"/>
            <a:r>
              <a:rPr lang="en-US" smtClean="0"/>
              <a:t>E.g. Walford’s guide to reference materials (Mullay &amp; Schlicke, 1998-2000)</a:t>
            </a:r>
          </a:p>
          <a:p>
            <a:r>
              <a:rPr lang="en-US" smtClean="0"/>
              <a:t>Periodical indexes</a:t>
            </a:r>
          </a:p>
          <a:p>
            <a:pPr lvl="1"/>
            <a:r>
              <a:rPr lang="en-US" smtClean="0"/>
              <a:t>Limited subject areas, e.g. by field</a:t>
            </a:r>
          </a:p>
          <a:p>
            <a:pPr lvl="2"/>
            <a:r>
              <a:rPr lang="en-US" smtClean="0"/>
              <a:t>Applied Science &amp; Technology Index</a:t>
            </a:r>
          </a:p>
          <a:p>
            <a:r>
              <a:rPr lang="en-US" smtClean="0"/>
              <a:t>Newspaper indexes</a:t>
            </a:r>
          </a:p>
          <a:p>
            <a:r>
              <a:rPr lang="en-US" smtClean="0"/>
              <a:t>Abstract services</a:t>
            </a:r>
          </a:p>
          <a:p>
            <a:pPr lvl="1"/>
            <a:r>
              <a:rPr lang="en-US" smtClean="0"/>
              <a:t>Like indexes but with abstracts</a:t>
            </a:r>
            <a:endParaRPr lang="en-US" smtClean="0"/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8248D-F35B-49B8-B64D-254588923E7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6. Researching Your Subject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Skimming  &amp; taking notes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High level skimming to determine if source is NOT useful</a:t>
            </a:r>
          </a:p>
          <a:p>
            <a:r>
              <a:rPr lang="en-US" dirty="0" smtClean="0"/>
              <a:t>Use abstracts if available</a:t>
            </a:r>
          </a:p>
          <a:p>
            <a:r>
              <a:rPr lang="en-US" u="sng" dirty="0" smtClean="0"/>
              <a:t>Paraphrasing</a:t>
            </a:r>
            <a:r>
              <a:rPr lang="en-US" dirty="0" smtClean="0"/>
              <a:t>: restating someone else’s words in your own words</a:t>
            </a:r>
          </a:p>
          <a:p>
            <a:pPr lvl="1"/>
            <a:r>
              <a:rPr lang="en-US" dirty="0" smtClean="0"/>
              <a:t>Still requires appropriate citation</a:t>
            </a:r>
          </a:p>
          <a:p>
            <a:r>
              <a:rPr lang="en-US" u="sng" dirty="0" smtClean="0"/>
              <a:t>Quoting</a:t>
            </a:r>
            <a:r>
              <a:rPr lang="en-US" dirty="0" smtClean="0"/>
              <a:t>: copying someone else’s words, even 2 or 3 in a row, requires quotation marks</a:t>
            </a:r>
          </a:p>
          <a:p>
            <a:pPr lvl="1"/>
            <a:r>
              <a:rPr lang="en-US" dirty="0" smtClean="0"/>
              <a:t>Preserve author’s well-expressed phrasing</a:t>
            </a:r>
          </a:p>
          <a:p>
            <a:pPr lvl="1"/>
            <a:r>
              <a:rPr lang="en-US" dirty="0" smtClean="0"/>
              <a:t>Lend authority to your discussion</a:t>
            </a:r>
            <a:endParaRPr 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B8004-D08D-4CF1-A6C6-602EA600DD7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6. Researching Your Subject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Evaluating Information</a:t>
            </a:r>
            <a:endParaRPr lang="en-US"/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for information that is</a:t>
            </a:r>
          </a:p>
          <a:p>
            <a:pPr lvl="1"/>
            <a:r>
              <a:rPr lang="en-US" dirty="0" smtClean="0"/>
              <a:t>accurate</a:t>
            </a:r>
          </a:p>
          <a:p>
            <a:pPr lvl="1"/>
            <a:r>
              <a:rPr lang="en-US" dirty="0" smtClean="0"/>
              <a:t>unbiased</a:t>
            </a:r>
          </a:p>
          <a:p>
            <a:pPr lvl="1"/>
            <a:r>
              <a:rPr lang="en-US" dirty="0" smtClean="0"/>
              <a:t>comprehensive</a:t>
            </a:r>
          </a:p>
          <a:p>
            <a:pPr lvl="1"/>
            <a:r>
              <a:rPr lang="en-US" dirty="0" smtClean="0"/>
              <a:t>appropriately technical</a:t>
            </a:r>
          </a:p>
          <a:p>
            <a:pPr lvl="1"/>
            <a:r>
              <a:rPr lang="en-US" dirty="0" smtClean="0"/>
              <a:t>current</a:t>
            </a:r>
          </a:p>
          <a:p>
            <a:pPr lvl="1"/>
            <a:r>
              <a:rPr lang="en-US" dirty="0" smtClean="0"/>
              <a:t>clear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955F22-9A73-432C-98FD-592382B005E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6. Researching Your Subject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Criteria for Evaluating </a:t>
            </a:r>
            <a:br>
              <a:rPr lang="en-US" smtClean="0"/>
            </a:br>
            <a:r>
              <a:rPr lang="en-US" smtClean="0"/>
              <a:t>Print and Online Sources</a:t>
            </a:r>
            <a:endParaRPr lang="en-US"/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Authorship </a:t>
            </a:r>
            <a:endParaRPr lang="en-US" dirty="0" smtClean="0"/>
          </a:p>
          <a:p>
            <a:r>
              <a:rPr lang="en-US" dirty="0" smtClean="0"/>
              <a:t>Publishing body</a:t>
            </a:r>
            <a:endParaRPr lang="en-US" dirty="0" smtClean="0"/>
          </a:p>
          <a:p>
            <a:r>
              <a:rPr lang="en-US" dirty="0" smtClean="0"/>
              <a:t>Knowledge of </a:t>
            </a:r>
            <a:r>
              <a:rPr lang="en-US" dirty="0" smtClean="0"/>
              <a:t>the literature</a:t>
            </a:r>
          </a:p>
          <a:p>
            <a:r>
              <a:rPr lang="en-US" dirty="0" smtClean="0"/>
              <a:t>Accuracy and </a:t>
            </a:r>
            <a:r>
              <a:rPr lang="en-US" dirty="0" smtClean="0"/>
              <a:t>verifiability of the information</a:t>
            </a:r>
          </a:p>
          <a:p>
            <a:r>
              <a:rPr lang="en-US" dirty="0" smtClean="0"/>
              <a:t>Timeliness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23A0DA-D1DB-446B-A73B-1506072D199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6. Researching Your Subject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Wikipedia – Useful or not?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E3C3C8-0EB5-4935-85EE-7D4CFAABFD8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6. Researching Your Subject</a:t>
            </a:r>
            <a:endParaRPr lang="en-US"/>
          </a:p>
        </p:txBody>
      </p:sp>
      <p:pic>
        <p:nvPicPr>
          <p:cNvPr id="1026" name="Picture 2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000" y="914400"/>
            <a:ext cx="7620000" cy="566369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bg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scene3d>
            <a:camera prst="perspectiveAbove" fov="2100000">
              <a:rot lat="19799998" lon="0" rev="0"/>
            </a:camera>
            <a:lightRig rig="threePt" dir="t"/>
          </a:scene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Primary Research</a:t>
            </a:r>
            <a:endParaRPr lang="en-US"/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Observations and </a:t>
            </a:r>
            <a:r>
              <a:rPr lang="en-US" dirty="0" smtClean="0"/>
              <a:t>demos</a:t>
            </a:r>
          </a:p>
          <a:p>
            <a:r>
              <a:rPr lang="en-US" dirty="0" smtClean="0"/>
              <a:t>Inspections </a:t>
            </a:r>
            <a:endParaRPr lang="en-US" dirty="0" smtClean="0"/>
          </a:p>
          <a:p>
            <a:r>
              <a:rPr lang="en-US" dirty="0" smtClean="0"/>
              <a:t>Experiments </a:t>
            </a:r>
            <a:endParaRPr lang="en-US" dirty="0" smtClean="0"/>
          </a:p>
          <a:p>
            <a:r>
              <a:rPr lang="en-US" dirty="0" smtClean="0"/>
              <a:t>Field research</a:t>
            </a:r>
            <a:endParaRPr lang="en-US" dirty="0" smtClean="0"/>
          </a:p>
          <a:p>
            <a:r>
              <a:rPr lang="en-US" dirty="0" smtClean="0"/>
              <a:t>Interviews </a:t>
            </a:r>
            <a:endParaRPr lang="en-US" dirty="0" smtClean="0"/>
          </a:p>
          <a:p>
            <a:r>
              <a:rPr lang="en-US" dirty="0" smtClean="0"/>
              <a:t>Inquiry letters </a:t>
            </a:r>
            <a:r>
              <a:rPr lang="en-US" dirty="0" smtClean="0"/>
              <a:t>or e-mails</a:t>
            </a:r>
          </a:p>
          <a:p>
            <a:r>
              <a:rPr lang="en-US" dirty="0" smtClean="0"/>
              <a:t>Questionnaires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862EA7-E309-4F3A-9716-459BEC814E32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6. Researching Your Subject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Four Phases of Conducting an Experiment</a:t>
            </a:r>
            <a:endParaRPr lang="en-US"/>
          </a:p>
        </p:txBody>
      </p:sp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Establishing a </a:t>
            </a:r>
            <a:r>
              <a:rPr lang="en-US" dirty="0" smtClean="0"/>
              <a:t>hypothesis</a:t>
            </a:r>
          </a:p>
          <a:p>
            <a:r>
              <a:rPr lang="en-US" dirty="0" smtClean="0"/>
              <a:t>Testing the </a:t>
            </a:r>
            <a:r>
              <a:rPr lang="en-US" dirty="0" smtClean="0"/>
              <a:t>hypothesis</a:t>
            </a:r>
          </a:p>
          <a:p>
            <a:r>
              <a:rPr lang="en-US" dirty="0" smtClean="0"/>
              <a:t>Analyzing the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Reporting the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1A9703-99CD-40A6-B3A2-591F8BC699D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6. Researching Your Subject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Two Common Problems in Field Research</a:t>
            </a:r>
            <a:endParaRPr lang="en-US"/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effect </a:t>
            </a:r>
            <a:r>
              <a:rPr lang="en-US" dirty="0" smtClean="0"/>
              <a:t>of the experiment on the behavior you are studying</a:t>
            </a:r>
          </a:p>
          <a:p>
            <a:r>
              <a:rPr lang="en-US" dirty="0" smtClean="0"/>
              <a:t>Bias in </a:t>
            </a:r>
            <a:r>
              <a:rPr lang="en-US" dirty="0" smtClean="0"/>
              <a:t>the recording and analysis of the data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99C2E8-C6A5-4C9C-93DC-5E13FF8F8A77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6. Researching Your Subject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Choosing a Person to Interview</a:t>
            </a:r>
            <a:endParaRPr lang="en-US"/>
          </a:p>
        </p:txBody>
      </p:sp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questions do you want to answer?</a:t>
            </a:r>
          </a:p>
          <a:p>
            <a:r>
              <a:rPr lang="en-US" dirty="0" smtClean="0"/>
              <a:t>Who could provide this information?</a:t>
            </a:r>
          </a:p>
          <a:p>
            <a:r>
              <a:rPr lang="en-US" dirty="0" smtClean="0"/>
              <a:t>Is the person willing to be interviewed?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EE5C66-9554-4882-9BC1-7DF35BB6BBB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6. Researching Your Subject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Understanding the Differences Between Academic and Workplace Research</a:t>
            </a:r>
            <a:endParaRPr lang="en-US" sz="2800" dirty="0"/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48768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academic research, your goal is to find information that will help you answer a scholarly question.</a:t>
            </a:r>
          </a:p>
          <a:p>
            <a:r>
              <a:rPr lang="en-US" dirty="0" smtClean="0"/>
              <a:t>In workplace research, your goal is to find information that will help you answer a practical question, usually one that involves the organization you work for.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76C0F-E948-493C-85B7-C3E8CC4BC6F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6. Researching Your Subject</a:t>
            </a:r>
            <a:endParaRPr lang="en-US"/>
          </a:p>
        </p:txBody>
      </p:sp>
      <p:pic>
        <p:nvPicPr>
          <p:cNvPr id="6" name="Picture 2" descr="C:\Documents and Settings\nlmartin\Local Settings\Temporary Internet Files\Content.IE5\D88EY2MO\MPj0409270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447800"/>
            <a:ext cx="3598403" cy="4953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Preparing for the Interview</a:t>
            </a:r>
            <a:endParaRPr lang="en-US"/>
          </a:p>
        </p:txBody>
      </p:sp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your homework.</a:t>
            </a:r>
          </a:p>
          <a:p>
            <a:r>
              <a:rPr lang="en-US" dirty="0" smtClean="0"/>
              <a:t>Prepare good questions.</a:t>
            </a:r>
          </a:p>
          <a:p>
            <a:r>
              <a:rPr lang="en-US" dirty="0" smtClean="0"/>
              <a:t>Check your equipment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629B0E-D104-44C7-A48C-BA1790FAD3C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6. Researching Your Subject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Beginning the Interview</a:t>
            </a:r>
            <a:endParaRPr lang="en-US"/>
          </a:p>
        </p:txBody>
      </p:sp>
      <p:sp>
        <p:nvSpPr>
          <p:cNvPr id="195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Arrive on time.</a:t>
            </a:r>
          </a:p>
          <a:p>
            <a:r>
              <a:rPr lang="en-US" dirty="0" smtClean="0"/>
              <a:t>Thank the respondent.</a:t>
            </a:r>
          </a:p>
          <a:p>
            <a:r>
              <a:rPr lang="en-US" dirty="0" smtClean="0"/>
              <a:t>State the subject and purpose of the interview.</a:t>
            </a:r>
          </a:p>
          <a:p>
            <a:r>
              <a:rPr lang="en-US" dirty="0" smtClean="0"/>
              <a:t>Ask permission to tape the interview.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75058A-D345-4943-B432-3CB6D6AD797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6. Researching Your Subject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Conducting the Interview</a:t>
            </a:r>
            <a:endParaRPr lang="en-US"/>
          </a:p>
        </p:txBody>
      </p:sp>
      <p:sp>
        <p:nvSpPr>
          <p:cNvPr id="196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notes.</a:t>
            </a:r>
          </a:p>
          <a:p>
            <a:r>
              <a:rPr lang="en-US" dirty="0" smtClean="0"/>
              <a:t>Start with prepared questions.</a:t>
            </a:r>
          </a:p>
          <a:p>
            <a:r>
              <a:rPr lang="en-US" dirty="0" smtClean="0"/>
              <a:t>Be prepared to ask follow-up questions.</a:t>
            </a:r>
          </a:p>
          <a:p>
            <a:r>
              <a:rPr lang="en-US" dirty="0" smtClean="0"/>
              <a:t>Be prepared to get the interview back on track.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336F78-C915-4146-B9F0-B0A60ABBD78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6. Researching Your Subject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Concluding the Interview</a:t>
            </a:r>
            <a:endParaRPr lang="en-US"/>
          </a:p>
        </p:txBody>
      </p:sp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the respondent.</a:t>
            </a:r>
          </a:p>
          <a:p>
            <a:r>
              <a:rPr lang="en-US" dirty="0" smtClean="0"/>
              <a:t>Ask for a follow-up interview.</a:t>
            </a:r>
          </a:p>
          <a:p>
            <a:r>
              <a:rPr lang="en-US" dirty="0" smtClean="0"/>
              <a:t>Ask for permission to quote the respondent.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34EBE4-D4AC-45E5-8ECF-FD6D75165734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6. Researching Your Subject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After the Interview</a:t>
            </a:r>
            <a:endParaRPr lang="en-US"/>
          </a:p>
        </p:txBody>
      </p:sp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down the important information while the interview is fresh in your mind.</a:t>
            </a:r>
          </a:p>
          <a:p>
            <a:r>
              <a:rPr lang="en-US" dirty="0" smtClean="0"/>
              <a:t>Send a brief thank-you note.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613712-E058-4394-9375-CCED1ABD9F4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6. Researching Your Subject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Problems with Questionnaires</a:t>
            </a:r>
            <a:endParaRPr lang="en-US"/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of the questions will misfire.</a:t>
            </a:r>
          </a:p>
          <a:p>
            <a:r>
              <a:rPr lang="en-US" dirty="0" smtClean="0"/>
              <a:t>You won’t obtain as many responses as you want.</a:t>
            </a:r>
          </a:p>
          <a:p>
            <a:r>
              <a:rPr lang="en-US" dirty="0" smtClean="0"/>
              <a:t>You cannot be sure the respondents are representative.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3C9F44-6C88-4C16-B2F1-4D3F25FC77E2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6. Researching Your Subject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Types of Questions</a:t>
            </a:r>
            <a:endParaRPr lang="en-US"/>
          </a:p>
        </p:txBody>
      </p:sp>
      <p:sp>
        <p:nvSpPr>
          <p:cNvPr id="200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choice</a:t>
            </a:r>
            <a:endParaRPr lang="en-US" dirty="0" smtClean="0"/>
          </a:p>
          <a:p>
            <a:r>
              <a:rPr lang="en-US" dirty="0" smtClean="0"/>
              <a:t>Likert-type </a:t>
            </a:r>
            <a:r>
              <a:rPr lang="en-US" dirty="0" smtClean="0"/>
              <a:t>scale</a:t>
            </a:r>
          </a:p>
          <a:p>
            <a:r>
              <a:rPr lang="en-US" dirty="0" smtClean="0"/>
              <a:t>Semantic differentials</a:t>
            </a:r>
            <a:endParaRPr lang="en-US" dirty="0" smtClean="0"/>
          </a:p>
          <a:p>
            <a:r>
              <a:rPr lang="en-US" dirty="0" smtClean="0"/>
              <a:t>Ranking </a:t>
            </a:r>
            <a:endParaRPr lang="en-US" dirty="0" smtClean="0"/>
          </a:p>
          <a:p>
            <a:r>
              <a:rPr lang="en-US" dirty="0" smtClean="0"/>
              <a:t>Short answer</a:t>
            </a:r>
            <a:endParaRPr lang="en-US" dirty="0" smtClean="0"/>
          </a:p>
          <a:p>
            <a:r>
              <a:rPr lang="en-US" dirty="0" smtClean="0"/>
              <a:t>Short essay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2FB72B-8259-4C0E-AE21-6A2F763F8FCD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6. Researching Your Subject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An Overview of the Research Process</a:t>
            </a:r>
            <a:endParaRPr lang="en-US"/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Analyze your audience.</a:t>
            </a:r>
          </a:p>
          <a:p>
            <a:pPr lvl="1"/>
            <a:r>
              <a:rPr lang="en-US" dirty="0" smtClean="0"/>
              <a:t>Expert, technician, manager, general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Why are you writing?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Analyze your subject.</a:t>
            </a:r>
          </a:p>
          <a:p>
            <a:pPr lvl="1"/>
            <a:r>
              <a:rPr lang="en-US" dirty="0" smtClean="0"/>
              <a:t>Narrow the topic.</a:t>
            </a:r>
          </a:p>
          <a:p>
            <a:pPr lvl="1"/>
            <a:r>
              <a:rPr lang="en-US" dirty="0" smtClean="0"/>
              <a:t>What do you already know?  What do you need to find out?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Work out a schedule and a budget.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Visualize the deliverable.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 what information will need to be part of that deliverable.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2BBBD2-356A-47A3-845E-39EE2681488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6. Researching Your Subject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An Overview of the Research </a:t>
            </a:r>
            <a:br>
              <a:rPr lang="en-US" smtClean="0"/>
            </a:br>
            <a:r>
              <a:rPr lang="en-US" smtClean="0"/>
              <a:t>Process (cont.)</a:t>
            </a:r>
            <a:endParaRPr lang="en-US"/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Determine what information you still need to acquire. 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Create questions you need to answer in your deliverable.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Conduct secondary research</a:t>
            </a:r>
            <a:r>
              <a:rPr lang="en-US" dirty="0" smtClean="0"/>
              <a:t>.</a:t>
            </a:r>
          </a:p>
          <a:p>
            <a:pPr marL="514350" indent="-514350" algn="ctr">
              <a:buNone/>
            </a:pPr>
            <a:r>
              <a:rPr lang="en-US" i="1" dirty="0" smtClean="0"/>
              <a:t>~ then ~</a:t>
            </a:r>
            <a:endParaRPr lang="en-US" i="1" dirty="0" smtClean="0"/>
          </a:p>
          <a:p>
            <a:pPr marL="514350" indent="-514350">
              <a:buFont typeface="+mj-lt"/>
              <a:buAutoNum type="arabicPeriod" startAt="10"/>
            </a:pPr>
            <a:r>
              <a:rPr lang="en-US" dirty="0" smtClean="0"/>
              <a:t>Conduct primary research.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dirty="0" smtClean="0"/>
              <a:t>Evaluate your information.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dirty="0" smtClean="0"/>
              <a:t>Do more research.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FBA979-D0AD-4326-BE8A-4BF16205C5B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6. Researching Your Subject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Narrowing a topic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 must sufficiently </a:t>
            </a:r>
            <a:r>
              <a:rPr lang="en-US" u="sng" dirty="0" smtClean="0"/>
              <a:t>focused</a:t>
            </a:r>
            <a:r>
              <a:rPr lang="en-US" dirty="0" smtClean="0"/>
              <a:t> to enable you to find </a:t>
            </a:r>
            <a:r>
              <a:rPr lang="en-US" u="sng" dirty="0" smtClean="0"/>
              <a:t>useful information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Techniques:</a:t>
            </a:r>
          </a:p>
          <a:p>
            <a:pPr lvl="1"/>
            <a:r>
              <a:rPr lang="en-US" dirty="0" smtClean="0"/>
              <a:t>Examine your own interest in the subject.</a:t>
            </a:r>
          </a:p>
          <a:p>
            <a:pPr lvl="1"/>
            <a:r>
              <a:rPr lang="en-US" dirty="0" smtClean="0"/>
              <a:t>Perform secondary research to learn more about the issues.  Read books, articles, and Web sites.  </a:t>
            </a:r>
            <a:r>
              <a:rPr lang="en-US" u="sng" dirty="0" smtClean="0"/>
              <a:t>Then narrow the topic by subject, time, place or event.</a:t>
            </a:r>
            <a:endParaRPr lang="en-US" u="sng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177F-CD8B-469F-857C-E8FB33B72F0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6. Researching Your Subject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Choosing Appropriate Research Methods</a:t>
            </a:r>
            <a:endParaRPr lang="en-US"/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types of research media might you use?</a:t>
            </a:r>
          </a:p>
          <a:p>
            <a:r>
              <a:rPr lang="en-US" dirty="0" smtClean="0"/>
              <a:t>What types of research tools might you use?</a:t>
            </a:r>
          </a:p>
          <a:p>
            <a:r>
              <a:rPr lang="en-US" dirty="0" smtClean="0"/>
              <a:t>What types of primary research might you conduct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E3AD78-0E97-4A5B-93C6-941E7968274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6. Researching Your Subject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research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Research</a:t>
            </a:r>
          </a:p>
          <a:p>
            <a:pPr lvl="1"/>
            <a:r>
              <a:rPr lang="en-US" dirty="0" smtClean="0"/>
              <a:t>Original creation of technical information.</a:t>
            </a:r>
          </a:p>
          <a:p>
            <a:pPr lvl="1"/>
            <a:r>
              <a:rPr lang="en-US" dirty="0" smtClean="0"/>
              <a:t>Experiments, investigation, interviews, etc.</a:t>
            </a:r>
          </a:p>
          <a:p>
            <a:r>
              <a:rPr lang="en-US" dirty="0" smtClean="0"/>
              <a:t>Secondary Research</a:t>
            </a:r>
          </a:p>
          <a:p>
            <a:pPr lvl="1"/>
            <a:r>
              <a:rPr lang="en-US" dirty="0" smtClean="0"/>
              <a:t>Process of collecting information others have created or discovered.</a:t>
            </a:r>
          </a:p>
          <a:p>
            <a:pPr lvl="1"/>
            <a:r>
              <a:rPr lang="en-US" dirty="0" smtClean="0"/>
              <a:t>Do not reinvent the wheel!</a:t>
            </a:r>
            <a:endParaRPr 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C677-4B8D-417C-8903-22C581E5BD3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6. Researching Your Subject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Guidelines for Researching a Topic</a:t>
            </a:r>
            <a:endParaRPr 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persistent.</a:t>
            </a:r>
          </a:p>
          <a:p>
            <a:r>
              <a:rPr lang="en-US" dirty="0" smtClean="0"/>
              <a:t>Record your data carefully.</a:t>
            </a:r>
          </a:p>
          <a:p>
            <a:r>
              <a:rPr lang="en-US" dirty="0" smtClean="0"/>
              <a:t>Triangulate your research methods.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299CEF-3A8B-408B-9D31-CDA5DDE4F89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6. Researching Your Subject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Secondary Research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common sources:</a:t>
            </a:r>
          </a:p>
          <a:p>
            <a:pPr lvl="1"/>
            <a:r>
              <a:rPr lang="en-US" dirty="0" smtClean="0"/>
              <a:t>Books, journals, &amp; magazines</a:t>
            </a:r>
          </a:p>
          <a:p>
            <a:pPr lvl="1"/>
            <a:r>
              <a:rPr lang="en-US" dirty="0" smtClean="0"/>
              <a:t>Internet</a:t>
            </a:r>
          </a:p>
          <a:p>
            <a:pPr lvl="1"/>
            <a:r>
              <a:rPr lang="en-US" dirty="0" smtClean="0"/>
              <a:t>Colleagues</a:t>
            </a:r>
          </a:p>
          <a:p>
            <a:pPr lvl="1"/>
            <a:r>
              <a:rPr lang="en-US" dirty="0" smtClean="0"/>
              <a:t>Databases</a:t>
            </a:r>
          </a:p>
          <a:p>
            <a:pPr lvl="1"/>
            <a:r>
              <a:rPr lang="en-US" dirty="0" smtClean="0"/>
              <a:t>Conferences, professionals organizations, &amp; seminars</a:t>
            </a:r>
          </a:p>
          <a:p>
            <a:pPr lvl="1"/>
            <a:r>
              <a:rPr lang="en-US" dirty="0" smtClean="0"/>
              <a:t>http://lib.siu.edu</a:t>
            </a:r>
            <a:endParaRPr 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6B5C-C339-4CE8-866C-E80E29A10699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6. Researching Your Subject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U Technical Communications">
  <a:themeElements>
    <a:clrScheme name="Custom 2">
      <a:dk1>
        <a:srgbClr val="4B2500"/>
      </a:dk1>
      <a:lt1>
        <a:srgbClr val="F9F0D3"/>
      </a:lt1>
      <a:dk2>
        <a:srgbClr val="A69564"/>
      </a:dk2>
      <a:lt2>
        <a:srgbClr val="EFDEAF"/>
      </a:lt2>
      <a:accent1>
        <a:srgbClr val="FFFFE3"/>
      </a:accent1>
      <a:accent2>
        <a:srgbClr val="BFBFA7"/>
      </a:accent2>
      <a:accent3>
        <a:srgbClr val="FBF6E6"/>
      </a:accent3>
      <a:accent4>
        <a:srgbClr val="3F1E00"/>
      </a:accent4>
      <a:accent5>
        <a:srgbClr val="FFFFEF"/>
      </a:accent5>
      <a:accent6>
        <a:srgbClr val="ADAD97"/>
      </a:accent6>
      <a:hlink>
        <a:srgbClr val="F3E2AA"/>
      </a:hlink>
      <a:folHlink>
        <a:srgbClr val="FFFFB2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SIU Technical Communications</Template>
  <TotalTime>1495</TotalTime>
  <Words>931</Words>
  <Application>Microsoft PowerPoint</Application>
  <PresentationFormat>On-screen Show (4:3)</PresentationFormat>
  <Paragraphs>195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SIU Technical Communications</vt:lpstr>
      <vt:lpstr>Chapter 6</vt:lpstr>
      <vt:lpstr>Understanding the Differences Between Academic and Workplace Research</vt:lpstr>
      <vt:lpstr>An Overview of the Research Process</vt:lpstr>
      <vt:lpstr>An Overview of the Research  Process (cont.)</vt:lpstr>
      <vt:lpstr>Narrowing a topic</vt:lpstr>
      <vt:lpstr>Choosing Appropriate Research Methods</vt:lpstr>
      <vt:lpstr>Types of research</vt:lpstr>
      <vt:lpstr>Guidelines for Researching a Topic</vt:lpstr>
      <vt:lpstr>Secondary Research</vt:lpstr>
      <vt:lpstr>Research Media</vt:lpstr>
      <vt:lpstr>Basic Research Tools</vt:lpstr>
      <vt:lpstr>Skimming  &amp; taking notes</vt:lpstr>
      <vt:lpstr>Evaluating Information</vt:lpstr>
      <vt:lpstr>Criteria for Evaluating  Print and Online Sources</vt:lpstr>
      <vt:lpstr>The Wikipedia – Useful or not?</vt:lpstr>
      <vt:lpstr>Types of Primary Research</vt:lpstr>
      <vt:lpstr>Four Phases of Conducting an Experiment</vt:lpstr>
      <vt:lpstr>Two Common Problems in Field Research</vt:lpstr>
      <vt:lpstr>Choosing a Person to Interview</vt:lpstr>
      <vt:lpstr>Preparing for the Interview</vt:lpstr>
      <vt:lpstr>Beginning the Interview</vt:lpstr>
      <vt:lpstr>Conducting the Interview</vt:lpstr>
      <vt:lpstr>Concluding the Interview</vt:lpstr>
      <vt:lpstr>After the Interview</vt:lpstr>
      <vt:lpstr>Problems with Questionnaires</vt:lpstr>
      <vt:lpstr>Common Types of Questions</vt:lpstr>
    </vt:vector>
  </TitlesOfParts>
  <Company>Bedford/St. Martin's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 Eaton</dc:creator>
  <cp:lastModifiedBy>Andrew Aken</cp:lastModifiedBy>
  <cp:revision>305</cp:revision>
  <dcterms:created xsi:type="dcterms:W3CDTF">2002-11-26T20:32:32Z</dcterms:created>
  <dcterms:modified xsi:type="dcterms:W3CDTF">2008-11-10T18:50:01Z</dcterms:modified>
</cp:coreProperties>
</file>