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28"/>
  </p:notesMasterIdLst>
  <p:handoutMasterIdLst>
    <p:handoutMasterId r:id="rId29"/>
  </p:handoutMasterIdLst>
  <p:sldIdLst>
    <p:sldId id="299" r:id="rId2"/>
    <p:sldId id="314" r:id="rId3"/>
    <p:sldId id="300" r:id="rId4"/>
    <p:sldId id="283" r:id="rId5"/>
    <p:sldId id="301" r:id="rId6"/>
    <p:sldId id="285" r:id="rId7"/>
    <p:sldId id="304" r:id="rId8"/>
    <p:sldId id="305" r:id="rId9"/>
    <p:sldId id="302" r:id="rId10"/>
    <p:sldId id="303" r:id="rId11"/>
    <p:sldId id="315" r:id="rId12"/>
    <p:sldId id="316" r:id="rId13"/>
    <p:sldId id="317" r:id="rId14"/>
    <p:sldId id="318" r:id="rId15"/>
    <p:sldId id="290" r:id="rId16"/>
    <p:sldId id="319" r:id="rId17"/>
    <p:sldId id="295" r:id="rId18"/>
    <p:sldId id="320" r:id="rId19"/>
    <p:sldId id="291" r:id="rId20"/>
    <p:sldId id="321" r:id="rId21"/>
    <p:sldId id="322" r:id="rId22"/>
    <p:sldId id="309" r:id="rId23"/>
    <p:sldId id="310" r:id="rId24"/>
    <p:sldId id="311" r:id="rId25"/>
    <p:sldId id="312" r:id="rId26"/>
    <p:sldId id="313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D12A"/>
    <a:srgbClr val="EAF7D8"/>
    <a:srgbClr val="FFFFCC"/>
    <a:srgbClr val="FFFAE9"/>
    <a:srgbClr val="669900"/>
    <a:srgbClr val="336600"/>
    <a:srgbClr val="008000"/>
    <a:srgbClr val="FFF8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02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6D94E0C-A84D-4677-B0BD-D017BE0B7CE7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4FD315A-BFB2-4BB9-9ACE-EE23E237324E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743200" y="2128838"/>
            <a:ext cx="6392863" cy="4721225"/>
            <a:chOff x="1728" y="1341"/>
            <a:chExt cx="4027" cy="2974"/>
          </a:xfrm>
        </p:grpSpPr>
        <p:grpSp>
          <p:nvGrpSpPr>
            <p:cNvPr id="3" name="Group 22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5303" name="Freeform 23"/>
              <p:cNvSpPr>
                <a:spLocks/>
              </p:cNvSpPr>
              <p:nvPr userDrawn="1"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5304" name="Freeform 24"/>
              <p:cNvSpPr>
                <a:spLocks/>
              </p:cNvSpPr>
              <p:nvPr userDrawn="1"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5305" name="Freeform 25"/>
              <p:cNvSpPr>
                <a:spLocks/>
              </p:cNvSpPr>
              <p:nvPr userDrawn="1"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5306" name="Freeform 26"/>
              <p:cNvSpPr>
                <a:spLocks/>
              </p:cNvSpPr>
              <p:nvPr userDrawn="1"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>
                  <a:alpha val="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5307" name="Freeform 27"/>
              <p:cNvSpPr>
                <a:spLocks/>
              </p:cNvSpPr>
              <p:nvPr userDrawn="1"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225308" name="Freeform 28"/>
            <p:cNvSpPr>
              <a:spLocks/>
            </p:cNvSpPr>
            <p:nvPr userDrawn="1"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2529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4419600" y="685800"/>
            <a:ext cx="4267200" cy="3200400"/>
          </a:xfrm>
        </p:spPr>
        <p:txBody>
          <a:bodyPr lIns="91440" tIns="45720" rIns="91440" bIns="45720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529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529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Chapter 7. Organizing Your Information</a:t>
            </a:r>
            <a:endParaRPr lang="en-US" dirty="0"/>
          </a:p>
        </p:txBody>
      </p:sp>
      <p:sp>
        <p:nvSpPr>
          <p:cNvPr id="22529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739B8586-B99F-4C63-BD8B-EBD4ED09353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5296" name="Rectangle 16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990000">
                  <a:alpha val="89999"/>
                </a:srgbClr>
              </a:gs>
              <a:gs pos="100000">
                <a:srgbClr val="E3E3B6">
                  <a:alpha val="0"/>
                </a:srgbClr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 dirty="0"/>
          </a:p>
        </p:txBody>
      </p:sp>
      <p:sp>
        <p:nvSpPr>
          <p:cNvPr id="225297" name="Rectangle 17"/>
          <p:cNvSpPr>
            <a:spLocks noChangeArrowheads="1"/>
          </p:cNvSpPr>
          <p:nvPr/>
        </p:nvSpPr>
        <p:spPr bwMode="auto">
          <a:xfrm>
            <a:off x="792480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F8EEC8">
                  <a:alpha val="0"/>
                </a:srgbClr>
              </a:gs>
              <a:gs pos="100000">
                <a:srgbClr val="990000">
                  <a:alpha val="89999"/>
                </a:srgbClr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 dirty="0"/>
          </a:p>
        </p:txBody>
      </p:sp>
      <p:sp>
        <p:nvSpPr>
          <p:cNvPr id="225298" name="Rectangle 18"/>
          <p:cNvSpPr>
            <a:spLocks noChangeArrowheads="1"/>
          </p:cNvSpPr>
          <p:nvPr/>
        </p:nvSpPr>
        <p:spPr bwMode="auto">
          <a:xfrm rot="5400000">
            <a:off x="3962400" y="-3962400"/>
            <a:ext cx="1219200" cy="9144000"/>
          </a:xfrm>
          <a:prstGeom prst="rect">
            <a:avLst/>
          </a:prstGeom>
          <a:gradFill rotWithShape="0">
            <a:gsLst>
              <a:gs pos="0">
                <a:srgbClr val="990000">
                  <a:alpha val="89999"/>
                </a:srgbClr>
              </a:gs>
              <a:gs pos="100000">
                <a:srgbClr val="E3E3B6">
                  <a:alpha val="0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 dirty="0"/>
          </a:p>
        </p:txBody>
      </p:sp>
      <p:sp>
        <p:nvSpPr>
          <p:cNvPr id="225299" name="Rectangle 19"/>
          <p:cNvSpPr>
            <a:spLocks noChangeArrowheads="1"/>
          </p:cNvSpPr>
          <p:nvPr/>
        </p:nvSpPr>
        <p:spPr bwMode="auto">
          <a:xfrm rot="16200000">
            <a:off x="3962400" y="1676400"/>
            <a:ext cx="1219200" cy="9144000"/>
          </a:xfrm>
          <a:prstGeom prst="rect">
            <a:avLst/>
          </a:prstGeom>
          <a:gradFill rotWithShape="0">
            <a:gsLst>
              <a:gs pos="0">
                <a:srgbClr val="E3E3B6">
                  <a:alpha val="0"/>
                </a:srgbClr>
              </a:gs>
              <a:gs pos="100000">
                <a:srgbClr val="990000">
                  <a:alpha val="8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 dirty="0"/>
          </a:p>
        </p:txBody>
      </p:sp>
      <p:sp>
        <p:nvSpPr>
          <p:cNvPr id="225300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19600" y="3962400"/>
            <a:ext cx="4267200" cy="2057400"/>
          </a:xfrm>
        </p:spPr>
        <p:txBody>
          <a:bodyPr lIns="91440" tIns="45720" rIns="91440" bIns="45720"/>
          <a:lstStyle>
            <a:lvl1pPr marL="0" indent="0" algn="ctr"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752600"/>
            <a:ext cx="3371850" cy="38101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50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5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1" grpId="0"/>
      <p:bldP spid="225296" grpId="0" animBg="1"/>
      <p:bldP spid="225297" grpId="0" animBg="1"/>
      <p:bldP spid="225298" grpId="0" animBg="1"/>
      <p:bldP spid="225299" grpId="0" animBg="1"/>
      <p:bldP spid="225300" grpId="0" build="p">
        <p:tmplLst>
          <p:tmpl lvl="1">
            <p:tnLst>
              <p:par>
                <p:cTn presetID="2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to="" calcmode="lin" valueType="num">
                      <p:cBhvr>
                        <p:cTn dur="1" fill="hold"/>
                        <p:tgtEl>
                          <p:spTgt spid="225300"/>
                        </p:tgtEl>
                        <p:attrNameLst>
                          <p:attrName/>
                        </p:attrNameLst>
                      </p:cBhvr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F1183A-9425-45AB-A599-EB6658FAD5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Chapter 7. Organizing Your Information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152400"/>
            <a:ext cx="2095500" cy="5981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52400"/>
            <a:ext cx="6134100" cy="5981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B58F4D-29F5-4001-88A8-4B91FEBA6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Chapter 7. Organizing Your Information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52400"/>
            <a:ext cx="6477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447800"/>
            <a:ext cx="8382000" cy="4686300"/>
          </a:xfrm>
        </p:spPr>
        <p:txBody>
          <a:bodyPr/>
          <a:lstStyle/>
          <a:p>
            <a:r>
              <a:rPr lang="en-US" dirty="0" smtClean="0"/>
              <a:t>Click icon to add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DB05367-FF03-435B-B289-E21271C1D52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Chapter 7. Organizing Your Information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solidFill>
                    <a:srgbClr val="808080">
                      <a:alpha val="57000"/>
                    </a:srgbClr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799"/>
            <a:ext cx="2133600" cy="327025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400800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fld id="{F5E0DE35-3B05-4AEF-8A93-20C091A9A8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19400" y="6400800"/>
            <a:ext cx="35052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Chapter 7. Organizing Your Information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3D908E-8E1A-409A-8F66-CDAC82C65A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Chapter 7. Organizing Your Information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1148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447800"/>
            <a:ext cx="41148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44A7EF-6C8D-4BA4-8A5D-ED095E2EAA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Chapter 7. Organizing Your Information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2E4687-2EDF-41E0-99C0-A3ADF7432C3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Chapter 7. Organizing Your Information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9A52C3-1450-4069-A585-E32727A1A8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Chapter 7. Organizing Your Information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B9DCE1-B92F-4099-A7CD-2329A6DB29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Chapter 7. Organizing Your Information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1AE4F3-EA60-4142-B821-9147B4AD4F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Chapter 7. Organizing Your Information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E49BFE-76F3-42FB-B61E-D7F45AEFC54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Chapter 7. Organizing Your Information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72" name="Rectangle 16"/>
          <p:cNvSpPr>
            <a:spLocks noChangeArrowheads="1"/>
          </p:cNvSpPr>
          <p:nvPr/>
        </p:nvSpPr>
        <p:spPr bwMode="auto">
          <a:xfrm>
            <a:off x="0" y="0"/>
            <a:ext cx="1524000" cy="6858000"/>
          </a:xfrm>
          <a:prstGeom prst="rect">
            <a:avLst/>
          </a:prstGeom>
          <a:gradFill flip="none" rotWithShape="1">
            <a:gsLst>
              <a:gs pos="0">
                <a:srgbClr val="990000">
                  <a:alpha val="84000"/>
                </a:srgbClr>
              </a:gs>
              <a:gs pos="50000">
                <a:srgbClr val="990000">
                  <a:alpha val="27000"/>
                </a:srgbClr>
              </a:gs>
              <a:gs pos="100000">
                <a:srgbClr val="E3E3B6">
                  <a:alpha val="0"/>
                </a:srgbClr>
              </a:gs>
            </a:gsLst>
            <a:lin ang="0" scaled="1"/>
            <a:tileRect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743200" y="2128837"/>
            <a:ext cx="6392863" cy="4721225"/>
            <a:chOff x="1728" y="1341"/>
            <a:chExt cx="4027" cy="2974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4262" name="Freeform 6"/>
              <p:cNvSpPr>
                <a:spLocks/>
              </p:cNvSpPr>
              <p:nvPr userDrawn="1"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4263" name="Freeform 7"/>
              <p:cNvSpPr>
                <a:spLocks/>
              </p:cNvSpPr>
              <p:nvPr userDrawn="1"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4264" name="Freeform 8"/>
              <p:cNvSpPr>
                <a:spLocks/>
              </p:cNvSpPr>
              <p:nvPr userDrawn="1"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4265" name="Freeform 9"/>
              <p:cNvSpPr>
                <a:spLocks/>
              </p:cNvSpPr>
              <p:nvPr userDrawn="1"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>
                  <a:alpha val="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4266" name="Freeform 10"/>
              <p:cNvSpPr>
                <a:spLocks/>
              </p:cNvSpPr>
              <p:nvPr userDrawn="1"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224267" name="Freeform 11"/>
            <p:cNvSpPr>
              <a:spLocks/>
            </p:cNvSpPr>
            <p:nvPr userDrawn="1"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2425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6999"/>
            <a:ext cx="21336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fld id="{DDB05367-FF03-435B-B289-E21271C1D52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427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477000"/>
            <a:ext cx="3810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Chapter 7. Organizing Your Information</a:t>
            </a:r>
            <a:endParaRPr lang="en-US" dirty="0"/>
          </a:p>
        </p:txBody>
      </p:sp>
      <p:sp>
        <p:nvSpPr>
          <p:cNvPr id="224273" name="AutoShape 17"/>
          <p:cNvSpPr>
            <a:spLocks noChangeArrowheads="1"/>
          </p:cNvSpPr>
          <p:nvPr/>
        </p:nvSpPr>
        <p:spPr bwMode="auto">
          <a:xfrm>
            <a:off x="152400" y="228600"/>
            <a:ext cx="8839200" cy="914400"/>
          </a:xfrm>
          <a:prstGeom prst="plaque">
            <a:avLst>
              <a:gd name="adj" fmla="val 16667"/>
            </a:avLst>
          </a:prstGeom>
          <a:solidFill>
            <a:srgbClr val="333333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endParaRPr lang="en-US" sz="36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4274" name="Line 18"/>
          <p:cNvSpPr>
            <a:spLocks noChangeShapeType="1"/>
          </p:cNvSpPr>
          <p:nvPr/>
        </p:nvSpPr>
        <p:spPr bwMode="auto">
          <a:xfrm>
            <a:off x="152400" y="1295400"/>
            <a:ext cx="8686800" cy="0"/>
          </a:xfrm>
          <a:prstGeom prst="line">
            <a:avLst/>
          </a:prstGeom>
          <a:noFill/>
          <a:ln w="76200" cmpd="tri">
            <a:solidFill>
              <a:srgbClr val="CC3300"/>
            </a:solidFill>
            <a:round/>
            <a:headEnd type="oval" w="sm" len="sm"/>
            <a:tailEnd type="stealth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24275" name="AutoShape 19"/>
          <p:cNvSpPr>
            <a:spLocks noChangeArrowheads="1"/>
          </p:cNvSpPr>
          <p:nvPr/>
        </p:nvSpPr>
        <p:spPr bwMode="auto">
          <a:xfrm>
            <a:off x="152400" y="152400"/>
            <a:ext cx="8763000" cy="914400"/>
          </a:xfrm>
          <a:prstGeom prst="plaque">
            <a:avLst>
              <a:gd name="adj" fmla="val 16667"/>
            </a:avLst>
          </a:prstGeom>
          <a:blipFill dpi="0" rotWithShape="1">
            <a:blip r:embed="rId14"/>
            <a:srcRect/>
            <a:tile tx="0" ty="0" sx="100000" sy="100000" flip="none" algn="tl"/>
          </a:blipFill>
          <a:ln w="25400">
            <a:solidFill>
              <a:srgbClr val="80808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32" tIns="45716" rIns="91432" bIns="45716" anchor="ctr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endParaRPr lang="en-US" sz="36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4276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1524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2427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82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B36600"/>
              </a:clrFrom>
              <a:clrTo>
                <a:srgbClr val="B366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28600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403225" y="1439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1" name="Text Box 6"/>
          <p:cNvSpPr txBox="1">
            <a:spLocks noChangeArrowheads="1"/>
          </p:cNvSpPr>
          <p:nvPr userDrawn="1"/>
        </p:nvSpPr>
        <p:spPr bwMode="auto">
          <a:xfrm>
            <a:off x="403225" y="1439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74" grpId="0" animBg="1"/>
      <p:bldP spid="224276" grpId="0"/>
      <p:bldP spid="22427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 b="1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 b="1" baseline="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 b="1" baseline="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 b="1" baseline="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 baseline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Chapter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Organizing Your Information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Guidelines for Organizing Information Spatially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Provide signposts: </a:t>
            </a:r>
          </a:p>
          <a:p>
            <a:pPr lvl="1"/>
            <a:r>
              <a:rPr lang="en-US" dirty="0" smtClean="0"/>
              <a:t>Use words &amp; phrases that indicate location (to the left, above, in the center) in headings and topic sentences, and supporting sentences to aid your reader in the visual representation.</a:t>
            </a:r>
          </a:p>
          <a:p>
            <a:r>
              <a:rPr lang="en-US" dirty="0" smtClean="0"/>
              <a:t>Use graphics to complement the text:  </a:t>
            </a:r>
          </a:p>
          <a:p>
            <a:pPr lvl="1"/>
            <a:r>
              <a:rPr lang="en-US" dirty="0" smtClean="0"/>
              <a:t>Diagrams, drawings, photographs, and maps.</a:t>
            </a:r>
          </a:p>
          <a:p>
            <a:r>
              <a:rPr lang="en-US" dirty="0" smtClean="0"/>
              <a:t>Analyze events where appropriate:  </a:t>
            </a:r>
          </a:p>
          <a:p>
            <a:pPr lvl="1"/>
            <a:r>
              <a:rPr lang="en-US" dirty="0" smtClean="0"/>
              <a:t>Spatial doesn’t explain itself</a:t>
            </a:r>
          </a:p>
          <a:p>
            <a:pPr lvl="1"/>
            <a:r>
              <a:rPr lang="en-US" dirty="0" smtClean="0"/>
              <a:t>Analysis of events leading up to reason for description is still needed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E0DE35-3B05-4AEF-8A93-20C091A9A8F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7. Organizing Your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to Specific Organization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Commonly provides a general understanding of a subject, so details can be better understood.</a:t>
            </a:r>
          </a:p>
          <a:p>
            <a:pPr lvl="1"/>
            <a:r>
              <a:rPr lang="en-US" smtClean="0"/>
              <a:t>Background of object or physical site</a:t>
            </a:r>
          </a:p>
          <a:p>
            <a:pPr lvl="1"/>
            <a:r>
              <a:rPr lang="en-US" smtClean="0"/>
              <a:t>Overall process, before chronological steps or spatial description</a:t>
            </a:r>
          </a:p>
          <a:p>
            <a:pPr lvl="1"/>
            <a:r>
              <a:rPr lang="en-US" smtClean="0"/>
              <a:t>E.g. executive summary</a:t>
            </a:r>
          </a:p>
          <a:p>
            <a:pPr lvl="1"/>
            <a:r>
              <a:rPr lang="en-US" smtClean="0"/>
              <a:t>Fig. 7.4, p. 135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E0DE35-3B05-4AEF-8A93-20C091A9A8F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7. Organizing Your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More-important to Less-important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Recognizes that readers of technical communication often want the bottom-line (the most important information) first. </a:t>
            </a:r>
          </a:p>
          <a:p>
            <a:pPr lvl="1"/>
            <a:r>
              <a:rPr lang="en-US" dirty="0" smtClean="0"/>
              <a:t>Fig. 7.5, p. 137</a:t>
            </a:r>
          </a:p>
          <a:p>
            <a:pPr lvl="1"/>
            <a:r>
              <a:rPr lang="en-US" dirty="0" smtClean="0"/>
              <a:t>Important factors leading to any purpose for writing the technical document.</a:t>
            </a:r>
          </a:p>
          <a:p>
            <a:pPr lvl="1"/>
            <a:r>
              <a:rPr lang="en-US" dirty="0" smtClean="0"/>
              <a:t>Feasibility study – major reasons</a:t>
            </a:r>
          </a:p>
          <a:p>
            <a:pPr lvl="1"/>
            <a:r>
              <a:rPr lang="en-US" dirty="0" smtClean="0"/>
              <a:t>Proposal – major applications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E0DE35-3B05-4AEF-8A93-20C091A9A8F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7. Organizing Your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More-important to Less-important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Provide signposts</a:t>
            </a:r>
          </a:p>
          <a:p>
            <a:pPr lvl="1"/>
            <a:r>
              <a:rPr lang="en-US" dirty="0" smtClean="0"/>
              <a:t>Explain organization</a:t>
            </a:r>
          </a:p>
          <a:p>
            <a:r>
              <a:rPr lang="en-US" dirty="0" smtClean="0"/>
              <a:t>Explain why one point is more important than other</a:t>
            </a:r>
          </a:p>
          <a:p>
            <a:r>
              <a:rPr lang="en-US" dirty="0" smtClean="0"/>
              <a:t>Consider using graphics to complement text</a:t>
            </a:r>
          </a:p>
          <a:p>
            <a:pPr lvl="1"/>
            <a:r>
              <a:rPr lang="en-US" dirty="0" smtClean="0"/>
              <a:t>Diagrams, numbered lists, tables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E0DE35-3B05-4AEF-8A93-20C091A9A8F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7. Organizing Your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Comparison and Contrast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to describe and evaluate two or more items or options</a:t>
            </a:r>
          </a:p>
          <a:p>
            <a:pPr lvl="1"/>
            <a:r>
              <a:rPr lang="en-US" dirty="0" smtClean="0"/>
              <a:t>Credentials of job candidates, strategies for designing a new microchip</a:t>
            </a:r>
          </a:p>
          <a:p>
            <a:pPr lvl="1"/>
            <a:r>
              <a:rPr lang="en-US" dirty="0" smtClean="0"/>
              <a:t>Fig. 7.6, p. 140</a:t>
            </a:r>
          </a:p>
          <a:p>
            <a:pPr lvl="1"/>
            <a:r>
              <a:rPr lang="en-US" dirty="0" smtClean="0"/>
              <a:t>We’ll come back to this in a later assignment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E0DE35-3B05-4AEF-8A93-20C091A9A8F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7. Organizing Your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Guidelines for Organizing Information </a:t>
            </a:r>
            <a:br>
              <a:rPr lang="en-US" sz="2800" dirty="0" smtClean="0"/>
            </a:br>
            <a:r>
              <a:rPr lang="en-US" sz="2800" dirty="0" smtClean="0"/>
              <a:t>by Comparison and Contrast</a:t>
            </a:r>
            <a:endParaRPr lang="en-US" sz="2800" dirty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Establish criteria for the comparison and contrast.</a:t>
            </a:r>
          </a:p>
          <a:p>
            <a:r>
              <a:rPr lang="en-US" dirty="0" smtClean="0"/>
              <a:t>If appropriate, determine whether each criterion calls for a required characteristic or a desired characteristic.</a:t>
            </a:r>
          </a:p>
          <a:p>
            <a:r>
              <a:rPr lang="en-US" dirty="0" smtClean="0"/>
              <a:t>Evaluate each item according to the criteria you have established.</a:t>
            </a:r>
          </a:p>
          <a:p>
            <a:r>
              <a:rPr lang="en-US" dirty="0" smtClean="0"/>
              <a:t>Organize the discussion.</a:t>
            </a:r>
          </a:p>
          <a:p>
            <a:r>
              <a:rPr lang="en-US" dirty="0" smtClean="0"/>
              <a:t>Consider using graphics to complement the text.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734F4E-422A-46C2-B392-F97DBEF4B129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Chapter 7. Organizing Your Information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Classification and Partition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Classification </a:t>
            </a:r>
            <a:r>
              <a:rPr lang="en-US" smtClean="0">
                <a:sym typeface="Wingdings" pitchFamily="2" charset="2"/>
              </a:rPr>
              <a:t> process of assigning items to categories, Fig 7.7, p. 143</a:t>
            </a:r>
          </a:p>
          <a:p>
            <a:pPr lvl="1"/>
            <a:r>
              <a:rPr lang="en-US" smtClean="0">
                <a:sym typeface="Wingdings" pitchFamily="2" charset="2"/>
              </a:rPr>
              <a:t>E.g. feasibility studies, classify sites into domestic and foreign, or medical procedures as surgical or nonsurgical</a:t>
            </a:r>
          </a:p>
          <a:p>
            <a:r>
              <a:rPr lang="en-US" smtClean="0">
                <a:sym typeface="Wingdings" pitchFamily="2" charset="2"/>
              </a:rPr>
              <a:t>Partition  process of breaking a unit into its components, Fig. 7.8, p. 144</a:t>
            </a:r>
          </a:p>
          <a:p>
            <a:pPr lvl="1"/>
            <a:r>
              <a:rPr lang="en-US" smtClean="0">
                <a:sym typeface="Wingdings" pitchFamily="2" charset="2"/>
              </a:rPr>
              <a:t>We used this for the technical description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E0DE35-3B05-4AEF-8A93-20C091A9A8F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7. Organizing Your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Guidelines for Organizing Information </a:t>
            </a:r>
            <a:br>
              <a:rPr lang="en-US" sz="2800" dirty="0" smtClean="0"/>
            </a:br>
            <a:r>
              <a:rPr lang="en-US" sz="2800" dirty="0" smtClean="0"/>
              <a:t>by Classification or Partition</a:t>
            </a:r>
            <a:endParaRPr lang="en-US" sz="2800" dirty="0"/>
          </a:p>
        </p:txBody>
      </p:sp>
      <p:sp>
        <p:nvSpPr>
          <p:cNvPr id="210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a basis of classification or partition that fits your audience and purpose.</a:t>
            </a:r>
          </a:p>
          <a:p>
            <a:r>
              <a:rPr lang="en-US" dirty="0" smtClean="0"/>
              <a:t>Use only one basis of classification or partition at a time.</a:t>
            </a:r>
          </a:p>
          <a:p>
            <a:r>
              <a:rPr lang="en-US" dirty="0" smtClean="0"/>
              <a:t>Avoid overlap.</a:t>
            </a:r>
          </a:p>
          <a:p>
            <a:r>
              <a:rPr lang="en-US" dirty="0" smtClean="0"/>
              <a:t>Be inclusive.</a:t>
            </a:r>
          </a:p>
          <a:p>
            <a:r>
              <a:rPr lang="en-US" dirty="0" smtClean="0"/>
              <a:t>Arrange the categories in a logical sequence.</a:t>
            </a:r>
          </a:p>
          <a:p>
            <a:r>
              <a:rPr lang="en-US" dirty="0" smtClean="0"/>
              <a:t>Consider using graphics to complement the text.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63134C-A2E4-4AD0-B755-2A6F747DEE2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Chapter 7. Organizing Your Information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Problems-Methods-Solution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in technical communication</a:t>
            </a:r>
          </a:p>
          <a:p>
            <a:r>
              <a:rPr lang="en-US" dirty="0" smtClean="0"/>
              <a:t>Proposal </a:t>
            </a:r>
          </a:p>
          <a:p>
            <a:pPr lvl="1"/>
            <a:r>
              <a:rPr lang="en-US" dirty="0" smtClean="0"/>
              <a:t>Describes problem, how it will be addressed</a:t>
            </a:r>
          </a:p>
          <a:p>
            <a:pPr lvl="1"/>
            <a:r>
              <a:rPr lang="en-US" dirty="0" smtClean="0"/>
              <a:t>Fig. 7-9, p. 146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E0DE35-3B05-4AEF-8A93-20C091A9A8F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7. Organizing Your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Guidelines for Organizing Information </a:t>
            </a:r>
            <a:br>
              <a:rPr lang="en-US" sz="2800" dirty="0" smtClean="0"/>
            </a:br>
            <a:r>
              <a:rPr lang="en-US" sz="2800" dirty="0" smtClean="0"/>
              <a:t>by Problem-Methods-Solution</a:t>
            </a:r>
            <a:endParaRPr lang="en-US" sz="2800" dirty="0"/>
          </a:p>
        </p:txBody>
      </p:sp>
      <p:sp>
        <p:nvSpPr>
          <p:cNvPr id="206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describing the problem, be clear and specific.</a:t>
            </a:r>
          </a:p>
          <a:p>
            <a:r>
              <a:rPr lang="en-US" dirty="0" smtClean="0"/>
              <a:t>In describing your methods, help your readers understand what you did and why you did it that way.</a:t>
            </a:r>
          </a:p>
          <a:p>
            <a:r>
              <a:rPr lang="en-US" dirty="0" smtClean="0"/>
              <a:t>In describing the solution, don't overstate.</a:t>
            </a:r>
          </a:p>
          <a:p>
            <a:r>
              <a:rPr lang="en-US" dirty="0" smtClean="0"/>
              <a:t>Choose a logical sequence.</a:t>
            </a:r>
          </a:p>
          <a:p>
            <a:r>
              <a:rPr lang="en-US" dirty="0" smtClean="0"/>
              <a:t>Consider using graphics to complement the text.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F0931E-EAA9-49A5-A153-2E2C93E1BAB6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Chapter 7. Organizing Your Information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Principles for Organizing </a:t>
            </a:r>
            <a:br>
              <a:rPr lang="en-US" smtClean="0"/>
            </a:br>
            <a:r>
              <a:rPr lang="en-US" smtClean="0"/>
              <a:t>Technical Information </a:t>
            </a:r>
            <a:endParaRPr lang="en-US" dirty="0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r>
              <a:rPr lang="en-US" dirty="0" smtClean="0"/>
              <a:t>Analyze your audience and purpose.</a:t>
            </a:r>
          </a:p>
          <a:p>
            <a:r>
              <a:rPr lang="en-US" dirty="0" smtClean="0"/>
              <a:t>Use conventional patterns of organization.</a:t>
            </a:r>
          </a:p>
          <a:p>
            <a:pPr lvl="1"/>
            <a:r>
              <a:rPr lang="en-US" dirty="0" smtClean="0"/>
              <a:t>Serves as a template or checklist</a:t>
            </a:r>
          </a:p>
          <a:p>
            <a:r>
              <a:rPr lang="en-US" dirty="0" smtClean="0"/>
              <a:t>Display your organizational pattern prominently in the document.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74CD2-596F-467E-886B-A91CE8D7336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7. Organizing Your Information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Cause and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Common in technical communication</a:t>
            </a:r>
          </a:p>
          <a:p>
            <a:endParaRPr lang="en-US" smtClean="0"/>
          </a:p>
          <a:p>
            <a:r>
              <a:rPr lang="en-US" smtClean="0"/>
              <a:t>Fig. 7.10, p. 148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E0DE35-3B05-4AEF-8A93-20C091A9A8F8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7. Organizing Your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Guidelines for Organizing Information </a:t>
            </a:r>
            <a:br>
              <a:rPr lang="en-US" sz="2800" dirty="0" smtClean="0"/>
            </a:br>
            <a:r>
              <a:rPr lang="en-US" sz="2800" dirty="0" smtClean="0"/>
              <a:t>by Cause and Effect</a:t>
            </a:r>
            <a:endParaRPr lang="en-US" sz="2800" dirty="0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Explain your reasoning.</a:t>
            </a:r>
          </a:p>
          <a:p>
            <a:pPr lvl="1"/>
            <a:r>
              <a:rPr lang="en-US" dirty="0" smtClean="0"/>
              <a:t>Avoid overstating your argument.</a:t>
            </a:r>
          </a:p>
          <a:p>
            <a:pPr lvl="1"/>
            <a:r>
              <a:rPr lang="en-US" dirty="0" smtClean="0"/>
              <a:t>Avoid logical fallacies.</a:t>
            </a:r>
          </a:p>
          <a:p>
            <a:pPr lvl="2"/>
            <a:r>
              <a:rPr lang="en-US" dirty="0" smtClean="0"/>
              <a:t>Jumping to conclusions</a:t>
            </a:r>
          </a:p>
          <a:p>
            <a:pPr lvl="2"/>
            <a:r>
              <a:rPr lang="en-US" dirty="0" smtClean="0"/>
              <a:t>Hasty generalizations</a:t>
            </a:r>
          </a:p>
          <a:p>
            <a:pPr lvl="2"/>
            <a:r>
              <a:rPr lang="en-US" dirty="0" smtClean="0"/>
              <a:t>Hindsight reasoning</a:t>
            </a:r>
          </a:p>
          <a:p>
            <a:pPr lvl="1"/>
            <a:r>
              <a:rPr lang="en-US" dirty="0" smtClean="0"/>
              <a:t>Consider using graphics to complement the text.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B405-B061-4505-B6D7-130D4DEF58A7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7. Organizing Your Information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Introducing &amp; Concluding the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addition to the basic pattern of the document, two more elements are important:</a:t>
            </a:r>
          </a:p>
          <a:p>
            <a:pPr lvl="1"/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E0DE35-3B05-4AEF-8A93-20C091A9A8F8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7. Organizing Your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the Body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main goal</a:t>
            </a:r>
          </a:p>
          <a:p>
            <a:pPr lvl="1"/>
            <a:r>
              <a:rPr lang="en-US" dirty="0" smtClean="0"/>
              <a:t>To help readers understand your discussion</a:t>
            </a:r>
          </a:p>
          <a:p>
            <a:pPr lvl="2"/>
            <a:r>
              <a:rPr lang="en-US" dirty="0" smtClean="0"/>
              <a:t>by explaining what information you are going to present,</a:t>
            </a:r>
          </a:p>
          <a:p>
            <a:pPr lvl="2"/>
            <a:r>
              <a:rPr lang="en-US" dirty="0" smtClean="0"/>
              <a:t>how you are going to present it, and </a:t>
            </a:r>
          </a:p>
          <a:p>
            <a:pPr lvl="2"/>
            <a:r>
              <a:rPr lang="en-US" dirty="0" smtClean="0"/>
              <a:t>why you choose to present it that way.</a:t>
            </a:r>
          </a:p>
          <a:p>
            <a:r>
              <a:rPr lang="en-US" dirty="0" smtClean="0"/>
              <a:t>May have one at the beginning or one at the start of each major section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E0DE35-3B05-4AEF-8A93-20C091A9A8F8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7. Organizing Your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Should Answer Seven Questions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the subject?</a:t>
            </a:r>
          </a:p>
          <a:p>
            <a:r>
              <a:rPr lang="en-US" dirty="0" smtClean="0"/>
              <a:t>What are key terms that will be used?</a:t>
            </a:r>
          </a:p>
          <a:p>
            <a:r>
              <a:rPr lang="en-US" dirty="0" smtClean="0"/>
              <a:t>What is the purpose of the document?</a:t>
            </a:r>
          </a:p>
          <a:p>
            <a:r>
              <a:rPr lang="en-US" dirty="0" smtClean="0"/>
              <a:t>What is the background of the subject?</a:t>
            </a:r>
          </a:p>
          <a:p>
            <a:r>
              <a:rPr lang="en-US" dirty="0" smtClean="0"/>
              <a:t>What is the relevant literature and its limitations?</a:t>
            </a:r>
          </a:p>
          <a:p>
            <a:r>
              <a:rPr lang="en-US" dirty="0" smtClean="0"/>
              <a:t>What is the scope?</a:t>
            </a:r>
          </a:p>
          <a:p>
            <a:r>
              <a:rPr lang="en-US" dirty="0" smtClean="0"/>
              <a:t>What is the organization of the argument?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E0DE35-3B05-4AEF-8A93-20C091A9A8F8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7. Organizing Your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the Body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Inferences drawn from technical data</a:t>
            </a:r>
          </a:p>
          <a:p>
            <a:pPr lvl="4">
              <a:buNone/>
            </a:pPr>
            <a:r>
              <a:rPr lang="en-US" dirty="0" smtClean="0"/>
              <a:t>Or</a:t>
            </a:r>
          </a:p>
          <a:p>
            <a:r>
              <a:rPr lang="en-US" dirty="0" smtClean="0"/>
              <a:t>Final part of a document</a:t>
            </a:r>
          </a:p>
          <a:p>
            <a:r>
              <a:rPr lang="en-US" dirty="0" smtClean="0"/>
              <a:t>Most technical documents will have a conclusion, but there are exceptions:</a:t>
            </a:r>
          </a:p>
          <a:p>
            <a:pPr lvl="1"/>
            <a:r>
              <a:rPr lang="en-US" dirty="0" smtClean="0"/>
              <a:t>Parts catalog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E0DE35-3B05-4AEF-8A93-20C091A9A8F8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7. Organizing Your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 Should Answer Four Questions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are the main ideas communicated?</a:t>
            </a:r>
          </a:p>
          <a:p>
            <a:r>
              <a:rPr lang="en-US" dirty="0" smtClean="0"/>
              <a:t>What should be done next?</a:t>
            </a:r>
          </a:p>
          <a:p>
            <a:r>
              <a:rPr lang="en-US" dirty="0" smtClean="0"/>
              <a:t>How can the reader find more information?</a:t>
            </a:r>
          </a:p>
          <a:p>
            <a:r>
              <a:rPr lang="en-US" dirty="0" smtClean="0"/>
              <a:t>How can writer (sponsor) help in the future?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E0DE35-3B05-4AEF-8A93-20C091A9A8F8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7. Organizing Your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Every technical report is different and calls for its own organizational pattern.</a:t>
            </a:r>
          </a:p>
          <a:p>
            <a:r>
              <a:rPr lang="en-US" dirty="0" smtClean="0"/>
              <a:t>Some require multiple patterns (See p. 132)</a:t>
            </a:r>
          </a:p>
          <a:p>
            <a:r>
              <a:rPr lang="en-US" dirty="0" smtClean="0"/>
              <a:t>We will focus on one main pattern for each technical document created, but you may use other patterns to aid in clarifying your topic.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E0DE35-3B05-4AEF-8A93-20C091A9A8F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7. Organizing Your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Studying Documents from Other Cultures</a:t>
            </a:r>
            <a:endParaRPr lang="en-US" dirty="0"/>
          </a:p>
        </p:txBody>
      </p:sp>
      <p:sp>
        <p:nvSpPr>
          <p:cNvPr id="198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the text follow expected organizational patterns?</a:t>
            </a:r>
          </a:p>
          <a:p>
            <a:r>
              <a:rPr lang="en-US" dirty="0" smtClean="0"/>
              <a:t>Do the introductions and conclusions present the kind of information you would expect?</a:t>
            </a:r>
          </a:p>
          <a:p>
            <a:r>
              <a:rPr lang="en-US" dirty="0" smtClean="0"/>
              <a:t>Is the text organized into paragraphs?</a:t>
            </a:r>
          </a:p>
          <a:p>
            <a:r>
              <a:rPr lang="en-US" dirty="0" smtClean="0"/>
              <a:t>Does the text appear to be organized linearly?</a:t>
            </a:r>
          </a:p>
          <a:p>
            <a:r>
              <a:rPr lang="en-US" dirty="0" smtClean="0"/>
              <a:t>Does the text use headings? If so, does it use more than one level?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DFB85A-7084-4FE8-835E-32A1C23AD6F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Chapter 7. Organizing Your Information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Conventional Patterns of Organization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Make things easier for the author &amp; audience</a:t>
            </a:r>
          </a:p>
          <a:p>
            <a:r>
              <a:rPr lang="en-US" dirty="0" smtClean="0"/>
              <a:t>Display organizational pattern prominently</a:t>
            </a:r>
          </a:p>
          <a:p>
            <a:pPr lvl="1"/>
            <a:r>
              <a:rPr lang="en-US" dirty="0" smtClean="0"/>
              <a:t>Create a table of contents</a:t>
            </a:r>
          </a:p>
          <a:p>
            <a:pPr lvl="1"/>
            <a:r>
              <a:rPr lang="en-US" dirty="0" smtClean="0"/>
              <a:t>Use headings liberally</a:t>
            </a:r>
          </a:p>
          <a:p>
            <a:pPr lvl="1"/>
            <a:r>
              <a:rPr lang="en-US" dirty="0" smtClean="0"/>
              <a:t>Use topic sentences at the beginning of paragraphs</a:t>
            </a:r>
          </a:p>
          <a:p>
            <a:pPr>
              <a:defRPr/>
            </a:pPr>
            <a:r>
              <a:rPr lang="en-US" dirty="0" smtClean="0"/>
              <a:t>Each type of argument calls for its own organizational pattern. (See Fig. 7.1)</a:t>
            </a:r>
          </a:p>
          <a:p>
            <a:pPr>
              <a:defRPr/>
            </a:pPr>
            <a:r>
              <a:rPr lang="en-US" dirty="0" smtClean="0"/>
              <a:t>Long, complex arguments often require several organizational patterns.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E0DE35-3B05-4AEF-8A93-20C091A9A8F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7. Organizing Your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Typical Patterns of Organization</a:t>
            </a:r>
            <a:endParaRPr lang="en-US" dirty="0"/>
          </a:p>
        </p:txBody>
      </p:sp>
      <p:sp>
        <p:nvSpPr>
          <p:cNvPr id="2007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Basic patterns of organizing information:</a:t>
            </a:r>
          </a:p>
          <a:p>
            <a:pPr lvl="1"/>
            <a:r>
              <a:rPr lang="en-US" dirty="0" smtClean="0"/>
              <a:t>Chronological: describe steps, events</a:t>
            </a:r>
          </a:p>
          <a:p>
            <a:pPr lvl="1"/>
            <a:r>
              <a:rPr lang="en-US" dirty="0" smtClean="0"/>
              <a:t>Spatial: describe objects &amp; physical sites</a:t>
            </a:r>
          </a:p>
          <a:p>
            <a:pPr lvl="1"/>
            <a:r>
              <a:rPr lang="en-US" dirty="0" smtClean="0"/>
              <a:t>General to specific: background</a:t>
            </a:r>
          </a:p>
          <a:p>
            <a:pPr lvl="1"/>
            <a:r>
              <a:rPr lang="en-US" dirty="0" smtClean="0"/>
              <a:t>More important to less important</a:t>
            </a:r>
          </a:p>
          <a:p>
            <a:pPr lvl="1"/>
            <a:r>
              <a:rPr lang="en-US" dirty="0" smtClean="0"/>
              <a:t>Comparison and contrast</a:t>
            </a:r>
          </a:p>
          <a:p>
            <a:pPr lvl="1"/>
            <a:r>
              <a:rPr lang="en-US" dirty="0" smtClean="0"/>
              <a:t>Classification and partition: categories or components</a:t>
            </a:r>
          </a:p>
          <a:p>
            <a:pPr lvl="1"/>
            <a:r>
              <a:rPr lang="en-US" dirty="0" smtClean="0"/>
              <a:t>Problem-methods-solution </a:t>
            </a:r>
          </a:p>
          <a:p>
            <a:pPr lvl="1"/>
            <a:r>
              <a:rPr lang="en-US" dirty="0" smtClean="0"/>
              <a:t>Cause and effect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2ED69E-CBE7-4284-8B7F-3AF5BFE5A7F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Chapter 7. Organizing Your Information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Chronological Organization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Commonly used to describe events or steps (Functional)</a:t>
            </a:r>
          </a:p>
          <a:p>
            <a:pPr lvl="1"/>
            <a:r>
              <a:rPr lang="en-US" dirty="0" smtClean="0"/>
              <a:t>Describe a mechanism</a:t>
            </a:r>
          </a:p>
          <a:p>
            <a:pPr lvl="1"/>
            <a:r>
              <a:rPr lang="en-US" dirty="0" smtClean="0"/>
              <a:t>Sequence of events of an accident</a:t>
            </a:r>
          </a:p>
          <a:p>
            <a:pPr lvl="1"/>
            <a:r>
              <a:rPr lang="en-US" dirty="0" smtClean="0"/>
              <a:t>Describe background of a subject (events leading up to topic)</a:t>
            </a:r>
          </a:p>
          <a:p>
            <a:pPr lvl="1"/>
            <a:r>
              <a:rPr lang="en-US" dirty="0" smtClean="0"/>
              <a:t>Describe steps in a sequence—set of instructions)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E0DE35-3B05-4AEF-8A93-20C091A9A8F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7. Organizing Your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Guidelines for Organizing Information Chronologically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Provide signposts (HEADINGS)</a:t>
            </a:r>
          </a:p>
          <a:p>
            <a:pPr lvl="1"/>
            <a:r>
              <a:rPr lang="en-US" dirty="0" smtClean="0"/>
              <a:t>Step 1, Phase 1, Stage 1, and Part 1</a:t>
            </a:r>
          </a:p>
          <a:p>
            <a:pPr lvl="1"/>
            <a:r>
              <a:rPr lang="en-US" dirty="0" smtClean="0"/>
              <a:t>Consider numbering headings (above)</a:t>
            </a:r>
          </a:p>
          <a:p>
            <a:r>
              <a:rPr lang="en-US" dirty="0" smtClean="0"/>
              <a:t>Use transitional words</a:t>
            </a:r>
          </a:p>
          <a:p>
            <a:pPr lvl="1"/>
            <a:r>
              <a:rPr lang="en-US" dirty="0" smtClean="0"/>
              <a:t>Then, next, first, and finally</a:t>
            </a:r>
          </a:p>
          <a:p>
            <a:r>
              <a:rPr lang="en-US" dirty="0" smtClean="0"/>
              <a:t>Analyze events where appropriate</a:t>
            </a:r>
          </a:p>
          <a:p>
            <a:pPr lvl="1"/>
            <a:r>
              <a:rPr lang="en-US" dirty="0" smtClean="0"/>
              <a:t>Although time-line can be easy, it doesn’t explain why or how an event happened, or what it means.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E0DE35-3B05-4AEF-8A93-20C091A9A8F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7. Organizing Your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Spatial Organization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Commonly used to describe objects and physical sites.</a:t>
            </a:r>
          </a:p>
          <a:p>
            <a:pPr lvl="1"/>
            <a:r>
              <a:rPr lang="en-US" dirty="0" smtClean="0"/>
              <a:t>Describe a physical scene in an accident report</a:t>
            </a:r>
          </a:p>
          <a:p>
            <a:pPr lvl="1"/>
            <a:r>
              <a:rPr lang="en-US" dirty="0" smtClean="0"/>
              <a:t> Describe a physical location</a:t>
            </a:r>
          </a:p>
          <a:p>
            <a:pPr lvl="2"/>
            <a:r>
              <a:rPr lang="en-US" dirty="0" smtClean="0"/>
              <a:t>A computer room</a:t>
            </a:r>
          </a:p>
          <a:p>
            <a:pPr lvl="2"/>
            <a:r>
              <a:rPr lang="en-US" dirty="0" smtClean="0"/>
              <a:t>A network system layout</a:t>
            </a:r>
          </a:p>
          <a:p>
            <a:pPr lvl="1"/>
            <a:r>
              <a:rPr lang="en-US" dirty="0" smtClean="0"/>
              <a:t>Describe a design </a:t>
            </a:r>
          </a:p>
          <a:p>
            <a:pPr lvl="2"/>
            <a:r>
              <a:rPr lang="en-US" dirty="0" smtClean="0"/>
              <a:t>A computer system (CPU, monitor, etc.)</a:t>
            </a:r>
          </a:p>
          <a:p>
            <a:pPr lvl="1"/>
            <a:r>
              <a:rPr lang="en-US" dirty="0" smtClean="0"/>
              <a:t>Fig. 7.3, p. 134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E0DE35-3B05-4AEF-8A93-20C091A9A8F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7. Organizing Your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IU Technical Communications">
  <a:themeElements>
    <a:clrScheme name="Custom 2">
      <a:dk1>
        <a:srgbClr val="4B2500"/>
      </a:dk1>
      <a:lt1>
        <a:srgbClr val="F9F0D3"/>
      </a:lt1>
      <a:dk2>
        <a:srgbClr val="A69564"/>
      </a:dk2>
      <a:lt2>
        <a:srgbClr val="EFDEAF"/>
      </a:lt2>
      <a:accent1>
        <a:srgbClr val="FFFFE3"/>
      </a:accent1>
      <a:accent2>
        <a:srgbClr val="BFBFA7"/>
      </a:accent2>
      <a:accent3>
        <a:srgbClr val="FBF6E6"/>
      </a:accent3>
      <a:accent4>
        <a:srgbClr val="3F1E00"/>
      </a:accent4>
      <a:accent5>
        <a:srgbClr val="FFFFEF"/>
      </a:accent5>
      <a:accent6>
        <a:srgbClr val="ADAD97"/>
      </a:accent6>
      <a:hlink>
        <a:srgbClr val="F3E2AA"/>
      </a:hlink>
      <a:folHlink>
        <a:srgbClr val="FFFFB2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32" tIns="45716" rIns="91432" bIns="45716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Blip>
            <a:blip xmlns:r="http://schemas.openxmlformats.org/officeDocument/2006/relationships" r:embed="rId2"/>
          </a:buBlip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32" tIns="45716" rIns="91432" bIns="45716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Blip>
            <a:blip xmlns:r="http://schemas.openxmlformats.org/officeDocument/2006/relationships" r:embed="rId2"/>
          </a:buBlip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1810</TotalTime>
  <Words>1315</Words>
  <Application>Microsoft PowerPoint</Application>
  <PresentationFormat>On-screen Show (4:3)</PresentationFormat>
  <Paragraphs>210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SIU Technical Communications</vt:lpstr>
      <vt:lpstr>Chapter 7</vt:lpstr>
      <vt:lpstr>Principles for Organizing  Technical Information </vt:lpstr>
      <vt:lpstr>Slide 3</vt:lpstr>
      <vt:lpstr>Studying Documents from Other Cultures</vt:lpstr>
      <vt:lpstr>Conventional Patterns of Organization</vt:lpstr>
      <vt:lpstr>Typical Patterns of Organization</vt:lpstr>
      <vt:lpstr>Chronological Organization</vt:lpstr>
      <vt:lpstr>Guidelines for Organizing Information Chronologically</vt:lpstr>
      <vt:lpstr>Spatial Organization</vt:lpstr>
      <vt:lpstr>Guidelines for Organizing Information Spatially</vt:lpstr>
      <vt:lpstr>General to Specific Organization</vt:lpstr>
      <vt:lpstr>More-important to Less-important</vt:lpstr>
      <vt:lpstr>More-important to Less-important</vt:lpstr>
      <vt:lpstr>Comparison and Contrast</vt:lpstr>
      <vt:lpstr>Guidelines for Organizing Information  by Comparison and Contrast</vt:lpstr>
      <vt:lpstr>Classification and Partition</vt:lpstr>
      <vt:lpstr>Guidelines for Organizing Information  by Classification or Partition</vt:lpstr>
      <vt:lpstr>Problems-Methods-Solution</vt:lpstr>
      <vt:lpstr>Guidelines for Organizing Information  by Problem-Methods-Solution</vt:lpstr>
      <vt:lpstr>Cause and Effect</vt:lpstr>
      <vt:lpstr>Guidelines for Organizing Information  by Cause and Effect</vt:lpstr>
      <vt:lpstr>Introducing &amp; Concluding the Body</vt:lpstr>
      <vt:lpstr>Introducing the Body</vt:lpstr>
      <vt:lpstr>Introduction Should Answer Seven Questions</vt:lpstr>
      <vt:lpstr>Concluding the Body</vt:lpstr>
      <vt:lpstr>Conclusion Should Answer Four Questions</vt:lpstr>
    </vt:vector>
  </TitlesOfParts>
  <Company>Bedford/St. Martin's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 Eaton</dc:creator>
  <cp:lastModifiedBy>Andrew Aken</cp:lastModifiedBy>
  <cp:revision>325</cp:revision>
  <dcterms:created xsi:type="dcterms:W3CDTF">2002-11-26T20:32:32Z</dcterms:created>
  <dcterms:modified xsi:type="dcterms:W3CDTF">2008-10-01T16:20:08Z</dcterms:modified>
</cp:coreProperties>
</file>