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7"/>
  </p:notesMasterIdLst>
  <p:handoutMasterIdLst>
    <p:handoutMasterId r:id="rId18"/>
  </p:handoutMasterIdLst>
  <p:sldIdLst>
    <p:sldId id="282" r:id="rId2"/>
    <p:sldId id="283" r:id="rId3"/>
    <p:sldId id="284" r:id="rId4"/>
    <p:sldId id="285" r:id="rId5"/>
    <p:sldId id="271" r:id="rId6"/>
    <p:sldId id="272" r:id="rId7"/>
    <p:sldId id="286" r:id="rId8"/>
    <p:sldId id="287" r:id="rId9"/>
    <p:sldId id="275" r:id="rId10"/>
    <p:sldId id="288" r:id="rId11"/>
    <p:sldId id="289" r:id="rId12"/>
    <p:sldId id="290" r:id="rId13"/>
    <p:sldId id="291" r:id="rId14"/>
    <p:sldId id="292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D7349-43FF-4EBA-AE92-72209174109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F8A244E-29DA-428E-8769-09EE73E61355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Claim</a:t>
          </a:r>
          <a:endParaRPr lang="en-US" b="1" dirty="0">
            <a:solidFill>
              <a:schemeClr val="bg1"/>
            </a:solidFill>
          </a:endParaRPr>
        </a:p>
      </dgm:t>
    </dgm:pt>
    <dgm:pt modelId="{1CD10015-2275-4DCD-9A3C-7CAF5C1885D3}" type="parTrans" cxnId="{8B0EC7AC-8328-42EE-8983-21E67E21E9C2}">
      <dgm:prSet/>
      <dgm:spPr/>
      <dgm:t>
        <a:bodyPr/>
        <a:lstStyle/>
        <a:p>
          <a:endParaRPr lang="en-US"/>
        </a:p>
      </dgm:t>
    </dgm:pt>
    <dgm:pt modelId="{80293C65-9383-4D56-9012-E6A6D0DD51A0}" type="sibTrans" cxnId="{8B0EC7AC-8328-42EE-8983-21E67E21E9C2}">
      <dgm:prSet/>
      <dgm:spPr/>
      <dgm:t>
        <a:bodyPr/>
        <a:lstStyle/>
        <a:p>
          <a:endParaRPr lang="en-US"/>
        </a:p>
      </dgm:t>
    </dgm:pt>
    <dgm:pt modelId="{94DEB562-C743-4574-A9D3-D9D1FE99269C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Evidence</a:t>
          </a:r>
          <a:endParaRPr lang="en-US" b="1" dirty="0">
            <a:solidFill>
              <a:schemeClr val="bg1"/>
            </a:solidFill>
          </a:endParaRPr>
        </a:p>
      </dgm:t>
    </dgm:pt>
    <dgm:pt modelId="{F520BE41-71AE-4700-8463-661FB5FB6E54}" type="parTrans" cxnId="{CD716262-4204-499F-B489-F12377DE5850}">
      <dgm:prSet/>
      <dgm:spPr/>
      <dgm:t>
        <a:bodyPr/>
        <a:lstStyle/>
        <a:p>
          <a:endParaRPr lang="en-US"/>
        </a:p>
      </dgm:t>
    </dgm:pt>
    <dgm:pt modelId="{E93B9828-C196-47A9-B97F-8A079AC41504}" type="sibTrans" cxnId="{CD716262-4204-499F-B489-F12377DE5850}">
      <dgm:prSet/>
      <dgm:spPr/>
      <dgm:t>
        <a:bodyPr/>
        <a:lstStyle/>
        <a:p>
          <a:endParaRPr lang="en-US"/>
        </a:p>
      </dgm:t>
    </dgm:pt>
    <dgm:pt modelId="{7B3C4905-9107-45CA-8C76-40C947E73CA1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Reasoning</a:t>
          </a:r>
          <a:endParaRPr lang="en-US" b="1" dirty="0">
            <a:solidFill>
              <a:schemeClr val="bg1"/>
            </a:solidFill>
          </a:endParaRPr>
        </a:p>
      </dgm:t>
    </dgm:pt>
    <dgm:pt modelId="{A88B117E-2B18-48C6-8A9E-A4D5F547F537}" type="parTrans" cxnId="{70B4E179-6F90-4120-AB01-6905984F8D88}">
      <dgm:prSet/>
      <dgm:spPr/>
      <dgm:t>
        <a:bodyPr/>
        <a:lstStyle/>
        <a:p>
          <a:endParaRPr lang="en-US"/>
        </a:p>
      </dgm:t>
    </dgm:pt>
    <dgm:pt modelId="{3B32C246-ECF2-40A8-997C-7546913850DF}" type="sibTrans" cxnId="{70B4E179-6F90-4120-AB01-6905984F8D88}">
      <dgm:prSet/>
      <dgm:spPr/>
      <dgm:t>
        <a:bodyPr/>
        <a:lstStyle/>
        <a:p>
          <a:endParaRPr lang="en-US"/>
        </a:p>
      </dgm:t>
    </dgm:pt>
    <dgm:pt modelId="{16B92712-07D6-413D-8F27-9E82985F7A89}" type="pres">
      <dgm:prSet presAssocID="{255D7349-43FF-4EBA-AE92-722091741099}" presName="Name0" presStyleCnt="0">
        <dgm:presLayoutVars>
          <dgm:dir/>
          <dgm:animLvl val="lvl"/>
          <dgm:resizeHandles val="exact"/>
        </dgm:presLayoutVars>
      </dgm:prSet>
      <dgm:spPr/>
    </dgm:pt>
    <dgm:pt modelId="{58E775A9-D4B9-4E92-8DC1-BE1E7D3EDCCB}" type="pres">
      <dgm:prSet presAssocID="{4F8A244E-29DA-428E-8769-09EE73E61355}" presName="parTxOnly" presStyleLbl="node1" presStyleIdx="0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B9382-E25D-4581-A926-1D55CA6CCBFE}" type="pres">
      <dgm:prSet presAssocID="{80293C65-9383-4D56-9012-E6A6D0DD51A0}" presName="parTxOnlySpace" presStyleCnt="0"/>
      <dgm:spPr/>
    </dgm:pt>
    <dgm:pt modelId="{A033BF69-4CD9-47D4-9BC1-0B770A7CB62F}" type="pres">
      <dgm:prSet presAssocID="{94DEB562-C743-4574-A9D3-D9D1FE99269C}" presName="parTxOnly" presStyleLbl="node1" presStyleIdx="1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2E6F7-19AB-4B36-AD59-5B152615FD94}" type="pres">
      <dgm:prSet presAssocID="{E93B9828-C196-47A9-B97F-8A079AC41504}" presName="parTxOnlySpace" presStyleCnt="0"/>
      <dgm:spPr/>
    </dgm:pt>
    <dgm:pt modelId="{1FCED3C3-FC5C-4930-B681-EBCE6D8DED34}" type="pres">
      <dgm:prSet presAssocID="{7B3C4905-9107-45CA-8C76-40C947E73CA1}" presName="parTxOnly" presStyleLbl="node1" presStyleIdx="2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D439D-140D-4351-B91E-14A06FA813AD}" type="presOf" srcId="{4F8A244E-29DA-428E-8769-09EE73E61355}" destId="{58E775A9-D4B9-4E92-8DC1-BE1E7D3EDCCB}" srcOrd="0" destOrd="0" presId="urn:microsoft.com/office/officeart/2005/8/layout/chevron1"/>
    <dgm:cxn modelId="{8B0EC7AC-8328-42EE-8983-21E67E21E9C2}" srcId="{255D7349-43FF-4EBA-AE92-722091741099}" destId="{4F8A244E-29DA-428E-8769-09EE73E61355}" srcOrd="0" destOrd="0" parTransId="{1CD10015-2275-4DCD-9A3C-7CAF5C1885D3}" sibTransId="{80293C65-9383-4D56-9012-E6A6D0DD51A0}"/>
    <dgm:cxn modelId="{2C8F6C50-9B4C-4D16-AA34-D10D80F0FDE7}" type="presOf" srcId="{7B3C4905-9107-45CA-8C76-40C947E73CA1}" destId="{1FCED3C3-FC5C-4930-B681-EBCE6D8DED34}" srcOrd="0" destOrd="0" presId="urn:microsoft.com/office/officeart/2005/8/layout/chevron1"/>
    <dgm:cxn modelId="{75C552EC-1566-4B22-9CAB-3495F443560C}" type="presOf" srcId="{255D7349-43FF-4EBA-AE92-722091741099}" destId="{16B92712-07D6-413D-8F27-9E82985F7A89}" srcOrd="0" destOrd="0" presId="urn:microsoft.com/office/officeart/2005/8/layout/chevron1"/>
    <dgm:cxn modelId="{70B4E179-6F90-4120-AB01-6905984F8D88}" srcId="{255D7349-43FF-4EBA-AE92-722091741099}" destId="{7B3C4905-9107-45CA-8C76-40C947E73CA1}" srcOrd="2" destOrd="0" parTransId="{A88B117E-2B18-48C6-8A9E-A4D5F547F537}" sibTransId="{3B32C246-ECF2-40A8-997C-7546913850DF}"/>
    <dgm:cxn modelId="{65F9E0F3-3F59-4187-A1D0-93C78292721A}" type="presOf" srcId="{94DEB562-C743-4574-A9D3-D9D1FE99269C}" destId="{A033BF69-4CD9-47D4-9BC1-0B770A7CB62F}" srcOrd="0" destOrd="0" presId="urn:microsoft.com/office/officeart/2005/8/layout/chevron1"/>
    <dgm:cxn modelId="{CD716262-4204-499F-B489-F12377DE5850}" srcId="{255D7349-43FF-4EBA-AE92-722091741099}" destId="{94DEB562-C743-4574-A9D3-D9D1FE99269C}" srcOrd="1" destOrd="0" parTransId="{F520BE41-71AE-4700-8463-661FB5FB6E54}" sibTransId="{E93B9828-C196-47A9-B97F-8A079AC41504}"/>
    <dgm:cxn modelId="{A14CC803-DE67-49C8-A434-1421DBDDDE19}" type="presParOf" srcId="{16B92712-07D6-413D-8F27-9E82985F7A89}" destId="{58E775A9-D4B9-4E92-8DC1-BE1E7D3EDCCB}" srcOrd="0" destOrd="0" presId="urn:microsoft.com/office/officeart/2005/8/layout/chevron1"/>
    <dgm:cxn modelId="{F9C92B6C-90A2-4484-9E0A-CCA2E980266F}" type="presParOf" srcId="{16B92712-07D6-413D-8F27-9E82985F7A89}" destId="{B95B9382-E25D-4581-A926-1D55CA6CCBFE}" srcOrd="1" destOrd="0" presId="urn:microsoft.com/office/officeart/2005/8/layout/chevron1"/>
    <dgm:cxn modelId="{0D0F4E1B-C300-40A1-9CC5-6204287839AC}" type="presParOf" srcId="{16B92712-07D6-413D-8F27-9E82985F7A89}" destId="{A033BF69-4CD9-47D4-9BC1-0B770A7CB62F}" srcOrd="2" destOrd="0" presId="urn:microsoft.com/office/officeart/2005/8/layout/chevron1"/>
    <dgm:cxn modelId="{DA476BED-53B1-4E11-94F7-B608BAA7CBF7}" type="presParOf" srcId="{16B92712-07D6-413D-8F27-9E82985F7A89}" destId="{2FD2E6F7-19AB-4B36-AD59-5B152615FD94}" srcOrd="3" destOrd="0" presId="urn:microsoft.com/office/officeart/2005/8/layout/chevron1"/>
    <dgm:cxn modelId="{86A5904D-B6DC-4FB5-BE6C-EE71DA417776}" type="presParOf" srcId="{16B92712-07D6-413D-8F27-9E82985F7A89}" destId="{1FCED3C3-FC5C-4930-B681-EBCE6D8DED34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5D7349-43FF-4EBA-AE92-72209174109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F8A244E-29DA-428E-8769-09EE73E61355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Evidence</a:t>
          </a:r>
          <a:endParaRPr lang="en-US" b="1" dirty="0">
            <a:solidFill>
              <a:schemeClr val="bg1"/>
            </a:solidFill>
          </a:endParaRPr>
        </a:p>
      </dgm:t>
    </dgm:pt>
    <dgm:pt modelId="{1CD10015-2275-4DCD-9A3C-7CAF5C1885D3}" type="parTrans" cxnId="{8B0EC7AC-8328-42EE-8983-21E67E21E9C2}">
      <dgm:prSet/>
      <dgm:spPr/>
      <dgm:t>
        <a:bodyPr/>
        <a:lstStyle/>
        <a:p>
          <a:endParaRPr lang="en-US"/>
        </a:p>
      </dgm:t>
    </dgm:pt>
    <dgm:pt modelId="{80293C65-9383-4D56-9012-E6A6D0DD51A0}" type="sibTrans" cxnId="{8B0EC7AC-8328-42EE-8983-21E67E21E9C2}">
      <dgm:prSet/>
      <dgm:spPr/>
      <dgm:t>
        <a:bodyPr/>
        <a:lstStyle/>
        <a:p>
          <a:endParaRPr lang="en-US"/>
        </a:p>
      </dgm:t>
    </dgm:pt>
    <dgm:pt modelId="{94DEB562-C743-4574-A9D3-D9D1FE99269C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Reasoning</a:t>
          </a:r>
          <a:endParaRPr lang="en-US" b="1" dirty="0">
            <a:solidFill>
              <a:schemeClr val="bg1"/>
            </a:solidFill>
          </a:endParaRPr>
        </a:p>
      </dgm:t>
    </dgm:pt>
    <dgm:pt modelId="{F520BE41-71AE-4700-8463-661FB5FB6E54}" type="parTrans" cxnId="{CD716262-4204-499F-B489-F12377DE5850}">
      <dgm:prSet/>
      <dgm:spPr/>
      <dgm:t>
        <a:bodyPr/>
        <a:lstStyle/>
        <a:p>
          <a:endParaRPr lang="en-US"/>
        </a:p>
      </dgm:t>
    </dgm:pt>
    <dgm:pt modelId="{E93B9828-C196-47A9-B97F-8A079AC41504}" type="sibTrans" cxnId="{CD716262-4204-499F-B489-F12377DE5850}">
      <dgm:prSet/>
      <dgm:spPr/>
      <dgm:t>
        <a:bodyPr/>
        <a:lstStyle/>
        <a:p>
          <a:endParaRPr lang="en-US"/>
        </a:p>
      </dgm:t>
    </dgm:pt>
    <dgm:pt modelId="{7B3C4905-9107-45CA-8C76-40C947E73CA1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Claim</a:t>
          </a:r>
          <a:endParaRPr lang="en-US" b="1" dirty="0">
            <a:solidFill>
              <a:schemeClr val="bg1"/>
            </a:solidFill>
          </a:endParaRPr>
        </a:p>
      </dgm:t>
    </dgm:pt>
    <dgm:pt modelId="{A88B117E-2B18-48C6-8A9E-A4D5F547F537}" type="parTrans" cxnId="{70B4E179-6F90-4120-AB01-6905984F8D88}">
      <dgm:prSet/>
      <dgm:spPr/>
      <dgm:t>
        <a:bodyPr/>
        <a:lstStyle/>
        <a:p>
          <a:endParaRPr lang="en-US"/>
        </a:p>
      </dgm:t>
    </dgm:pt>
    <dgm:pt modelId="{3B32C246-ECF2-40A8-997C-7546913850DF}" type="sibTrans" cxnId="{70B4E179-6F90-4120-AB01-6905984F8D88}">
      <dgm:prSet/>
      <dgm:spPr/>
      <dgm:t>
        <a:bodyPr/>
        <a:lstStyle/>
        <a:p>
          <a:endParaRPr lang="en-US"/>
        </a:p>
      </dgm:t>
    </dgm:pt>
    <dgm:pt modelId="{16B92712-07D6-413D-8F27-9E82985F7A89}" type="pres">
      <dgm:prSet presAssocID="{255D7349-43FF-4EBA-AE92-722091741099}" presName="Name0" presStyleCnt="0">
        <dgm:presLayoutVars>
          <dgm:dir/>
          <dgm:animLvl val="lvl"/>
          <dgm:resizeHandles val="exact"/>
        </dgm:presLayoutVars>
      </dgm:prSet>
      <dgm:spPr/>
    </dgm:pt>
    <dgm:pt modelId="{58E775A9-D4B9-4E92-8DC1-BE1E7D3EDCCB}" type="pres">
      <dgm:prSet presAssocID="{4F8A244E-29DA-428E-8769-09EE73E61355}" presName="parTxOnly" presStyleLbl="node1" presStyleIdx="0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B9382-E25D-4581-A926-1D55CA6CCBFE}" type="pres">
      <dgm:prSet presAssocID="{80293C65-9383-4D56-9012-E6A6D0DD51A0}" presName="parTxOnlySpace" presStyleCnt="0"/>
      <dgm:spPr/>
    </dgm:pt>
    <dgm:pt modelId="{A033BF69-4CD9-47D4-9BC1-0B770A7CB62F}" type="pres">
      <dgm:prSet presAssocID="{94DEB562-C743-4574-A9D3-D9D1FE99269C}" presName="parTxOnly" presStyleLbl="node1" presStyleIdx="1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2E6F7-19AB-4B36-AD59-5B152615FD94}" type="pres">
      <dgm:prSet presAssocID="{E93B9828-C196-47A9-B97F-8A079AC41504}" presName="parTxOnlySpace" presStyleCnt="0"/>
      <dgm:spPr/>
    </dgm:pt>
    <dgm:pt modelId="{1FCED3C3-FC5C-4930-B681-EBCE6D8DED34}" type="pres">
      <dgm:prSet presAssocID="{7B3C4905-9107-45CA-8C76-40C947E73CA1}" presName="parTxOnly" presStyleLbl="node1" presStyleIdx="2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EC7AC-8328-42EE-8983-21E67E21E9C2}" srcId="{255D7349-43FF-4EBA-AE92-722091741099}" destId="{4F8A244E-29DA-428E-8769-09EE73E61355}" srcOrd="0" destOrd="0" parTransId="{1CD10015-2275-4DCD-9A3C-7CAF5C1885D3}" sibTransId="{80293C65-9383-4D56-9012-E6A6D0DD51A0}"/>
    <dgm:cxn modelId="{30F757B7-A72C-40BB-AC6B-7CE426B1131F}" type="presOf" srcId="{4F8A244E-29DA-428E-8769-09EE73E61355}" destId="{58E775A9-D4B9-4E92-8DC1-BE1E7D3EDCCB}" srcOrd="0" destOrd="0" presId="urn:microsoft.com/office/officeart/2005/8/layout/chevron1"/>
    <dgm:cxn modelId="{4057C33E-54B8-4842-858D-AA7053DBEF9D}" type="presOf" srcId="{255D7349-43FF-4EBA-AE92-722091741099}" destId="{16B92712-07D6-413D-8F27-9E82985F7A89}" srcOrd="0" destOrd="0" presId="urn:microsoft.com/office/officeart/2005/8/layout/chevron1"/>
    <dgm:cxn modelId="{2BFCB903-9C16-4650-A067-0C1274CE69F9}" type="presOf" srcId="{7B3C4905-9107-45CA-8C76-40C947E73CA1}" destId="{1FCED3C3-FC5C-4930-B681-EBCE6D8DED34}" srcOrd="0" destOrd="0" presId="urn:microsoft.com/office/officeart/2005/8/layout/chevron1"/>
    <dgm:cxn modelId="{70B4E179-6F90-4120-AB01-6905984F8D88}" srcId="{255D7349-43FF-4EBA-AE92-722091741099}" destId="{7B3C4905-9107-45CA-8C76-40C947E73CA1}" srcOrd="2" destOrd="0" parTransId="{A88B117E-2B18-48C6-8A9E-A4D5F547F537}" sibTransId="{3B32C246-ECF2-40A8-997C-7546913850DF}"/>
    <dgm:cxn modelId="{CD716262-4204-499F-B489-F12377DE5850}" srcId="{255D7349-43FF-4EBA-AE92-722091741099}" destId="{94DEB562-C743-4574-A9D3-D9D1FE99269C}" srcOrd="1" destOrd="0" parTransId="{F520BE41-71AE-4700-8463-661FB5FB6E54}" sibTransId="{E93B9828-C196-47A9-B97F-8A079AC41504}"/>
    <dgm:cxn modelId="{E6897DFD-1448-4687-BC1B-8B6A47C4E40B}" type="presOf" srcId="{94DEB562-C743-4574-A9D3-D9D1FE99269C}" destId="{A033BF69-4CD9-47D4-9BC1-0B770A7CB62F}" srcOrd="0" destOrd="0" presId="urn:microsoft.com/office/officeart/2005/8/layout/chevron1"/>
    <dgm:cxn modelId="{80596512-FC7B-4F5E-86CF-005094698142}" type="presParOf" srcId="{16B92712-07D6-413D-8F27-9E82985F7A89}" destId="{58E775A9-D4B9-4E92-8DC1-BE1E7D3EDCCB}" srcOrd="0" destOrd="0" presId="urn:microsoft.com/office/officeart/2005/8/layout/chevron1"/>
    <dgm:cxn modelId="{C06F3161-C974-4DB4-B046-728A23E38C66}" type="presParOf" srcId="{16B92712-07D6-413D-8F27-9E82985F7A89}" destId="{B95B9382-E25D-4581-A926-1D55CA6CCBFE}" srcOrd="1" destOrd="0" presId="urn:microsoft.com/office/officeart/2005/8/layout/chevron1"/>
    <dgm:cxn modelId="{192A5767-B093-4E4D-BF6F-4FCF7607CA65}" type="presParOf" srcId="{16B92712-07D6-413D-8F27-9E82985F7A89}" destId="{A033BF69-4CD9-47D4-9BC1-0B770A7CB62F}" srcOrd="2" destOrd="0" presId="urn:microsoft.com/office/officeart/2005/8/layout/chevron1"/>
    <dgm:cxn modelId="{2C438F6D-DF8B-4A46-86A1-F34A093374EE}" type="presParOf" srcId="{16B92712-07D6-413D-8F27-9E82985F7A89}" destId="{2FD2E6F7-19AB-4B36-AD59-5B152615FD94}" srcOrd="3" destOrd="0" presId="urn:microsoft.com/office/officeart/2005/8/layout/chevron1"/>
    <dgm:cxn modelId="{9F163710-975F-40E6-9B7F-9B083F650447}" type="presParOf" srcId="{16B92712-07D6-413D-8F27-9E82985F7A89}" destId="{1FCED3C3-FC5C-4930-B681-EBCE6D8DED34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6FA11-0482-4999-ABFC-2E91316CA3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6180E2-D4D3-4151-8486-008298C018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9383608-4CE1-4A67-A1F2-FE46F6647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77E929-A26E-4FD9-852C-32FDC6B7D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3FE3A0-0D79-43E2-B035-F79F5F3B4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1F1EBE-F1B0-4420-832B-C4ED8D9DA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BE4A69A2-741C-4067-83E9-ABAC2D056F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67FE7-1161-49B5-9937-694DF3867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0303FD-84A0-4E05-B0EF-CE875E04E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EC498-3CCE-4CFA-941D-5819F4B93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AB3E99-E447-430F-9FD7-DF54FA507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91037E-48C8-4712-9CEB-9CF7DB13E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5D6E3E-62F1-4481-B29B-1212DA259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07BC61-3DED-42D8-89DA-54B6DDCF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71F1EBE-F1B0-4420-832B-C4ED8D9DA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8. Communicating Persuasively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Communicating Pursuasively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Decide Where to Present the Claim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the best place is at the start of the argument followed by evidence, then reasoning</a:t>
            </a:r>
          </a:p>
          <a:p>
            <a:endParaRPr lang="en-US" dirty="0" smtClean="0"/>
          </a:p>
          <a:p>
            <a:r>
              <a:rPr lang="en-US" dirty="0" smtClean="0"/>
              <a:t>Another alternative is an indirect structure which places the claim after the evidence and reasoning.</a:t>
            </a:r>
          </a:p>
          <a:p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2D3FD-EB1F-4515-9E0D-4BCE38AAF1C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828800" y="3048000"/>
          <a:ext cx="525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905000" y="5257800"/>
          <a:ext cx="5257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Logical Fallacies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Logical fallacies can undermine the persuasiveness of your writing. Avoid at all cost! See Table 8.1, pp. 163-164.</a:t>
            </a:r>
          </a:p>
          <a:p>
            <a:pPr lvl="1"/>
            <a:r>
              <a:rPr lang="en-US" dirty="0" smtClean="0"/>
              <a:t>Ad hominem, or argument against the speaker</a:t>
            </a:r>
          </a:p>
          <a:p>
            <a:pPr lvl="1"/>
            <a:r>
              <a:rPr lang="en-US" dirty="0" smtClean="0"/>
              <a:t>Argument from ignorance</a:t>
            </a:r>
          </a:p>
          <a:p>
            <a:pPr lvl="1"/>
            <a:r>
              <a:rPr lang="en-US" dirty="0" smtClean="0"/>
              <a:t>Appeal to pity</a:t>
            </a:r>
          </a:p>
          <a:p>
            <a:pPr lvl="1"/>
            <a:r>
              <a:rPr lang="en-US" dirty="0" smtClean="0"/>
              <a:t>Argument from authority</a:t>
            </a:r>
          </a:p>
          <a:p>
            <a:pPr lvl="1"/>
            <a:r>
              <a:rPr lang="en-US" dirty="0" smtClean="0"/>
              <a:t>Circular argument, or begging the question</a:t>
            </a:r>
          </a:p>
          <a:p>
            <a:pPr lvl="1"/>
            <a:r>
              <a:rPr lang="en-US" dirty="0" smtClean="0"/>
              <a:t>Either-or argument</a:t>
            </a:r>
          </a:p>
          <a:p>
            <a:pPr lvl="1"/>
            <a:r>
              <a:rPr lang="en-US" dirty="0" smtClean="0"/>
              <a:t>Ad </a:t>
            </a:r>
            <a:r>
              <a:rPr lang="en-US" dirty="0" err="1" smtClean="0"/>
              <a:t>populum</a:t>
            </a:r>
            <a:r>
              <a:rPr lang="en-US" dirty="0" smtClean="0"/>
              <a:t>, or the bandwagon argument</a:t>
            </a:r>
          </a:p>
          <a:p>
            <a:pPr lvl="1"/>
            <a:r>
              <a:rPr lang="en-US" dirty="0" smtClean="0"/>
              <a:t>Hasty generalization, or inadequate sampling</a:t>
            </a:r>
          </a:p>
          <a:p>
            <a:pPr lvl="1"/>
            <a:r>
              <a:rPr lang="en-US" dirty="0" smtClean="0"/>
              <a:t>Post-hoc reasoning</a:t>
            </a:r>
          </a:p>
          <a:p>
            <a:pPr lvl="1"/>
            <a:r>
              <a:rPr lang="en-US" dirty="0" smtClean="0"/>
              <a:t>Oversimplifying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44244-BB25-4997-AC30-AB0798A293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Presenting Yourself Effectively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Show that you know the appropriate information about your topic.</a:t>
            </a:r>
          </a:p>
          <a:p>
            <a:r>
              <a:rPr lang="en-US" dirty="0" smtClean="0"/>
              <a:t>You must also come across as a professional.</a:t>
            </a:r>
          </a:p>
          <a:p>
            <a:r>
              <a:rPr lang="en-US" dirty="0" smtClean="0"/>
              <a:t>Demonstrate the following characteristics:</a:t>
            </a:r>
          </a:p>
          <a:p>
            <a:pPr lvl="1"/>
            <a:r>
              <a:rPr lang="en-US" dirty="0" smtClean="0"/>
              <a:t>Cooperativeness </a:t>
            </a:r>
            <a:r>
              <a:rPr lang="en-US" dirty="0" smtClean="0">
                <a:sym typeface="Wingdings" pitchFamily="2" charset="2"/>
              </a:rPr>
              <a:t> goal is to solve a problem</a:t>
            </a:r>
            <a:endParaRPr lang="en-US" dirty="0" smtClean="0"/>
          </a:p>
          <a:p>
            <a:pPr lvl="1"/>
            <a:r>
              <a:rPr lang="en-US" dirty="0" smtClean="0"/>
              <a:t>Moderation </a:t>
            </a:r>
            <a:r>
              <a:rPr lang="en-US" dirty="0" smtClean="0">
                <a:sym typeface="Wingdings" pitchFamily="2" charset="2"/>
              </a:rPr>
              <a:t> your issue is not likely doom &amp; salvation</a:t>
            </a:r>
            <a:endParaRPr lang="en-US" dirty="0" smtClean="0"/>
          </a:p>
          <a:p>
            <a:pPr lvl="1"/>
            <a:r>
              <a:rPr lang="en-US" dirty="0" smtClean="0"/>
              <a:t>Fair-mindedness </a:t>
            </a:r>
            <a:r>
              <a:rPr lang="en-US" dirty="0" smtClean="0">
                <a:sym typeface="Wingdings" pitchFamily="2" charset="2"/>
              </a:rPr>
              <a:t> acknowledge strength of opposition</a:t>
            </a:r>
            <a:endParaRPr lang="en-US" dirty="0" smtClean="0"/>
          </a:p>
          <a:p>
            <a:pPr lvl="1"/>
            <a:r>
              <a:rPr lang="en-US" dirty="0" smtClean="0"/>
              <a:t>Modesty </a:t>
            </a:r>
            <a:r>
              <a:rPr lang="en-US" dirty="0" smtClean="0">
                <a:sym typeface="Wingdings" pitchFamily="2" charset="2"/>
              </a:rPr>
              <a:t> you don’t know everything, someone else may step up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5CD120-2F40-42A1-8CFE-AC678146E9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D13D9E-A067-4697-811A-035749F481A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 Example That Demonstrates a Professional Persona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29400" cy="441960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dirty="0" smtClean="0"/>
              <a:t>	“</a:t>
            </a:r>
            <a:r>
              <a:rPr lang="en-US" sz="2200" dirty="0" smtClean="0">
                <a:solidFill>
                  <a:srgbClr val="00B050"/>
                </a:solidFill>
              </a:rPr>
              <a:t>This plan is certainly not perfect. For one thing, it calls for a greater up-front investment than we had anticipated. And the return-on-investment through the first three quarters is likely to fall short of our initial goals</a:t>
            </a:r>
            <a:r>
              <a:rPr lang="en-US" sz="2200" dirty="0" smtClean="0"/>
              <a:t>. </a:t>
            </a:r>
            <a:r>
              <a:rPr lang="en-US" sz="2200" dirty="0" smtClean="0">
                <a:solidFill>
                  <a:schemeClr val="bg1"/>
                </a:solidFill>
              </a:rPr>
              <a:t>However, </a:t>
            </a:r>
            <a:r>
              <a:rPr lang="en-US" sz="2200" dirty="0" smtClean="0">
                <a:solidFill>
                  <a:srgbClr val="FF0000"/>
                </a:solidFill>
              </a:rPr>
              <a:t>I think </a:t>
            </a:r>
            <a:r>
              <a:rPr lang="en-US" sz="2200" dirty="0" smtClean="0">
                <a:solidFill>
                  <a:schemeClr val="bg1"/>
                </a:solidFill>
              </a:rPr>
              <a:t>this plan is the best of the three alternatives for the following reasons….Therefore</a:t>
            </a:r>
            <a:r>
              <a:rPr lang="en-US" sz="2200" dirty="0" smtClean="0">
                <a:solidFill>
                  <a:srgbClr val="0070C0"/>
                </a:solidFill>
              </a:rPr>
              <a:t>, I recommend that we begin planning immediately to implement the plan</a:t>
            </a:r>
            <a:r>
              <a:rPr lang="en-US" sz="2200" dirty="0" smtClean="0">
                <a:solidFill>
                  <a:srgbClr val="FF3399"/>
                </a:solidFill>
              </a:rPr>
              <a:t>. </a:t>
            </a:r>
            <a:r>
              <a:rPr lang="en-US" sz="2200" b="1" dirty="0" smtClean="0">
                <a:solidFill>
                  <a:srgbClr val="AB4F8C"/>
                </a:solidFill>
              </a:rPr>
              <a:t>I am confident that this plan will enable us to enter the flat-screen market successfully, building on our fine reputation for high-quality advanced electronics.”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934200" y="1752600"/>
            <a:ext cx="2057400" cy="738188"/>
            <a:chOff x="6934200" y="1752600"/>
            <a:chExt cx="2057400" cy="738188"/>
          </a:xfrm>
        </p:grpSpPr>
        <p:sp>
          <p:nvSpPr>
            <p:cNvPr id="15365" name="TextBox 5"/>
            <p:cNvSpPr txBox="1">
              <a:spLocks noChangeArrowheads="1"/>
            </p:cNvSpPr>
            <p:nvPr/>
          </p:nvSpPr>
          <p:spPr bwMode="auto">
            <a:xfrm>
              <a:off x="7315200" y="1752600"/>
              <a:ext cx="1676400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Acknowledges problems with recommendation</a:t>
              </a:r>
            </a:p>
          </p:txBody>
        </p:sp>
        <p:cxnSp>
          <p:nvCxnSpPr>
            <p:cNvPr id="8" name="Straight Arrow Connector 7"/>
            <p:cNvCxnSpPr>
              <a:stCxn id="15365" idx="1"/>
            </p:cNvCxnSpPr>
            <p:nvPr/>
          </p:nvCxnSpPr>
          <p:spPr>
            <a:xfrm rot="10800000" flipV="1">
              <a:off x="6934200" y="2121694"/>
              <a:ext cx="381000" cy="31670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343400" y="2971800"/>
            <a:ext cx="4648200" cy="307975"/>
            <a:chOff x="4343400" y="2971800"/>
            <a:chExt cx="4648200" cy="307975"/>
          </a:xfrm>
        </p:grpSpPr>
        <p:sp>
          <p:nvSpPr>
            <p:cNvPr id="15367" name="TextBox 8"/>
            <p:cNvSpPr txBox="1">
              <a:spLocks noChangeArrowheads="1"/>
            </p:cNvSpPr>
            <p:nvPr/>
          </p:nvSpPr>
          <p:spPr bwMode="auto">
            <a:xfrm>
              <a:off x="7315200" y="2971800"/>
              <a:ext cx="16764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Adds modesty</a:t>
              </a:r>
            </a:p>
          </p:txBody>
        </p:sp>
        <p:cxnSp>
          <p:nvCxnSpPr>
            <p:cNvPr id="11" name="Straight Arrow Connector 10"/>
            <p:cNvCxnSpPr>
              <a:stCxn id="15367" idx="1"/>
            </p:cNvCxnSpPr>
            <p:nvPr/>
          </p:nvCxnSpPr>
          <p:spPr>
            <a:xfrm rot="10800000" flipV="1">
              <a:off x="4343400" y="3125788"/>
              <a:ext cx="2971800" cy="74612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324600" y="3810000"/>
            <a:ext cx="2743200" cy="523875"/>
            <a:chOff x="6324600" y="3810000"/>
            <a:chExt cx="2743200" cy="523875"/>
          </a:xfrm>
        </p:grpSpPr>
        <p:sp>
          <p:nvSpPr>
            <p:cNvPr id="15369" name="TextBox 11"/>
            <p:cNvSpPr txBox="1">
              <a:spLocks noChangeArrowheads="1"/>
            </p:cNvSpPr>
            <p:nvPr/>
          </p:nvSpPr>
          <p:spPr bwMode="auto">
            <a:xfrm>
              <a:off x="7391400" y="3810000"/>
              <a:ext cx="1676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0070C0"/>
                  </a:solidFill>
                </a:rPr>
                <a:t>Moderate recommendation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>
              <a:off x="6324600" y="4114800"/>
              <a:ext cx="1066800" cy="1588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477000" y="4800600"/>
            <a:ext cx="2514600" cy="954088"/>
            <a:chOff x="6477000" y="4800600"/>
            <a:chExt cx="2514600" cy="954088"/>
          </a:xfrm>
        </p:grpSpPr>
        <p:sp>
          <p:nvSpPr>
            <p:cNvPr id="15371" name="TextBox 15"/>
            <p:cNvSpPr txBox="1">
              <a:spLocks noChangeArrowheads="1"/>
            </p:cNvSpPr>
            <p:nvPr/>
          </p:nvSpPr>
          <p:spPr bwMode="auto">
            <a:xfrm>
              <a:off x="7315200" y="4800600"/>
              <a:ext cx="1676400" cy="954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AB4F8C"/>
                  </a:solidFill>
                </a:rPr>
                <a:t>Shows a spirit of cooperativeness by focusing on company goals</a:t>
              </a:r>
            </a:p>
          </p:txBody>
        </p:sp>
        <p:cxnSp>
          <p:nvCxnSpPr>
            <p:cNvPr id="18" name="Straight Arrow Connector 17"/>
            <p:cNvCxnSpPr>
              <a:stCxn id="15371" idx="1"/>
            </p:cNvCxnSpPr>
            <p:nvPr/>
          </p:nvCxnSpPr>
          <p:spPr>
            <a:xfrm rot="10800000">
              <a:off x="6477000" y="4876800"/>
              <a:ext cx="838200" cy="400844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Using Graphics &amp; Design as Persuasive Elements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examples, pp. 166-167</a:t>
            </a:r>
          </a:p>
          <a:p>
            <a:r>
              <a:rPr lang="en-US" dirty="0" smtClean="0"/>
              <a:t>Graphics make it easy to tell a story</a:t>
            </a:r>
          </a:p>
          <a:p>
            <a:r>
              <a:rPr lang="en-US" dirty="0" smtClean="0"/>
              <a:t>Can also be used to present evidence in a less technical way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59598-A7DD-499A-9948-3C6DAEEB44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Persuading Multicultural Audiences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Culture determines two factors:</a:t>
            </a:r>
          </a:p>
          <a:p>
            <a:pPr lvl="1"/>
            <a:r>
              <a:rPr lang="en-US" dirty="0" smtClean="0"/>
              <a:t>What makes an argument persuasive</a:t>
            </a:r>
          </a:p>
          <a:p>
            <a:pPr lvl="1"/>
            <a:r>
              <a:rPr lang="en-US" dirty="0" smtClean="0"/>
              <a:t>How to structure an argument</a:t>
            </a:r>
          </a:p>
          <a:p>
            <a:r>
              <a:rPr lang="en-US" dirty="0" smtClean="0"/>
              <a:t>Use two techniques:</a:t>
            </a:r>
          </a:p>
          <a:p>
            <a:pPr lvl="1"/>
            <a:r>
              <a:rPr lang="en-US" dirty="0" smtClean="0"/>
              <a:t>Study that culture and adjust the content, structure, and style of your arguments.</a:t>
            </a:r>
          </a:p>
          <a:p>
            <a:pPr lvl="1"/>
            <a:r>
              <a:rPr lang="en-US" dirty="0" smtClean="0"/>
              <a:t>Have your documents reviewed and edited by a person from the target culture.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145F80-A0D2-4A06-BC2F-0E34FB98EE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Argument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your job is to convince the reader.</a:t>
            </a:r>
          </a:p>
          <a:p>
            <a:r>
              <a:rPr lang="en-US" dirty="0" smtClean="0"/>
              <a:t>You may be reinforcing a viewpoint already held or trying to change the reader’s mind.</a:t>
            </a:r>
          </a:p>
          <a:p>
            <a:r>
              <a:rPr lang="en-US" dirty="0" smtClean="0"/>
              <a:t>Either way, you are presenting an argument.</a:t>
            </a:r>
          </a:p>
          <a:p>
            <a:pPr lvl="1"/>
            <a:r>
              <a:rPr lang="en-US" dirty="0" smtClean="0"/>
              <a:t>A collection of facts and judgments about some aspect of the world.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0F95D-BAF6-4C68-B3AF-1395400A3A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Consider the Context of Your Argument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Length can be from a sentence to multiple volumes</a:t>
            </a:r>
          </a:p>
          <a:p>
            <a:r>
              <a:rPr lang="en-US" smtClean="0"/>
              <a:t>May take many forms such as written, oral</a:t>
            </a:r>
          </a:p>
          <a:p>
            <a:r>
              <a:rPr lang="en-US" smtClean="0"/>
              <a:t>Can discuss almost any kind of issue</a:t>
            </a:r>
          </a:p>
          <a:p>
            <a:pPr lvl="1"/>
            <a:r>
              <a:rPr lang="en-US" smtClean="0"/>
              <a:t>Why a competitor is outselling us</a:t>
            </a:r>
          </a:p>
          <a:p>
            <a:pPr lvl="1"/>
            <a:r>
              <a:rPr lang="en-US" smtClean="0"/>
              <a:t>Feasibility study of various courses of action</a:t>
            </a:r>
          </a:p>
          <a:p>
            <a:pPr lvl="1"/>
            <a:r>
              <a:rPr lang="en-US" smtClean="0"/>
              <a:t>Set of instructions to complete a task in the safest manner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45ABA-A026-40AA-948C-D8CF5C3648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Understanding Your Audience’s </a:t>
            </a:r>
            <a:br>
              <a:rPr lang="en-US" smtClean="0"/>
            </a:br>
            <a:r>
              <a:rPr lang="en-US" smtClean="0"/>
              <a:t>Broader Goals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Argument is more likely effective if it responds to 3 goals that most people share:</a:t>
            </a:r>
          </a:p>
          <a:p>
            <a:pPr lvl="1"/>
            <a:r>
              <a:rPr lang="en-US" smtClean="0"/>
              <a:t>Security</a:t>
            </a:r>
          </a:p>
          <a:p>
            <a:pPr lvl="2"/>
            <a:r>
              <a:rPr lang="en-US" smtClean="0"/>
              <a:t>Job, workload</a:t>
            </a:r>
          </a:p>
          <a:p>
            <a:pPr lvl="1"/>
            <a:r>
              <a:rPr lang="en-US" smtClean="0"/>
              <a:t>Recognition</a:t>
            </a:r>
          </a:p>
          <a:p>
            <a:pPr lvl="2"/>
            <a:r>
              <a:rPr lang="en-US" smtClean="0"/>
              <a:t>Generous in praise, avoid criticism</a:t>
            </a:r>
          </a:p>
          <a:p>
            <a:pPr lvl="1"/>
            <a:r>
              <a:rPr lang="en-US" smtClean="0"/>
              <a:t>Personal and professional growth</a:t>
            </a:r>
          </a:p>
          <a:p>
            <a:pPr lvl="2"/>
            <a:r>
              <a:rPr lang="en-US" smtClean="0"/>
              <a:t>Show the benefits to organization, individuals or community</a:t>
            </a: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11D87B-62DC-4177-A248-579FDCE689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Within Constraints </a:t>
            </a: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Ethical constraints</a:t>
            </a:r>
          </a:p>
          <a:p>
            <a:r>
              <a:rPr lang="en-US" dirty="0" smtClean="0"/>
              <a:t>Legal constraints</a:t>
            </a:r>
          </a:p>
          <a:p>
            <a:r>
              <a:rPr lang="en-US" dirty="0" smtClean="0"/>
              <a:t>Political constraints (pick your battles)</a:t>
            </a:r>
          </a:p>
          <a:p>
            <a:r>
              <a:rPr lang="en-US" dirty="0" smtClean="0"/>
              <a:t>Informational constraints (unavailable information)</a:t>
            </a:r>
          </a:p>
          <a:p>
            <a:r>
              <a:rPr lang="en-US" dirty="0" smtClean="0"/>
              <a:t>Personnel constraints (access to collaborators)</a:t>
            </a:r>
          </a:p>
          <a:p>
            <a:r>
              <a:rPr lang="en-US" dirty="0" smtClean="0"/>
              <a:t>Financial constraints</a:t>
            </a:r>
          </a:p>
          <a:p>
            <a:r>
              <a:rPr lang="en-US" dirty="0" smtClean="0"/>
              <a:t>Time constraints</a:t>
            </a:r>
          </a:p>
          <a:p>
            <a:r>
              <a:rPr lang="en-US" dirty="0" smtClean="0"/>
              <a:t>Format and tone constraints (size, shape, style)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03D78-9281-4B21-8968-E8A9AF68E75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craft a persuasive argument: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craft a persuasive argument: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elements of a persuasive argument.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the right kinds of evidence.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 opposing viewpoints.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Appeal to emotions responsibly.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Decide where to present the claim.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0B676-36CA-44B0-A783-5D87B69871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Identifying the Elements of Your Argument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claim: </a:t>
            </a:r>
          </a:p>
          <a:p>
            <a:pPr lvl="1"/>
            <a:r>
              <a:rPr lang="en-US" dirty="0" smtClean="0"/>
              <a:t>the idea you are communicating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evidence: </a:t>
            </a:r>
          </a:p>
          <a:p>
            <a:pPr lvl="1"/>
            <a:r>
              <a:rPr lang="en-US" dirty="0" smtClean="0"/>
              <a:t>the facts and judgments that support your claim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reasoning: </a:t>
            </a:r>
          </a:p>
          <a:p>
            <a:pPr lvl="1"/>
            <a:r>
              <a:rPr lang="en-US" dirty="0" smtClean="0"/>
              <a:t>the logic that you use to derive the claim from the evidence</a:t>
            </a:r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28B61-FA45-4933-95A6-CA1C8C718D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25146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reasoning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905000"/>
            <a:ext cx="16002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claim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00" y="2286000"/>
            <a:ext cx="2819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887788" y="2438400"/>
            <a:ext cx="303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66800" y="1905000"/>
            <a:ext cx="16002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evidence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2. Using the Right Kinds of Evidence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most often react favorably to 4 kinds of evidence:</a:t>
            </a:r>
          </a:p>
          <a:p>
            <a:pPr lvl="1"/>
            <a:r>
              <a:rPr lang="en-US" dirty="0" smtClean="0"/>
              <a:t>“Common sense” arguments</a:t>
            </a:r>
          </a:p>
          <a:p>
            <a:pPr lvl="2"/>
            <a:r>
              <a:rPr lang="en-US" dirty="0" smtClean="0"/>
              <a:t>No hard evidence, but “it stands to reason”</a:t>
            </a:r>
          </a:p>
          <a:p>
            <a:pPr lvl="1"/>
            <a:r>
              <a:rPr lang="en-US" dirty="0" smtClean="0"/>
              <a:t>Numerical data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Expert testimony</a:t>
            </a:r>
          </a:p>
          <a:p>
            <a:pPr lvl="1"/>
            <a:endParaRPr lang="en-US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20742-17BF-4A53-8EEB-2A19789389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Three Ways of Meeting Possible Objections to Your Argument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to meet objections to your argument: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Show that the opposing argument is based on illogical reasoning or on inaccurate or incomplete facts.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Show that the opposing argument is valid but less powerful than your own.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Show that there may be a way to reconcile the two arguments.</a:t>
            </a:r>
          </a:p>
          <a:p>
            <a:r>
              <a:rPr lang="en-US" dirty="0" smtClean="0"/>
              <a:t>Be gracious and understated</a:t>
            </a:r>
          </a:p>
          <a:p>
            <a:r>
              <a:rPr lang="en-US" dirty="0" smtClean="0"/>
              <a:t>Focus on the argument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1ECCB-EEC9-467B-98A6-0D9C1D7C84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8. Communicating Persuasively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712</Words>
  <Application>Microsoft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SIU Technical Communications</vt:lpstr>
      <vt:lpstr>Chapter 8</vt:lpstr>
      <vt:lpstr>The Argument</vt:lpstr>
      <vt:lpstr>Consider the Context of Your Argument</vt:lpstr>
      <vt:lpstr>Understanding Your Audience’s  Broader Goals</vt:lpstr>
      <vt:lpstr>Working Within Constraints </vt:lpstr>
      <vt:lpstr>To craft a persuasive argument:</vt:lpstr>
      <vt:lpstr>1. Identifying the Elements of Your Argument </vt:lpstr>
      <vt:lpstr>2. Using the Right Kinds of Evidence</vt:lpstr>
      <vt:lpstr>Three Ways of Meeting Possible Objections to Your Argument</vt:lpstr>
      <vt:lpstr>Decide Where to Present the Claim</vt:lpstr>
      <vt:lpstr>Common Logical Fallacies</vt:lpstr>
      <vt:lpstr>Presenting Yourself Effectively</vt:lpstr>
      <vt:lpstr>An Example That Demonstrates a Professional Persona</vt:lpstr>
      <vt:lpstr>Using Graphics &amp; Design as Persuasive Elements</vt:lpstr>
      <vt:lpstr>Persuading Multicultural Audiences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265</cp:revision>
  <dcterms:created xsi:type="dcterms:W3CDTF">2002-11-26T20:32:32Z</dcterms:created>
  <dcterms:modified xsi:type="dcterms:W3CDTF">2008-10-01T16:18:21Z</dcterms:modified>
</cp:coreProperties>
</file>