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6"/>
  </p:notesMasterIdLst>
  <p:handoutMasterIdLst>
    <p:handoutMasterId r:id="rId37"/>
  </p:handoutMasterIdLst>
  <p:sldIdLst>
    <p:sldId id="300" r:id="rId2"/>
    <p:sldId id="282" r:id="rId3"/>
    <p:sldId id="302" r:id="rId4"/>
    <p:sldId id="303" r:id="rId5"/>
    <p:sldId id="285" r:id="rId6"/>
    <p:sldId id="304" r:id="rId7"/>
    <p:sldId id="305" r:id="rId8"/>
    <p:sldId id="306" r:id="rId9"/>
    <p:sldId id="286" r:id="rId10"/>
    <p:sldId id="307" r:id="rId11"/>
    <p:sldId id="309" r:id="rId12"/>
    <p:sldId id="310" r:id="rId13"/>
    <p:sldId id="292" r:id="rId14"/>
    <p:sldId id="299" r:id="rId15"/>
    <p:sldId id="293" r:id="rId16"/>
    <p:sldId id="294" r:id="rId17"/>
    <p:sldId id="295" r:id="rId18"/>
    <p:sldId id="296" r:id="rId19"/>
    <p:sldId id="297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01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12A"/>
    <a:srgbClr val="EAF7D8"/>
    <a:srgbClr val="FFFFCC"/>
    <a:srgbClr val="FFFAE9"/>
    <a:srgbClr val="669900"/>
    <a:srgbClr val="336600"/>
    <a:srgbClr val="008000"/>
    <a:srgbClr val="FFF8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74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A0B875-2A5B-4C1E-897B-FF6DBC148E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DF099E-5749-4DF7-887E-1B63AE5020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419600" y="685800"/>
            <a:ext cx="42672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615176D8-EDB3-4501-A2A0-C43255955E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19600" y="3962400"/>
            <a:ext cx="42672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3371850" cy="38101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14E23F-8A1B-4561-A56D-6910DEBB5F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9BCDB7-5953-480B-B077-2175EE923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6863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2E6B19-CF55-4A2D-9DDA-6F16FA0E77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rgbClr val="808080">
                      <a:alpha val="57000"/>
                    </a:srgbClr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799"/>
            <a:ext cx="2133600" cy="3270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6D329564-0F9A-4465-BDFE-30193E9E87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5052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8860FE-23EE-420C-9E07-59D2D0E1CF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0D6A53-7D8E-4159-8FBE-7899B83A0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C441ED-D8D2-43D7-BD30-924B20C8E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BC18EF-C3D3-46AB-8E39-993B5DDE18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20DD7B-8786-4E32-8C39-B8821EF915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C5260F-8595-4479-9078-6D44F4FE87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9D3056-3A31-419F-A644-E61149757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6999"/>
            <a:ext cx="2133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002E6B19-CF55-4A2D-9DDA-6F16FA0E77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4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" name="Text Box 6"/>
          <p:cNvSpPr txBox="1">
            <a:spLocks noChangeArrowheads="1"/>
          </p:cNvSpPr>
          <p:nvPr userDrawn="1"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mtClean="0"/>
              <a:t>Chapter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mtClean="0"/>
              <a:t>Drafting and Revising Definitions and Descriptions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Examples of Sentence Definition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 </a:t>
            </a:r>
            <a:r>
              <a:rPr lang="en-US" dirty="0" err="1" smtClean="0"/>
              <a:t>electrophorous</a:t>
            </a:r>
            <a:r>
              <a:rPr lang="en-US" dirty="0" smtClean="0"/>
              <a:t> is a laboratory instrument used to generate static electricity.</a:t>
            </a:r>
          </a:p>
          <a:p>
            <a:pPr>
              <a:buNone/>
            </a:pPr>
            <a:r>
              <a:rPr lang="en-US" dirty="0" smtClean="0"/>
              <a:t>A Bunsen burner is a small laboratory heating device consisting of a vertical metal tube connected to a gas source.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Many sentence definitions include a graphic.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29564-0F9A-4465-BDFE-30193E9E878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Extended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Detailed clarification</a:t>
            </a:r>
          </a:p>
          <a:p>
            <a:r>
              <a:rPr lang="en-US" smtClean="0"/>
              <a:t>Usually one or more paragraphs</a:t>
            </a:r>
          </a:p>
          <a:p>
            <a:r>
              <a:rPr lang="en-US" smtClean="0"/>
              <a:t>Often begins with a sentence definition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29564-0F9A-4465-BDFE-30193E9E878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Techniques Used in Extended Definitions</a:t>
            </a: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Graphics</a:t>
            </a:r>
          </a:p>
          <a:p>
            <a:r>
              <a:rPr lang="en-US" smtClean="0"/>
              <a:t>Examples</a:t>
            </a:r>
          </a:p>
          <a:p>
            <a:r>
              <a:rPr lang="en-US" smtClean="0"/>
              <a:t>Partition</a:t>
            </a:r>
          </a:p>
          <a:p>
            <a:pPr lvl="1"/>
            <a:r>
              <a:rPr lang="en-US" smtClean="0"/>
              <a:t>Divide into smaller parts </a:t>
            </a:r>
          </a:p>
          <a:p>
            <a:r>
              <a:rPr lang="en-US" smtClean="0"/>
              <a:t>Principle of operation</a:t>
            </a:r>
          </a:p>
          <a:p>
            <a:pPr lvl="1"/>
            <a:r>
              <a:rPr lang="en-US" smtClean="0"/>
              <a:t>How something works</a:t>
            </a:r>
          </a:p>
          <a:p>
            <a:r>
              <a:rPr lang="en-US" smtClean="0"/>
              <a:t>Comparison and contrast</a:t>
            </a:r>
          </a:p>
          <a:p>
            <a:r>
              <a:rPr lang="en-US" smtClean="0"/>
              <a:t>Analogy</a:t>
            </a:r>
          </a:p>
          <a:p>
            <a:pPr lvl="1"/>
            <a:r>
              <a:rPr lang="en-US" smtClean="0"/>
              <a:t>Specialized comparison</a:t>
            </a:r>
          </a:p>
          <a:p>
            <a:r>
              <a:rPr lang="en-US" smtClean="0"/>
              <a:t>Negation</a:t>
            </a:r>
          </a:p>
          <a:p>
            <a:pPr lvl="1"/>
            <a:r>
              <a:rPr lang="en-US" smtClean="0"/>
              <a:t>Specialized contrast; distinguish from possible confusing terms</a:t>
            </a:r>
          </a:p>
          <a:p>
            <a:r>
              <a:rPr lang="en-US" smtClean="0"/>
              <a:t>Etymology</a:t>
            </a:r>
          </a:p>
          <a:p>
            <a:pPr lvl="1"/>
            <a:r>
              <a:rPr lang="en-US" smtClean="0"/>
              <a:t>Where a word came from</a:t>
            </a:r>
          </a:p>
          <a:p>
            <a:r>
              <a:rPr lang="en-US" smtClean="0"/>
              <a:t>History of the term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2B38DE-8767-4FDC-B1C1-29F5EC82AF0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Deciding Where to Place the Definition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text</a:t>
            </a:r>
          </a:p>
          <a:p>
            <a:r>
              <a:rPr lang="en-US" dirty="0" smtClean="0"/>
              <a:t>In a marginal gloss</a:t>
            </a:r>
          </a:p>
          <a:p>
            <a:r>
              <a:rPr lang="en-US" dirty="0" smtClean="0"/>
              <a:t>In a hyperlink</a:t>
            </a:r>
          </a:p>
          <a:p>
            <a:r>
              <a:rPr lang="en-US" dirty="0" smtClean="0"/>
              <a:t>In footnotes</a:t>
            </a:r>
          </a:p>
          <a:p>
            <a:r>
              <a:rPr lang="en-US" dirty="0" smtClean="0"/>
              <a:t>In a glossary</a:t>
            </a:r>
          </a:p>
          <a:p>
            <a:r>
              <a:rPr lang="en-US" dirty="0" smtClean="0"/>
              <a:t>In an appendix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C2EAF1-2DAD-4EEB-933F-477B2888294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Descriptions</a:t>
            </a:r>
            <a:endParaRPr lang="en-US"/>
          </a:p>
        </p:txBody>
      </p:sp>
      <p:sp>
        <p:nvSpPr>
          <p:cNvPr id="23245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Explains what something “looks” like </a:t>
            </a:r>
          </a:p>
          <a:p>
            <a:pPr>
              <a:defRPr/>
            </a:pPr>
            <a:r>
              <a:rPr lang="en-US" dirty="0" smtClean="0"/>
              <a:t>Verbal </a:t>
            </a:r>
            <a:r>
              <a:rPr lang="en-US" dirty="0" smtClean="0"/>
              <a:t>and visual representations so the reader can “see” </a:t>
            </a:r>
            <a:r>
              <a:rPr lang="en-US" dirty="0" smtClean="0"/>
              <a:t>the:</a:t>
            </a:r>
            <a:endParaRPr lang="en-US" dirty="0" smtClean="0"/>
          </a:p>
          <a:p>
            <a:pPr lvl="1"/>
            <a:r>
              <a:rPr lang="en-US" dirty="0" smtClean="0"/>
              <a:t>Objects </a:t>
            </a:r>
          </a:p>
          <a:p>
            <a:pPr lvl="1"/>
            <a:r>
              <a:rPr lang="en-US" dirty="0" smtClean="0"/>
              <a:t>Mechanisms </a:t>
            </a:r>
          </a:p>
          <a:p>
            <a:pPr lvl="1"/>
            <a:r>
              <a:rPr lang="en-US" dirty="0" smtClean="0"/>
              <a:t>Processes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65BF14-D8C9-4BCE-9F1D-EA2665877C8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Principles for Writing Descriptions</a:t>
            </a: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Clearly indicate the nature and scope of the description.</a:t>
            </a:r>
          </a:p>
          <a:p>
            <a:pPr lvl="1"/>
            <a:r>
              <a:rPr lang="en-US" dirty="0" smtClean="0"/>
              <a:t>Introduce the description clearly.</a:t>
            </a:r>
          </a:p>
          <a:p>
            <a:pPr lvl="1"/>
            <a:r>
              <a:rPr lang="en-US" dirty="0" smtClean="0"/>
              <a:t>Provide appropriate detail.</a:t>
            </a:r>
          </a:p>
          <a:p>
            <a:pPr lvl="1"/>
            <a:r>
              <a:rPr lang="en-US" dirty="0" smtClean="0"/>
              <a:t>Conclude the description.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9DDCBB-EE0A-4FF0-B455-774F31956C5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Questions to Answer in Introducing </a:t>
            </a:r>
            <a:br>
              <a:rPr lang="en-US" smtClean="0"/>
            </a:br>
            <a:r>
              <a:rPr lang="en-US" smtClean="0"/>
              <a:t>Object or Mechanism Descriptions</a:t>
            </a: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item?</a:t>
            </a:r>
          </a:p>
          <a:p>
            <a:r>
              <a:rPr lang="en-US" dirty="0" smtClean="0"/>
              <a:t>What is the function of the item?</a:t>
            </a:r>
          </a:p>
          <a:p>
            <a:r>
              <a:rPr lang="en-US" dirty="0" smtClean="0"/>
              <a:t>What does the item look like?</a:t>
            </a:r>
          </a:p>
          <a:p>
            <a:r>
              <a:rPr lang="en-US" dirty="0" smtClean="0"/>
              <a:t>How does the item work?</a:t>
            </a:r>
          </a:p>
          <a:p>
            <a:r>
              <a:rPr lang="en-US" dirty="0" smtClean="0"/>
              <a:t>What are the principal parts of the item?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5D49F0-8B28-44D7-9786-95D64C22BC0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Questions to Answer in Introducing </a:t>
            </a:r>
            <a:br>
              <a:rPr lang="en-US" smtClean="0"/>
            </a:br>
            <a:r>
              <a:rPr lang="en-US" smtClean="0"/>
              <a:t>Process Descriptions</a:t>
            </a:r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process?</a:t>
            </a:r>
          </a:p>
          <a:p>
            <a:r>
              <a:rPr lang="en-US" dirty="0" smtClean="0"/>
              <a:t>What is the function of the process?</a:t>
            </a:r>
          </a:p>
          <a:p>
            <a:r>
              <a:rPr lang="en-US" dirty="0" smtClean="0"/>
              <a:t>Where and when does the process take place?</a:t>
            </a:r>
          </a:p>
          <a:p>
            <a:r>
              <a:rPr lang="en-US" dirty="0" smtClean="0"/>
              <a:t>Who or what performs the process?</a:t>
            </a:r>
          </a:p>
          <a:p>
            <a:r>
              <a:rPr lang="en-US" dirty="0" smtClean="0"/>
              <a:t>How does the process work?</a:t>
            </a:r>
          </a:p>
          <a:p>
            <a:r>
              <a:rPr lang="en-US" dirty="0" smtClean="0"/>
              <a:t>What are the principal steps of the process?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95F1D4-192D-4E8E-A3C1-42FAECC40E0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Providing Appropriate Detail in </a:t>
            </a:r>
            <a:br>
              <a:rPr lang="en-US" sz="2800" dirty="0" smtClean="0"/>
            </a:br>
            <a:r>
              <a:rPr lang="en-US" sz="2800" dirty="0" smtClean="0"/>
              <a:t>Mechanism and Object Descriptions</a:t>
            </a:r>
            <a:endParaRPr lang="en-US" sz="2800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an appropriate organizing principle:</a:t>
            </a:r>
          </a:p>
          <a:p>
            <a:pPr lvl="1"/>
            <a:r>
              <a:rPr lang="en-US" dirty="0" smtClean="0"/>
              <a:t>functional</a:t>
            </a:r>
          </a:p>
          <a:p>
            <a:pPr lvl="1"/>
            <a:r>
              <a:rPr lang="en-US" dirty="0" smtClean="0"/>
              <a:t>spatial</a:t>
            </a:r>
          </a:p>
          <a:p>
            <a:r>
              <a:rPr lang="en-US" dirty="0" smtClean="0"/>
              <a:t>Use graphics.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DAE4E9-3761-4B2B-A63A-6116F846935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Providing Appropriate Detail in </a:t>
            </a:r>
            <a:br>
              <a:rPr lang="en-US" smtClean="0"/>
            </a:br>
            <a:r>
              <a:rPr lang="en-US" smtClean="0"/>
              <a:t>Process Descriptions</a:t>
            </a:r>
            <a:endParaRPr lang="en-US"/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the step-by-step description chronologically.</a:t>
            </a:r>
          </a:p>
          <a:p>
            <a:r>
              <a:rPr lang="en-US" dirty="0" smtClean="0"/>
              <a:t>Explain causal relationships among steps.</a:t>
            </a:r>
          </a:p>
          <a:p>
            <a:r>
              <a:rPr lang="en-US" dirty="0" smtClean="0"/>
              <a:t>Use the present tense.</a:t>
            </a:r>
          </a:p>
          <a:p>
            <a:r>
              <a:rPr lang="en-US" dirty="0" smtClean="0"/>
              <a:t>Use graphics.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34A3D1-0B8F-462A-B4E4-4680B41D1C5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Uses of Definitions</a:t>
            </a: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 clarify a description of a new development or a new technology in a technical field. For instance, a zoologist who has discovered a new animal species names and defines it. </a:t>
            </a:r>
          </a:p>
          <a:p>
            <a:r>
              <a:rPr lang="en-US" dirty="0" smtClean="0"/>
              <a:t>Definitions help specialists communicate with less knowledgeable readers. A manual explaining how to tune up a car includes definitions of parts and tools.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49E02F-D40B-4108-B2A4-B1888873DCF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Descriptive Report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Physical site or an actual item.</a:t>
            </a:r>
          </a:p>
          <a:p>
            <a:r>
              <a:rPr lang="en-US" dirty="0" smtClean="0"/>
              <a:t>Mechanisms</a:t>
            </a:r>
          </a:p>
          <a:p>
            <a:pPr lvl="1"/>
            <a:r>
              <a:rPr lang="en-US" dirty="0" smtClean="0"/>
              <a:t>A synthetic object consisting of a number of identifiable parts that work together as a system.</a:t>
            </a:r>
          </a:p>
          <a:p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An activity that takes place over time.</a:t>
            </a:r>
          </a:p>
          <a:p>
            <a:pPr lvl="1"/>
            <a:r>
              <a:rPr lang="en-US" dirty="0" smtClean="0"/>
              <a:t>Descriptors that explain how something happens.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29564-0F9A-4465-BDFE-30193E9E878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Descriptive Reports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Title:</a:t>
            </a:r>
          </a:p>
          <a:p>
            <a:pPr lvl="1"/>
            <a:r>
              <a:rPr lang="en-US" dirty="0" smtClean="0"/>
              <a:t>Clearly indicate the nature and scope of the description in the title.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29564-0F9A-4465-BDFE-30193E9E878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Byline: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 name underneath the title of your report, you can do a “byline.” </a:t>
            </a:r>
          </a:p>
          <a:p>
            <a:pPr lvl="1"/>
            <a:r>
              <a:rPr lang="en-US" dirty="0" smtClean="0"/>
              <a:t>by Andrew Aken</a:t>
            </a:r>
          </a:p>
          <a:p>
            <a:r>
              <a:rPr lang="en-US" dirty="0" smtClean="0"/>
              <a:t>Include your name and your credentials at the end of the document</a:t>
            </a:r>
          </a:p>
          <a:p>
            <a:pPr lvl="1"/>
            <a:r>
              <a:rPr lang="en-US" dirty="0" smtClean="0"/>
              <a:t>Andrew Aken, TRM 316 Technical Writing Instructor, Carbondale, IL, ajaken@cba.siu.edu.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29564-0F9A-4465-BDFE-30193E9E878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Abstract: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 Descriptive or Informative abstract of your report.  </a:t>
            </a:r>
          </a:p>
          <a:p>
            <a:pPr lvl="1"/>
            <a:r>
              <a:rPr lang="en-US" dirty="0" smtClean="0"/>
              <a:t>Write it after you write your report.</a:t>
            </a:r>
          </a:p>
          <a:p>
            <a:pPr lvl="1"/>
            <a:r>
              <a:rPr lang="en-US" dirty="0" smtClean="0"/>
              <a:t>Incorporate it into the design of your report.</a:t>
            </a:r>
          </a:p>
          <a:p>
            <a:pPr lvl="1"/>
            <a:r>
              <a:rPr lang="en-US" dirty="0" smtClean="0"/>
              <a:t>It should be approximately 10% of your report.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29564-0F9A-4465-BDFE-30193E9E878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Introduction:  </a:t>
            </a:r>
            <a:endParaRPr lang="en-US">
              <a:sym typeface="Symbol" pitchFamily="18" charset="2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Indicate the specific object about to be described. </a:t>
            </a:r>
            <a:endParaRPr lang="en-US" dirty="0" smtClean="0">
              <a:sym typeface="Symbol" pitchFamily="18" charset="2"/>
            </a:endParaRPr>
          </a:p>
          <a:p>
            <a:r>
              <a:rPr lang="en-US" dirty="0" smtClean="0"/>
              <a:t>Indicate what the audience needs in terms of knowledge and background (see background below).  </a:t>
            </a:r>
            <a:endParaRPr lang="en-US" dirty="0" smtClean="0">
              <a:sym typeface="Symbol" pitchFamily="18" charset="2"/>
            </a:endParaRPr>
          </a:p>
          <a:p>
            <a:r>
              <a:rPr lang="en-US" dirty="0" smtClean="0"/>
              <a:t>Give a general description of the object and its function (what is its function?).  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29564-0F9A-4465-BDFE-30193E9E878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Introduction:  </a:t>
            </a:r>
            <a:endParaRPr lang="en-US">
              <a:sym typeface="Symbol" pitchFamily="18" charset="2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Organize (partition) the object into components that you will later describe in detail.  </a:t>
            </a:r>
          </a:p>
          <a:p>
            <a:pPr lvl="1"/>
            <a:r>
              <a:rPr lang="en-US" dirty="0" smtClean="0"/>
              <a:t>You can use these as the major and minor headings. </a:t>
            </a:r>
          </a:p>
          <a:p>
            <a:r>
              <a:rPr lang="en-US" dirty="0" smtClean="0"/>
              <a:t>Give a generally agreed upon definition.  (see pp. 179-180).  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29564-0F9A-4465-BDFE-30193E9E878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(cont.):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able to understand the detailed information to follow.</a:t>
            </a:r>
          </a:p>
          <a:p>
            <a:r>
              <a:rPr lang="en-US" dirty="0" smtClean="0"/>
              <a:t>Provide a broad understanding of the object, or mechanism.</a:t>
            </a:r>
          </a:p>
          <a:p>
            <a:pPr lvl="1"/>
            <a:r>
              <a:rPr lang="en-US" dirty="0" smtClean="0"/>
              <a:t>What is the item?</a:t>
            </a:r>
          </a:p>
          <a:p>
            <a:pPr lvl="1"/>
            <a:r>
              <a:rPr lang="en-US" dirty="0" smtClean="0"/>
              <a:t>What is the function of the item?</a:t>
            </a:r>
          </a:p>
          <a:p>
            <a:pPr lvl="1"/>
            <a:r>
              <a:rPr lang="en-US" dirty="0" smtClean="0"/>
              <a:t>What does the item look like?</a:t>
            </a:r>
          </a:p>
          <a:p>
            <a:pPr lvl="1"/>
            <a:r>
              <a:rPr lang="en-US" dirty="0" smtClean="0"/>
              <a:t>How does the item work?</a:t>
            </a:r>
          </a:p>
          <a:p>
            <a:pPr lvl="1"/>
            <a:r>
              <a:rPr lang="en-US" dirty="0" smtClean="0"/>
              <a:t>What are the principle parts of the item?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29564-0F9A-4465-BDFE-30193E9E878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Background, Related Operation, and Graphics: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Background:  </a:t>
            </a:r>
          </a:p>
          <a:p>
            <a:pPr lvl="1"/>
            <a:r>
              <a:rPr lang="en-US" smtClean="0"/>
              <a:t>The background could provide relevance and insight into why the topic was developed or implemented or possibly how the topic has evolved.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29564-0F9A-4465-BDFE-30193E9E878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Background, Related Operation, and Graphics: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Related Operation:  </a:t>
            </a:r>
          </a:p>
          <a:p>
            <a:pPr lvl="1"/>
            <a:r>
              <a:rPr lang="en-US" dirty="0" smtClean="0"/>
              <a:t>It may be useful to briefly explain the operation or process associated with the object you are describing. </a:t>
            </a:r>
          </a:p>
          <a:p>
            <a:pPr lvl="1"/>
            <a:r>
              <a:rPr lang="en-US" dirty="0" smtClean="0"/>
              <a:t> For example, if you are describing a hard drive, you could briefly explain how it works.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29564-0F9A-4465-BDFE-30193E9E878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Background, Related Operation, and Graphics: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Graphics:  </a:t>
            </a:r>
          </a:p>
          <a:p>
            <a:pPr lvl="1"/>
            <a:r>
              <a:rPr lang="en-US" smtClean="0"/>
              <a:t>Provide illustrations of the object you are describing with identification information and with labels pointing to the parts. </a:t>
            </a:r>
          </a:p>
          <a:p>
            <a:pPr lvl="1"/>
            <a:r>
              <a:rPr lang="en-US" smtClean="0"/>
              <a:t>Include headings and subheadings to mark off the discussion of the individual parts or characteristics.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29564-0F9A-4465-BDFE-30193E9E878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Definitions—Explain what something is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world of business and industry depends on clear definitions.</a:t>
            </a:r>
          </a:p>
          <a:p>
            <a:r>
              <a:rPr lang="en-US" dirty="0" smtClean="0"/>
              <a:t>Definitions assist readers understand what you MEAN by a word or phrase.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29564-0F9A-4465-BDFE-30193E9E878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of the parts or characteristics (Description):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Provide appropriate detail.  </a:t>
            </a:r>
          </a:p>
          <a:p>
            <a:pPr lvl="1"/>
            <a:r>
              <a:rPr lang="en-US" smtClean="0"/>
              <a:t>Separate object into parts, sections, or characteristics (remember this is called partitioning).  Use headings to help guide your reader.  Use graphics to help clarify sections.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29564-0F9A-4465-BDFE-30193E9E878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Description: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Provide appropriate detail.</a:t>
            </a:r>
          </a:p>
          <a:p>
            <a:pPr lvl="1"/>
            <a:r>
              <a:rPr lang="en-US" smtClean="0"/>
              <a:t>Define each part and then, if applicable, describe its function, operating principle, and appearance.</a:t>
            </a:r>
          </a:p>
          <a:p>
            <a:pPr lvl="1"/>
            <a:r>
              <a:rPr lang="en-US" smtClean="0"/>
              <a:t>Choose an appropriate organizing pattern</a:t>
            </a:r>
          </a:p>
          <a:p>
            <a:pPr lvl="2"/>
            <a:r>
              <a:rPr lang="en-US" smtClean="0"/>
              <a:t>Spatial:  Based on the physical structure of the item:  from top to bottom, east to west, outside to inside, and so forth.</a:t>
            </a:r>
          </a:p>
          <a:p>
            <a:pPr lvl="2"/>
            <a:r>
              <a:rPr lang="en-US" smtClean="0"/>
              <a:t>Functional:  the way the item works or is used.</a:t>
            </a:r>
          </a:p>
          <a:p>
            <a:r>
              <a:rPr lang="en-US" smtClean="0"/>
              <a:t>Conclude the description.</a:t>
            </a:r>
          </a:p>
          <a:p>
            <a:pPr lvl="1"/>
            <a:r>
              <a:rPr lang="en-US" smtClean="0"/>
              <a:t>Brief conclusion, so last portion is not last thing reader remembers.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29564-0F9A-4465-BDFE-30193E9E878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Conclusion: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Conclusion can be a brief summary of the object.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29564-0F9A-4465-BDFE-30193E9E878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Cite Sources: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Cite any source that you used to collect data for your descriptive report.  </a:t>
            </a:r>
          </a:p>
          <a:p>
            <a:r>
              <a:rPr lang="en-US" smtClean="0"/>
              <a:t>Please cite a minimum of three sources.  </a:t>
            </a:r>
          </a:p>
          <a:p>
            <a:pPr lvl="1"/>
            <a:r>
              <a:rPr lang="en-US" smtClean="0"/>
              <a:t>Definitions</a:t>
            </a:r>
          </a:p>
          <a:p>
            <a:pPr lvl="1"/>
            <a:r>
              <a:rPr lang="en-US" smtClean="0"/>
              <a:t>Graphics</a:t>
            </a:r>
          </a:p>
          <a:p>
            <a:pPr lvl="1"/>
            <a:r>
              <a:rPr lang="en-US" smtClean="0"/>
              <a:t>Paraphrases</a:t>
            </a:r>
          </a:p>
          <a:p>
            <a:pPr lvl="1"/>
            <a:r>
              <a:rPr lang="en-US" smtClean="0"/>
              <a:t>Direct Quotes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29564-0F9A-4465-BDFE-30193E9E8784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Strategies for Defining Terms for Readers from Another Culture</a:t>
            </a:r>
            <a:endParaRPr lang="en-US"/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glossary: a list of definitions.</a:t>
            </a:r>
          </a:p>
          <a:p>
            <a:r>
              <a:rPr lang="en-US" dirty="0" smtClean="0"/>
              <a:t>Use Simplified English and easily recognizable terms in definitions.</a:t>
            </a:r>
          </a:p>
          <a:p>
            <a:r>
              <a:rPr lang="en-US" dirty="0" smtClean="0"/>
              <a:t>Pay close attention to key terms.</a:t>
            </a:r>
          </a:p>
          <a:p>
            <a:r>
              <a:rPr lang="en-US" dirty="0" smtClean="0"/>
              <a:t>Use visuals to help readers understand a term or concept.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DA6D2-62CC-4889-81A4-92BB931990B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Descriptions—Discuss the detailed PHYSICAL aspects of a thing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Descriptions usually provide a fuller picture of an object, mechanism, or a process.</a:t>
            </a:r>
          </a:p>
          <a:p>
            <a:r>
              <a:rPr lang="en-US" smtClean="0"/>
              <a:t>Descriptions often go into detail about the components (parts) of an object  or mechanism OR the stages of the process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29564-0F9A-4465-BDFE-30193E9E878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Definitions 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Parenthetical </a:t>
            </a:r>
          </a:p>
          <a:p>
            <a:r>
              <a:rPr lang="en-US" dirty="0" smtClean="0"/>
              <a:t>Sentence </a:t>
            </a:r>
          </a:p>
          <a:p>
            <a:r>
              <a:rPr lang="en-US" dirty="0" smtClean="0"/>
              <a:t>Extended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84FA38-985F-4CFD-9404-DA56BC023C4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of Definition: Parenthetical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Parenthetical:  A brief definition placed unobtrusively in a sentence.</a:t>
            </a:r>
          </a:p>
          <a:p>
            <a:r>
              <a:rPr lang="en-US" dirty="0" smtClean="0"/>
              <a:t>Often, parenthetical is just a word or phrase placed within the sentence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29564-0F9A-4465-BDFE-30193E9E878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Parenthetical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crane is located on the starboard (right side) of the ship.</a:t>
            </a:r>
          </a:p>
          <a:p>
            <a:pPr>
              <a:buNone/>
            </a:pPr>
            <a:r>
              <a:rPr lang="en-US" dirty="0" smtClean="0"/>
              <a:t>Summit Books announced its intention to create a new </a:t>
            </a:r>
            <a:r>
              <a:rPr lang="en-US" dirty="0" err="1" smtClean="0"/>
              <a:t>colophone</a:t>
            </a:r>
            <a:r>
              <a:rPr lang="en-US" dirty="0" smtClean="0"/>
              <a:t> (emblem or trademark).</a:t>
            </a:r>
          </a:p>
          <a:p>
            <a:pPr>
              <a:buNone/>
            </a:pPr>
            <a:r>
              <a:rPr lang="en-US" dirty="0" err="1" smtClean="0"/>
              <a:t>Motorboating</a:t>
            </a:r>
            <a:r>
              <a:rPr lang="en-US" dirty="0" smtClean="0"/>
              <a:t> is permitted in the Jamesport Estuary, the portion of the bay that meets the mouth of the Jamesport River.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29564-0F9A-4465-BDFE-30193E9E878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Definition: Sentence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Sentence Definition:  A one sentence clarification—more formal than Parenthetical.</a:t>
            </a:r>
          </a:p>
          <a:p>
            <a:pPr lvl="1"/>
            <a:r>
              <a:rPr lang="en-US" dirty="0" smtClean="0"/>
              <a:t>Sentence definition usually includes:</a:t>
            </a:r>
          </a:p>
          <a:p>
            <a:pPr lvl="2"/>
            <a:r>
              <a:rPr lang="en-US" dirty="0" smtClean="0"/>
              <a:t>Item</a:t>
            </a:r>
          </a:p>
          <a:p>
            <a:pPr lvl="2"/>
            <a:r>
              <a:rPr lang="en-US" dirty="0" smtClean="0"/>
              <a:t>Category</a:t>
            </a:r>
          </a:p>
          <a:p>
            <a:pPr lvl="2"/>
            <a:r>
              <a:rPr lang="en-US" dirty="0" smtClean="0"/>
              <a:t>Distinguishing characteristics</a:t>
            </a:r>
          </a:p>
          <a:p>
            <a:pPr lvl="2"/>
            <a:r>
              <a:rPr lang="en-US" dirty="0" smtClean="0"/>
              <a:t>May also include a graphic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29564-0F9A-4465-BDFE-30193E9E878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Writing Effective </a:t>
            </a:r>
            <a:br>
              <a:rPr lang="en-US" smtClean="0"/>
            </a:br>
            <a:r>
              <a:rPr lang="en-US" smtClean="0"/>
              <a:t>Sentence Definitions</a:t>
            </a: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 specific in stating the category and the distinguishing characteristics.</a:t>
            </a:r>
          </a:p>
          <a:p>
            <a:r>
              <a:rPr lang="en-US" dirty="0" smtClean="0"/>
              <a:t>Don't describe a specific item if you are defining a general class of items.</a:t>
            </a:r>
          </a:p>
          <a:p>
            <a:r>
              <a:rPr lang="en-US" dirty="0" smtClean="0"/>
              <a:t>Avoid writing circular definitions: definitions that merely repeat the key words or the distinguishing characteristics of the item being defined in the category.</a:t>
            </a:r>
          </a:p>
          <a:p>
            <a:r>
              <a:rPr lang="en-US" dirty="0" smtClean="0"/>
              <a:t>Be sure the category contains a noun or a noun phrase rather than a phrase beginning with when, what, or where.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Standard </a:t>
            </a:r>
            <a:r>
              <a:rPr lang="en-US" dirty="0" smtClean="0"/>
              <a:t>pattern for sentence definitions</a:t>
            </a:r>
          </a:p>
          <a:p>
            <a:pPr lvl="1"/>
            <a:r>
              <a:rPr lang="en-US" dirty="0" smtClean="0"/>
              <a:t>Item = Category + Distinguishing </a:t>
            </a:r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29CE6F-4BB0-4C3C-BA27-AFA41AB32A6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9. Drafting and Revising Definitions and Descriptions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U Technical Communications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</TotalTime>
  <Words>1629</Words>
  <Application>Microsoft PowerPoint</Application>
  <PresentationFormat>On-screen Show (4:3)</PresentationFormat>
  <Paragraphs>240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Wingdings</vt:lpstr>
      <vt:lpstr>Times New Roman</vt:lpstr>
      <vt:lpstr>SIU Technical Communications</vt:lpstr>
      <vt:lpstr>Chapter 9</vt:lpstr>
      <vt:lpstr>Two Uses of Definitions</vt:lpstr>
      <vt:lpstr>Definitions—Explain what something is</vt:lpstr>
      <vt:lpstr>Descriptions—Discuss the detailed PHYSICAL aspects of a thing</vt:lpstr>
      <vt:lpstr>Types of Definitions </vt:lpstr>
      <vt:lpstr>Type of Definition: Parenthetical</vt:lpstr>
      <vt:lpstr>Examples of Parenthetical</vt:lpstr>
      <vt:lpstr>Type of Definition: Sentence</vt:lpstr>
      <vt:lpstr>Guidelines for Writing Effective  Sentence Definitions</vt:lpstr>
      <vt:lpstr>Examples of Sentence Definition</vt:lpstr>
      <vt:lpstr>Extended Definitions</vt:lpstr>
      <vt:lpstr>Techniques Used in Extended Definitions</vt:lpstr>
      <vt:lpstr>Deciding Where to Place the Definition</vt:lpstr>
      <vt:lpstr>Descriptions</vt:lpstr>
      <vt:lpstr>Principles for Writing Descriptions</vt:lpstr>
      <vt:lpstr>Questions to Answer in Introducing  Object or Mechanism Descriptions</vt:lpstr>
      <vt:lpstr>Questions to Answer in Introducing  Process Descriptions</vt:lpstr>
      <vt:lpstr>Providing Appropriate Detail in  Mechanism and Object Descriptions</vt:lpstr>
      <vt:lpstr>Providing Appropriate Detail in  Process Descriptions</vt:lpstr>
      <vt:lpstr>Descriptive Report</vt:lpstr>
      <vt:lpstr>Writing Descriptive Reports</vt:lpstr>
      <vt:lpstr>Byline:</vt:lpstr>
      <vt:lpstr>Abstract:</vt:lpstr>
      <vt:lpstr>Introduction:  </vt:lpstr>
      <vt:lpstr>Introduction:  </vt:lpstr>
      <vt:lpstr>Introduction (cont.):</vt:lpstr>
      <vt:lpstr>Background, Related Operation, and Graphics:</vt:lpstr>
      <vt:lpstr>Background, Related Operation, and Graphics:</vt:lpstr>
      <vt:lpstr>Background, Related Operation, and Graphics:</vt:lpstr>
      <vt:lpstr>Discussion of the parts or characteristics (Description):</vt:lpstr>
      <vt:lpstr>Description:</vt:lpstr>
      <vt:lpstr>Conclusion:</vt:lpstr>
      <vt:lpstr>Cite Sources:</vt:lpstr>
      <vt:lpstr>Strategies for Defining Terms for Readers from Another Culture</vt:lpstr>
    </vt:vector>
  </TitlesOfParts>
  <Company>Bedford/St. Martin's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 Eaton</dc:creator>
  <cp:lastModifiedBy>Andrew Aken</cp:lastModifiedBy>
  <cp:revision>343</cp:revision>
  <dcterms:created xsi:type="dcterms:W3CDTF">2002-11-26T20:32:32Z</dcterms:created>
  <dcterms:modified xsi:type="dcterms:W3CDTF">2008-09-29T18:59:32Z</dcterms:modified>
</cp:coreProperties>
</file>