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31"/>
  </p:notesMasterIdLst>
  <p:handoutMasterIdLst>
    <p:handoutMasterId r:id="rId32"/>
  </p:handoutMasterIdLst>
  <p:sldIdLst>
    <p:sldId id="301" r:id="rId2"/>
    <p:sldId id="302" r:id="rId3"/>
    <p:sldId id="282" r:id="rId4"/>
    <p:sldId id="283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286" r:id="rId16"/>
    <p:sldId id="313" r:id="rId17"/>
    <p:sldId id="314" r:id="rId18"/>
    <p:sldId id="315" r:id="rId19"/>
    <p:sldId id="32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00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2A"/>
    <a:srgbClr val="EAF7D8"/>
    <a:srgbClr val="FFFFCC"/>
    <a:srgbClr val="FFFAE9"/>
    <a:srgbClr val="669900"/>
    <a:srgbClr val="336600"/>
    <a:srgbClr val="008000"/>
    <a:srgbClr val="FFF8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4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18A773-AB11-48DC-9358-BA3D3B80C1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7F2CCB-DF7C-4EE8-AF66-6C429B24E1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419600" y="685800"/>
            <a:ext cx="4267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Chapter 11. Writing Effective Sentences</a:t>
            </a:r>
            <a:endParaRPr lang="en-US" dirty="0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966B8628-AF38-4D5A-A18C-21E87B4E96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19600" y="3962400"/>
            <a:ext cx="4267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371850" cy="3810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A7F527-0782-45A5-80F0-FFD1D5260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2707F2-7621-4D2E-A3DC-61230F455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C49FBB9-6F30-4AC7-B1DB-7A486680F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D93CA883-21CD-4AA3-AEAC-656122C480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E5F207-D103-4986-A69E-19A42B1CFE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F89680-0DAA-42C1-B717-84B75EFC29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2FEC3D-A57B-445F-BDEB-4139A0FA8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60AB2E-B68D-49C2-B4FE-3AD34FEE99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608506-75C3-4B20-AEA4-FDE49C84CA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3DEEF8-C60D-4F6C-B99D-EAAB3916F0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B4B1F7-BDCF-4C7C-8563-0B5B98D71F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2C49FBB9-6F30-4AC7-B1DB-7A486680F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Chapter 11. Writing Effective Sentences</a:t>
            </a:r>
            <a:endParaRPr lang="en-US" dirty="0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6"/>
          <p:cNvSpPr txBox="1">
            <a:spLocks noChangeArrowheads="1"/>
          </p:cNvSpPr>
          <p:nvPr userDrawn="1"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Writing Effective Sentences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2. Emphasize New &amp; Important Information</a:t>
            </a:r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Place new information at the end of the sentence.</a:t>
            </a:r>
          </a:p>
          <a:p>
            <a:pPr lvl="1"/>
            <a:r>
              <a:rPr lang="en-US" dirty="0" smtClean="0"/>
              <a:t>Because of labor shortages, we expect a </a:t>
            </a:r>
            <a:r>
              <a:rPr lang="en-US" i="1" u="sng" dirty="0" smtClean="0"/>
              <a:t>three week delay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Three week delay is the new information.</a:t>
            </a:r>
          </a:p>
          <a:p>
            <a:r>
              <a:rPr lang="en-US" dirty="0" smtClean="0"/>
              <a:t>Do not end the sentence with information that blunts the impact of the new information.</a:t>
            </a:r>
          </a:p>
          <a:p>
            <a:pPr lvl="1"/>
            <a:r>
              <a:rPr lang="en-US" dirty="0" smtClean="0"/>
              <a:t>The joint </a:t>
            </a:r>
            <a:r>
              <a:rPr lang="en-US" i="1" u="sng" dirty="0" smtClean="0"/>
              <a:t>could fail </a:t>
            </a:r>
            <a:r>
              <a:rPr lang="en-US" dirty="0" smtClean="0"/>
              <a:t>under special circumstances. (Weak)</a:t>
            </a:r>
          </a:p>
          <a:p>
            <a:pPr lvl="1"/>
            <a:r>
              <a:rPr lang="en-US" dirty="0" smtClean="0"/>
              <a:t>Under special circumstances, </a:t>
            </a:r>
            <a:r>
              <a:rPr lang="en-US" i="1" u="sng" dirty="0" smtClean="0"/>
              <a:t>the joint could fail</a:t>
            </a:r>
            <a:r>
              <a:rPr lang="en-US" dirty="0" smtClean="0"/>
              <a:t>. (Better)</a:t>
            </a:r>
          </a:p>
          <a:p>
            <a:r>
              <a:rPr lang="en-US" dirty="0" smtClean="0"/>
              <a:t>Put new or difficult terms at the end of the sentence.</a:t>
            </a:r>
          </a:p>
          <a:p>
            <a:pPr lvl="1"/>
            <a:r>
              <a:rPr lang="en-US" dirty="0" smtClean="0"/>
              <a:t>You use a </a:t>
            </a:r>
            <a:r>
              <a:rPr lang="en-US" i="1" u="sng" dirty="0" smtClean="0"/>
              <a:t>wired glove </a:t>
            </a:r>
            <a:r>
              <a:rPr lang="en-US" dirty="0" smtClean="0"/>
              <a:t>to point to objects. (Weak)</a:t>
            </a:r>
          </a:p>
          <a:p>
            <a:pPr lvl="1"/>
            <a:r>
              <a:rPr lang="en-US" dirty="0" smtClean="0"/>
              <a:t>To point to objects, you use a </a:t>
            </a:r>
            <a:r>
              <a:rPr lang="en-US" i="1" u="sng" dirty="0" smtClean="0"/>
              <a:t>wired glove</a:t>
            </a:r>
            <a:r>
              <a:rPr lang="en-US" dirty="0" smtClean="0"/>
              <a:t>. (Better)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CA883-21CD-4AA3-AEAC-656122C480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 Appropriate Sentence Length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Average sentence length of 15 to 20 words</a:t>
            </a:r>
          </a:p>
          <a:p>
            <a:pPr lvl="1"/>
            <a:r>
              <a:rPr lang="en-US" smtClean="0"/>
              <a:t>Use variety of lengths</a:t>
            </a:r>
          </a:p>
          <a:p>
            <a:pPr lvl="1"/>
            <a:r>
              <a:rPr lang="en-US" smtClean="0"/>
              <a:t>10 words is too choppy</a:t>
            </a:r>
          </a:p>
          <a:p>
            <a:pPr lvl="1"/>
            <a:r>
              <a:rPr lang="en-US" smtClean="0"/>
              <a:t>Series of 35+ word sentences is too demanding</a:t>
            </a:r>
          </a:p>
          <a:p>
            <a:pPr lvl="1"/>
            <a:r>
              <a:rPr lang="en-US" smtClean="0"/>
              <a:t>Succession of same length sentences too monotonous</a:t>
            </a:r>
          </a:p>
          <a:p>
            <a:pPr lvl="1"/>
            <a:r>
              <a:rPr lang="en-US" smtClean="0"/>
              <a:t>Avoid overly long sentences</a:t>
            </a:r>
          </a:p>
          <a:p>
            <a:pPr lvl="2"/>
            <a:r>
              <a:rPr lang="en-US" smtClean="0"/>
              <a:t>Break apart or use lists</a:t>
            </a:r>
          </a:p>
          <a:p>
            <a:pPr lvl="1"/>
            <a:r>
              <a:rPr lang="en-US" smtClean="0"/>
              <a:t>Avoid overly short sentences</a:t>
            </a:r>
          </a:p>
          <a:p>
            <a:pPr lvl="2"/>
            <a:r>
              <a:rPr lang="en-US" smtClean="0"/>
              <a:t>Combine sentences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CA883-21CD-4AA3-AEAC-656122C480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 Focus on the “Real” Subject</a:t>
            </a:r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Don’t bury the real subject in a prepositional phrase.</a:t>
            </a:r>
          </a:p>
          <a:p>
            <a:r>
              <a:rPr lang="en-US" dirty="0" smtClean="0"/>
              <a:t>The weak subject will hide the real subject.</a:t>
            </a:r>
          </a:p>
          <a:p>
            <a:pPr lvl="1"/>
            <a:r>
              <a:rPr lang="en-US" dirty="0" smtClean="0"/>
              <a:t>Weak:  </a:t>
            </a:r>
            <a:r>
              <a:rPr lang="en-US" i="1" u="sng" dirty="0" smtClean="0"/>
              <a:t>The use </a:t>
            </a:r>
            <a:r>
              <a:rPr lang="en-US" dirty="0" smtClean="0"/>
              <a:t>of this method would eliminate the problem of motor damage.</a:t>
            </a:r>
          </a:p>
          <a:p>
            <a:pPr lvl="1"/>
            <a:r>
              <a:rPr lang="en-US" dirty="0" smtClean="0"/>
              <a:t>Strong:  </a:t>
            </a:r>
            <a:r>
              <a:rPr lang="en-US" i="1" u="sng" dirty="0" smtClean="0"/>
              <a:t>This method </a:t>
            </a:r>
            <a:r>
              <a:rPr lang="en-US" dirty="0" smtClean="0"/>
              <a:t>would eliminate the problem of motor damage.</a:t>
            </a:r>
          </a:p>
          <a:p>
            <a:pPr lvl="1"/>
            <a:r>
              <a:rPr lang="en-US" dirty="0" smtClean="0"/>
              <a:t>Weak subjects usually precede the </a:t>
            </a:r>
            <a:r>
              <a:rPr lang="en-US" i="1" u="sng" dirty="0" smtClean="0"/>
              <a:t>of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Reduce number of expletives (there is, it is, there are).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CA883-21CD-4AA3-AEAC-656122C480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5. Focus on the “Real” Verb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out for inappropriate verb nominalizations.</a:t>
            </a:r>
          </a:p>
          <a:p>
            <a:pPr lvl="1"/>
            <a:r>
              <a:rPr lang="en-US" dirty="0" smtClean="0"/>
              <a:t>Verbs turned into nouns</a:t>
            </a:r>
          </a:p>
          <a:p>
            <a:pPr lvl="1"/>
            <a:r>
              <a:rPr lang="en-US" dirty="0" smtClean="0"/>
              <a:t>Weak: Each </a:t>
            </a:r>
            <a:r>
              <a:rPr lang="en-US" i="1" u="sng" dirty="0" smtClean="0"/>
              <a:t>preparation</a:t>
            </a:r>
            <a:r>
              <a:rPr lang="en-US" dirty="0" smtClean="0"/>
              <a:t> of the solution is done twice.</a:t>
            </a:r>
          </a:p>
          <a:p>
            <a:pPr lvl="1"/>
            <a:r>
              <a:rPr lang="en-US" dirty="0" smtClean="0"/>
              <a:t>Strong: Each </a:t>
            </a:r>
            <a:r>
              <a:rPr lang="en-US" i="1" u="sng" dirty="0" smtClean="0"/>
              <a:t>solution</a:t>
            </a:r>
            <a:r>
              <a:rPr lang="en-US" dirty="0" smtClean="0"/>
              <a:t> is prepared twice.</a:t>
            </a:r>
          </a:p>
          <a:p>
            <a:pPr lvl="2"/>
            <a:r>
              <a:rPr lang="en-US" dirty="0" smtClean="0"/>
              <a:t>Search for character strings such as </a:t>
            </a:r>
            <a:r>
              <a:rPr lang="en-US" dirty="0" err="1" smtClean="0"/>
              <a:t>tion</a:t>
            </a:r>
            <a:r>
              <a:rPr lang="en-US" dirty="0" smtClean="0"/>
              <a:t>, </a:t>
            </a:r>
            <a:r>
              <a:rPr lang="en-US" dirty="0" err="1" smtClean="0"/>
              <a:t>ment</a:t>
            </a:r>
            <a:r>
              <a:rPr lang="en-US" dirty="0" smtClean="0"/>
              <a:t>, sis, </a:t>
            </a:r>
            <a:r>
              <a:rPr lang="en-US" dirty="0" err="1" smtClean="0"/>
              <a:t>ence</a:t>
            </a:r>
            <a:r>
              <a:rPr lang="en-US" dirty="0" smtClean="0"/>
              <a:t>, </a:t>
            </a:r>
            <a:r>
              <a:rPr lang="en-US" dirty="0" err="1" smtClean="0"/>
              <a:t>ing</a:t>
            </a:r>
            <a:r>
              <a:rPr lang="en-US" dirty="0" smtClean="0"/>
              <a:t>, and </a:t>
            </a:r>
            <a:r>
              <a:rPr lang="en-US" dirty="0" err="1" smtClean="0"/>
              <a:t>ance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CA883-21CD-4AA3-AEAC-656122C480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6. Use Parallel Structures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Coordinated elements follow same grammatical form</a:t>
            </a:r>
          </a:p>
          <a:p>
            <a:pPr lvl="1"/>
            <a:r>
              <a:rPr lang="en-US" dirty="0" smtClean="0"/>
              <a:t>Verb form</a:t>
            </a:r>
          </a:p>
          <a:p>
            <a:pPr lvl="2"/>
            <a:r>
              <a:rPr lang="en-US" dirty="0" smtClean="0"/>
              <a:t>Nonparallel: Our present system is </a:t>
            </a:r>
            <a:r>
              <a:rPr lang="en-US" i="1" u="sng" dirty="0" smtClean="0"/>
              <a:t>costing</a:t>
            </a:r>
            <a:r>
              <a:rPr lang="en-US" dirty="0" smtClean="0"/>
              <a:t> us profits and </a:t>
            </a:r>
            <a:r>
              <a:rPr lang="en-US" i="1" u="sng" dirty="0" smtClean="0"/>
              <a:t>reduces</a:t>
            </a:r>
            <a:r>
              <a:rPr lang="en-US" dirty="0" smtClean="0"/>
              <a:t> our productivity.</a:t>
            </a:r>
          </a:p>
          <a:p>
            <a:pPr lvl="2"/>
            <a:r>
              <a:rPr lang="en-US" dirty="0" smtClean="0"/>
              <a:t>Parallel:  Our present system is </a:t>
            </a:r>
            <a:r>
              <a:rPr lang="en-US" i="1" u="sng" dirty="0" smtClean="0"/>
              <a:t>costing</a:t>
            </a:r>
            <a:r>
              <a:rPr lang="en-US" dirty="0" smtClean="0"/>
              <a:t> us profits and </a:t>
            </a:r>
            <a:r>
              <a:rPr lang="en-US" i="1" u="sng" dirty="0" smtClean="0"/>
              <a:t>reducing</a:t>
            </a:r>
            <a:r>
              <a:rPr lang="en-US" dirty="0" smtClean="0"/>
              <a:t> our productivity.</a:t>
            </a:r>
          </a:p>
          <a:p>
            <a:pPr lvl="1"/>
            <a:r>
              <a:rPr lang="en-US" dirty="0" smtClean="0"/>
              <a:t>Overlap in a series of items</a:t>
            </a:r>
          </a:p>
          <a:p>
            <a:pPr lvl="2"/>
            <a:r>
              <a:rPr lang="en-US" dirty="0" smtClean="0"/>
              <a:t>Overlapped: The speakers will include </a:t>
            </a:r>
            <a:r>
              <a:rPr lang="en-US" i="1" u="sng" dirty="0" smtClean="0"/>
              <a:t>partners of</a:t>
            </a:r>
            <a:r>
              <a:rPr lang="en-US" dirty="0" smtClean="0"/>
              <a:t>  law firms, businesspeople, and civic leaders. </a:t>
            </a:r>
          </a:p>
          <a:p>
            <a:pPr lvl="2"/>
            <a:r>
              <a:rPr lang="en-US" dirty="0" smtClean="0"/>
              <a:t>The speakers will include businesspeople, civic leaders, and partners of law firms.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CA883-21CD-4AA3-AEAC-656122C480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Modifiers Effectively</a:t>
            </a: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Distinguish between restrictive and nonrestrictive modifiers.</a:t>
            </a:r>
          </a:p>
          <a:p>
            <a:r>
              <a:rPr lang="en-US" dirty="0" smtClean="0"/>
              <a:t>Avoid misplaced modifiers.</a:t>
            </a:r>
          </a:p>
          <a:p>
            <a:r>
              <a:rPr lang="en-US" dirty="0" smtClean="0"/>
              <a:t>Avoid dangling modifiers.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E8845F-9D7E-419A-9BE1-8080001AFF3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7. Use Modifiers Effectively</a:t>
            </a:r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Avoid misplaced modifiers because placement may determine the meaning of the sentence</a:t>
            </a:r>
          </a:p>
          <a:p>
            <a:pPr lvl="1"/>
            <a:r>
              <a:rPr lang="en-US" i="1" u="sng" dirty="0" smtClean="0"/>
              <a:t>Only</a:t>
            </a:r>
            <a:r>
              <a:rPr lang="en-US" dirty="0" smtClean="0"/>
              <a:t> Turner received a cost-of-living increase last year.</a:t>
            </a:r>
          </a:p>
          <a:p>
            <a:pPr lvl="2"/>
            <a:r>
              <a:rPr lang="en-US" dirty="0" smtClean="0"/>
              <a:t>No one else received one</a:t>
            </a:r>
          </a:p>
          <a:p>
            <a:pPr lvl="1"/>
            <a:r>
              <a:rPr lang="en-US" dirty="0" smtClean="0"/>
              <a:t>Turner received </a:t>
            </a:r>
            <a:r>
              <a:rPr lang="en-US" i="1" u="sng" dirty="0" smtClean="0"/>
              <a:t>only</a:t>
            </a:r>
            <a:r>
              <a:rPr lang="en-US" dirty="0" smtClean="0"/>
              <a:t> a cost-of-living increase last year.</a:t>
            </a:r>
          </a:p>
          <a:p>
            <a:pPr lvl="2"/>
            <a:r>
              <a:rPr lang="en-US" dirty="0" smtClean="0"/>
              <a:t>Didn’t receive a merit increase</a:t>
            </a:r>
          </a:p>
          <a:p>
            <a:pPr lvl="1"/>
            <a:r>
              <a:rPr lang="en-US" dirty="0" smtClean="0"/>
              <a:t>Turner received a cost-of-living increase </a:t>
            </a:r>
            <a:r>
              <a:rPr lang="en-US" i="1" u="sng" dirty="0" smtClean="0"/>
              <a:t>only</a:t>
            </a:r>
            <a:r>
              <a:rPr lang="en-US" dirty="0" smtClean="0"/>
              <a:t> last year.</a:t>
            </a:r>
          </a:p>
          <a:p>
            <a:pPr lvl="2"/>
            <a:r>
              <a:rPr lang="en-US" dirty="0" smtClean="0"/>
              <a:t>Received as recently as last year</a:t>
            </a:r>
          </a:p>
          <a:p>
            <a:pPr lvl="1"/>
            <a:r>
              <a:rPr lang="en-US" dirty="0" smtClean="0"/>
              <a:t>Turner received a cost-of-living increase last year </a:t>
            </a:r>
            <a:r>
              <a:rPr lang="en-US" i="1" u="sng" dirty="0" smtClean="0"/>
              <a:t>only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 other year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CA883-21CD-4AA3-AEAC-656122C480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Choosing the Right Words and Phrases</a:t>
            </a:r>
            <a:endParaRPr lang="en-US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an appropriate level of formality.</a:t>
            </a:r>
          </a:p>
          <a:p>
            <a:r>
              <a:rPr lang="en-US" dirty="0" smtClean="0"/>
              <a:t>Be clear and specific.</a:t>
            </a:r>
          </a:p>
          <a:p>
            <a:r>
              <a:rPr lang="en-US" dirty="0" smtClean="0"/>
              <a:t>Be concise.</a:t>
            </a:r>
          </a:p>
          <a:p>
            <a:r>
              <a:rPr lang="en-US" dirty="0" smtClean="0"/>
              <a:t>Use inoffensive language.</a:t>
            </a:r>
            <a:endParaRPr lang="en-US" dirty="0" smtClean="0"/>
          </a:p>
        </p:txBody>
      </p:sp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EA6284-4612-4245-B7A6-4F532EACF1B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1. Appropriate Level of Formality</a:t>
            </a:r>
            <a:endParaRPr lang="en-US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problems with informal writing</a:t>
            </a:r>
          </a:p>
          <a:p>
            <a:pPr lvl="1"/>
            <a:r>
              <a:rPr lang="en-US" dirty="0" smtClean="0"/>
              <a:t>Informal writing tends to be imprecise.</a:t>
            </a:r>
          </a:p>
          <a:p>
            <a:pPr lvl="1"/>
            <a:r>
              <a:rPr lang="en-US" dirty="0" smtClean="0"/>
              <a:t>Informal writing can be embarrassing.</a:t>
            </a:r>
          </a:p>
          <a:p>
            <a:r>
              <a:rPr lang="en-US" dirty="0" smtClean="0"/>
              <a:t>Consider audience, subject and purpose</a:t>
            </a:r>
          </a:p>
          <a:p>
            <a:pPr lvl="1"/>
            <a:r>
              <a:rPr lang="en-US" dirty="0" smtClean="0"/>
              <a:t>More formally to executives than students, etc.</a:t>
            </a:r>
          </a:p>
          <a:p>
            <a:pPr lvl="1"/>
            <a:r>
              <a:rPr lang="en-US" dirty="0" smtClean="0"/>
              <a:t>More formally about serious subjects such as safety procedures vs. office party</a:t>
            </a:r>
          </a:p>
          <a:p>
            <a:pPr lvl="1"/>
            <a:r>
              <a:rPr lang="en-US" dirty="0" smtClean="0"/>
              <a:t>More formally in a formal report than a newsletter</a:t>
            </a:r>
          </a:p>
          <a:p>
            <a:r>
              <a:rPr lang="en-US" dirty="0" smtClean="0"/>
              <a:t>Err on the side of formality!</a:t>
            </a:r>
            <a:endParaRPr lang="en-US" dirty="0" smtClean="0"/>
          </a:p>
        </p:txBody>
      </p:sp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3CC54B-212B-4E8F-B2C1-C71BCAE9043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Formality</a:t>
            </a:r>
            <a:endParaRPr lang="en-US" dirty="0"/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457200" y="1676400"/>
          <a:ext cx="8382000" cy="4175760"/>
        </p:xfrm>
        <a:graphic>
          <a:graphicData uri="http://schemas.openxmlformats.org/drawingml/2006/table">
            <a:tbl>
              <a:tblPr firstCol="1" bandRow="1">
                <a:tableStyleId>{E269D01E-BC32-4049-B463-5C60D7B0CCD2}</a:tableStyleId>
              </a:tblPr>
              <a:tblGrid>
                <a:gridCol w="2286000"/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Informal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 Acorn 560 is a real screamer.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Moderately formal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With its 3.8 GHz processor, the Acorn 560 can handle complicated spreadsheets quickly.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Highly</a:t>
                      </a:r>
                      <a:r>
                        <a:rPr lang="en-US" sz="3200" baseline="0" dirty="0" smtClean="0"/>
                        <a:t> formal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With a 3.8 GHz processor, the Acorn 560 is a high-speed personal computer designed for handling complicated spreadsheets.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9FBB9-6F30-4AC7-B1DB-7A486680F82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Effective Sentences</a:t>
            </a:r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tech communication sentences should be clear, correct, and graceful</a:t>
            </a:r>
          </a:p>
          <a:p>
            <a:pPr lvl="1"/>
            <a:r>
              <a:rPr lang="en-US" dirty="0" smtClean="0"/>
              <a:t>Structuring effective sentences</a:t>
            </a:r>
          </a:p>
          <a:p>
            <a:pPr lvl="1"/>
            <a:r>
              <a:rPr lang="en-US" dirty="0" smtClean="0"/>
              <a:t>Choosing the right words and phrases</a:t>
            </a:r>
            <a:endParaRPr lang="en-US" dirty="0" smtClean="0"/>
          </a:p>
        </p:txBody>
      </p:sp>
      <p:pic>
        <p:nvPicPr>
          <p:cNvPr id="7" name="Picture 3" descr="C:\Documents and Settings\nlmartin\Local Settings\Temporary Internet Files\Content.IE5\ATUNA1IJ\MCj035565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1814512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nlmartin\Local Settings\Temporary Internet Files\Content.IE5\2XCDIHAD\MCj028726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4800600"/>
            <a:ext cx="1776413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CA883-21CD-4AA3-AEAC-656122C480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Be Clear and Specific</a:t>
            </a:r>
            <a:endParaRPr lang="en-US" dirty="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Active vs. passive voice (pp. 236-237)</a:t>
            </a:r>
          </a:p>
          <a:p>
            <a:pPr lvl="1"/>
            <a:r>
              <a:rPr lang="en-US" dirty="0" smtClean="0"/>
              <a:t>Active: Dave </a:t>
            </a:r>
            <a:r>
              <a:rPr lang="en-US" i="1" u="sng" dirty="0" smtClean="0"/>
              <a:t>drove</a:t>
            </a:r>
            <a:r>
              <a:rPr lang="en-US" dirty="0" smtClean="0"/>
              <a:t> the launch vehicle.</a:t>
            </a:r>
          </a:p>
          <a:p>
            <a:pPr lvl="1"/>
            <a:r>
              <a:rPr lang="en-US" dirty="0" smtClean="0"/>
              <a:t>Passive: The launch vehicle </a:t>
            </a:r>
            <a:r>
              <a:rPr lang="en-US" i="1" u="sng" dirty="0" smtClean="0"/>
              <a:t>was driven</a:t>
            </a:r>
            <a:r>
              <a:rPr lang="en-US" dirty="0" smtClean="0"/>
              <a:t> by Dave.</a:t>
            </a:r>
          </a:p>
          <a:p>
            <a:r>
              <a:rPr lang="en-US" dirty="0" smtClean="0"/>
              <a:t>In most cases, active voice is better</a:t>
            </a:r>
          </a:p>
          <a:p>
            <a:pPr lvl="1"/>
            <a:r>
              <a:rPr lang="en-US" dirty="0" smtClean="0"/>
              <a:t>Emphasizes the agent</a:t>
            </a:r>
          </a:p>
          <a:p>
            <a:pPr lvl="1"/>
            <a:r>
              <a:rPr lang="en-US" dirty="0" smtClean="0"/>
              <a:t>Shorter sentences</a:t>
            </a:r>
          </a:p>
          <a:p>
            <a:r>
              <a:rPr lang="en-US" dirty="0" smtClean="0"/>
              <a:t>Passive better in four cases: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Agent is clear from the context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Agent is unknown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Agent is less important than action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Referencing the agent is inappropriate</a:t>
            </a:r>
            <a:endParaRPr lang="en-US" dirty="0" smtClean="0"/>
          </a:p>
        </p:txBody>
      </p:sp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993B9A-6450-44CD-84BC-24B66E166C5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Be Clear and Specific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specific</a:t>
            </a:r>
          </a:p>
          <a:p>
            <a:pPr lvl="1"/>
            <a:r>
              <a:rPr lang="en-US" dirty="0" smtClean="0"/>
              <a:t>Use precise words</a:t>
            </a:r>
          </a:p>
          <a:p>
            <a:pPr lvl="2"/>
            <a:r>
              <a:rPr lang="en-US" dirty="0" smtClean="0"/>
              <a:t>Ford Taurus is an automobile, a vehicle, a machine, and a thing.</a:t>
            </a:r>
          </a:p>
          <a:p>
            <a:pPr lvl="1"/>
            <a:r>
              <a:rPr lang="en-US" dirty="0" smtClean="0"/>
              <a:t>Provide adequate detail</a:t>
            </a:r>
          </a:p>
          <a:p>
            <a:pPr lvl="2"/>
            <a:r>
              <a:rPr lang="en-US" dirty="0" smtClean="0"/>
              <a:t>An engine on the plane experienced some difficulties. (Which engine, what plane, what kind of difficulties?)</a:t>
            </a:r>
          </a:p>
          <a:p>
            <a:pPr lvl="1"/>
            <a:r>
              <a:rPr lang="en-US" dirty="0" smtClean="0"/>
              <a:t>Avoid ambiguity</a:t>
            </a:r>
          </a:p>
          <a:p>
            <a:pPr lvl="2"/>
            <a:r>
              <a:rPr lang="en-US" dirty="0" smtClean="0"/>
              <a:t>After stirring for 10 seconds, add three drops of the iodine mixture to the solution. (stirring what?)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CA883-21CD-4AA3-AEAC-656122C480A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Be Clear and Specific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jargon (shoptalk) only with a technically  knowledgeable audience.</a:t>
            </a:r>
          </a:p>
          <a:p>
            <a:pPr lvl="1"/>
            <a:r>
              <a:rPr lang="en-US" i="1" dirty="0" smtClean="0"/>
              <a:t>cold-swap the drive</a:t>
            </a:r>
          </a:p>
          <a:p>
            <a:r>
              <a:rPr lang="en-US" dirty="0" smtClean="0"/>
              <a:t>Avoid unnecessary jargon because:</a:t>
            </a:r>
          </a:p>
          <a:p>
            <a:pPr lvl="1"/>
            <a:r>
              <a:rPr lang="en-US" dirty="0" smtClean="0"/>
              <a:t>It can be imprecise.</a:t>
            </a:r>
          </a:p>
          <a:p>
            <a:pPr lvl="1"/>
            <a:r>
              <a:rPr lang="en-US" dirty="0" smtClean="0"/>
              <a:t>It can be confusing.</a:t>
            </a:r>
          </a:p>
          <a:p>
            <a:pPr lvl="1"/>
            <a:r>
              <a:rPr lang="en-US" dirty="0" smtClean="0"/>
              <a:t>It is often seen as condescending.</a:t>
            </a:r>
          </a:p>
          <a:p>
            <a:pPr lvl="1"/>
            <a:r>
              <a:rPr lang="en-US" dirty="0" smtClean="0"/>
              <a:t>It is often intimidating.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CA883-21CD-4AA3-AEAC-656122C480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Be Clear and Specific</a:t>
            </a:r>
            <a:endParaRPr lang="en-US" dirty="0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positive constructions: what something is instead of what something is not</a:t>
            </a:r>
          </a:p>
          <a:p>
            <a:pPr lvl="1"/>
            <a:r>
              <a:rPr lang="en-US" dirty="0" smtClean="0"/>
              <a:t>most vs. not all</a:t>
            </a:r>
          </a:p>
          <a:p>
            <a:pPr lvl="1"/>
            <a:r>
              <a:rPr lang="en-US" dirty="0" smtClean="0"/>
              <a:t>few vs. not many</a:t>
            </a:r>
          </a:p>
          <a:p>
            <a:pPr lvl="1"/>
            <a:r>
              <a:rPr lang="en-US" dirty="0" smtClean="0"/>
              <a:t>on time vs. not late</a:t>
            </a:r>
          </a:p>
          <a:p>
            <a:r>
              <a:rPr lang="en-US" dirty="0" smtClean="0"/>
              <a:t>Avoid long noun strings.</a:t>
            </a:r>
          </a:p>
          <a:p>
            <a:pPr lvl="1"/>
            <a:r>
              <a:rPr lang="en-US" dirty="0" smtClean="0"/>
              <a:t>Preregistration procedures instruction sheet update</a:t>
            </a:r>
          </a:p>
          <a:p>
            <a:pPr lvl="1"/>
            <a:r>
              <a:rPr lang="en-US" dirty="0" smtClean="0"/>
              <a:t>Fine if the reader understands them:</a:t>
            </a:r>
          </a:p>
          <a:p>
            <a:pPr lvl="2"/>
            <a:r>
              <a:rPr lang="en-US" dirty="0" smtClean="0"/>
              <a:t>Flat-panel monitor, passive-restraint system</a:t>
            </a:r>
            <a:endParaRPr lang="en-US" dirty="0" smtClean="0"/>
          </a:p>
        </p:txBody>
      </p:sp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670CDA-47A9-426B-B0C2-3D9B906C141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Be Clear and Specific</a:t>
            </a:r>
            <a:endParaRPr 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clichés.</a:t>
            </a:r>
          </a:p>
          <a:p>
            <a:pPr lvl="1"/>
            <a:r>
              <a:rPr lang="en-US" dirty="0" smtClean="0"/>
              <a:t>thinking outside the box, pushing the envelope, mission critical, paradigm shift</a:t>
            </a:r>
          </a:p>
          <a:p>
            <a:pPr lvl="1"/>
            <a:r>
              <a:rPr lang="en-US" dirty="0" smtClean="0"/>
              <a:t>Good writing is original and fresh.</a:t>
            </a:r>
          </a:p>
          <a:p>
            <a:r>
              <a:rPr lang="en-US" dirty="0" smtClean="0"/>
              <a:t>Avoid euphemisms (polite way of saying something offensive)</a:t>
            </a:r>
          </a:p>
          <a:p>
            <a:pPr lvl="1"/>
            <a:r>
              <a:rPr lang="en-US" dirty="0" smtClean="0"/>
              <a:t>use the restroom</a:t>
            </a:r>
          </a:p>
          <a:p>
            <a:pPr lvl="1"/>
            <a:r>
              <a:rPr lang="en-US" dirty="0" err="1" smtClean="0"/>
              <a:t>dehiring</a:t>
            </a:r>
            <a:r>
              <a:rPr lang="en-US" dirty="0" smtClean="0"/>
              <a:t>, downsizing, personnel surplus reduction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CA883-21CD-4AA3-AEAC-656122C480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3. Be Concise</a:t>
            </a:r>
            <a:br>
              <a:rPr lang="en-US" smtClean="0"/>
            </a:br>
            <a:endParaRPr lang="en-US" smtClean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 obvious statements.</a:t>
            </a:r>
          </a:p>
          <a:p>
            <a:pPr lvl="1"/>
            <a:r>
              <a:rPr lang="en-US" dirty="0" smtClean="0"/>
              <a:t>The market for the sale of flash memory chips…</a:t>
            </a:r>
          </a:p>
          <a:p>
            <a:pPr lvl="1"/>
            <a:r>
              <a:rPr lang="en-US" dirty="0" smtClean="0"/>
              <a:t>Better: The market for flash memory chips…</a:t>
            </a:r>
          </a:p>
          <a:p>
            <a:r>
              <a:rPr lang="en-US" dirty="0" smtClean="0"/>
              <a:t>Avoid fillers.</a:t>
            </a:r>
          </a:p>
          <a:p>
            <a:pPr lvl="1"/>
            <a:r>
              <a:rPr lang="en-US" dirty="0" smtClean="0"/>
              <a:t>Commonly used in speech: basically, essentially, sort of, kind of</a:t>
            </a:r>
          </a:p>
          <a:p>
            <a:pPr lvl="1"/>
            <a:r>
              <a:rPr lang="en-US" dirty="0" smtClean="0"/>
              <a:t>Redundant expressions: collaborate together, past history, end result, completely eliminate</a:t>
            </a:r>
            <a:endParaRPr lang="en-US" dirty="0" smtClean="0"/>
          </a:p>
        </p:txBody>
      </p:sp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E05D57-F0B9-4AC4-877B-FD27063D8F4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 Be Concise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Avoid unnecessary prepositional phrases.</a:t>
            </a:r>
          </a:p>
          <a:p>
            <a:pPr lvl="1"/>
            <a:r>
              <a:rPr lang="en-US" dirty="0" smtClean="0"/>
              <a:t>The increase in </a:t>
            </a:r>
            <a:r>
              <a:rPr lang="en-US" i="1" u="sng" dirty="0" smtClean="0"/>
              <a:t>the number of</a:t>
            </a:r>
            <a:r>
              <a:rPr lang="en-US" dirty="0" smtClean="0"/>
              <a:t> students enrolled </a:t>
            </a:r>
            <a:r>
              <a:rPr lang="en-US" i="1" u="sng" dirty="0" smtClean="0"/>
              <a:t>in the</a:t>
            </a:r>
            <a:r>
              <a:rPr lang="en-US" dirty="0" smtClean="0"/>
              <a:t> materials-engineering program at Lehigh University is a testament </a:t>
            </a:r>
            <a:r>
              <a:rPr lang="en-US" i="1" u="sng" dirty="0" smtClean="0"/>
              <a:t>to the regard</a:t>
            </a:r>
            <a:r>
              <a:rPr lang="en-US" dirty="0" smtClean="0"/>
              <a:t> </a:t>
            </a:r>
            <a:r>
              <a:rPr lang="en-US" i="1" u="sng" dirty="0" smtClean="0"/>
              <a:t>in which</a:t>
            </a:r>
            <a:r>
              <a:rPr lang="en-US" dirty="0" smtClean="0"/>
              <a:t> that program is held by the university's new students. (Better version on p. 242)</a:t>
            </a:r>
          </a:p>
          <a:p>
            <a:r>
              <a:rPr lang="en-US" dirty="0" smtClean="0"/>
              <a:t>Avoid wordy phrases (Table 11.1)</a:t>
            </a:r>
          </a:p>
          <a:p>
            <a:pPr lvl="1"/>
            <a:r>
              <a:rPr lang="en-US" dirty="0" smtClean="0"/>
              <a:t>a majority of vs. most</a:t>
            </a:r>
          </a:p>
          <a:p>
            <a:pPr lvl="1"/>
            <a:r>
              <a:rPr lang="en-US" dirty="0" smtClean="0"/>
              <a:t>a number of vs. many, some</a:t>
            </a:r>
          </a:p>
          <a:p>
            <a:r>
              <a:rPr lang="en-US" dirty="0" smtClean="0"/>
              <a:t>Avoid pompous words (Table 11.2)</a:t>
            </a:r>
          </a:p>
          <a:p>
            <a:pPr lvl="1"/>
            <a:r>
              <a:rPr lang="en-US" dirty="0" smtClean="0"/>
              <a:t>Advise vs. tell; initiate vs. begin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CA883-21CD-4AA3-AEAC-656122C480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4. Use Inoffensive Language</a:t>
            </a:r>
            <a:br>
              <a:rPr lang="en-US" smtClean="0"/>
            </a:br>
            <a:r>
              <a:rPr lang="en-US" smtClean="0"/>
              <a:t>Use Nonsexist Language</a:t>
            </a:r>
            <a:endParaRPr lang="en-US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Let’s be PC!!!</a:t>
            </a:r>
          </a:p>
          <a:p>
            <a:r>
              <a:rPr lang="en-US" dirty="0" smtClean="0"/>
              <a:t>Replace the male-gender words with non-gender-specific words. </a:t>
            </a:r>
          </a:p>
          <a:p>
            <a:pPr lvl="1"/>
            <a:r>
              <a:rPr lang="en-US" dirty="0" smtClean="0"/>
              <a:t>Chairperson, businessperson, firefighters</a:t>
            </a:r>
          </a:p>
          <a:p>
            <a:r>
              <a:rPr lang="en-US" dirty="0" smtClean="0"/>
              <a:t>Switch to a different form of the verb.</a:t>
            </a:r>
          </a:p>
          <a:p>
            <a:pPr lvl="1"/>
            <a:r>
              <a:rPr lang="en-US" dirty="0" smtClean="0"/>
              <a:t>Sexist: The operator must pass rigorous tests before he is promoted.</a:t>
            </a:r>
          </a:p>
          <a:p>
            <a:pPr lvl="1"/>
            <a:r>
              <a:rPr lang="en-US" dirty="0" smtClean="0"/>
              <a:t>Better: The operator must pass rigorous tests before being promoted.</a:t>
            </a:r>
          </a:p>
          <a:p>
            <a:pPr lvl="1"/>
            <a:r>
              <a:rPr lang="en-US" dirty="0" smtClean="0"/>
              <a:t>Plural: Operators must pass rigorous tests before they are promoted.</a:t>
            </a:r>
          </a:p>
          <a:p>
            <a:r>
              <a:rPr lang="en-US" dirty="0" smtClean="0"/>
              <a:t>Switch to he or she, he/she, s/he, or his or her. </a:t>
            </a:r>
          </a:p>
          <a:p>
            <a:r>
              <a:rPr lang="en-US" dirty="0" smtClean="0"/>
              <a:t>Address the reader directly. </a:t>
            </a:r>
          </a:p>
          <a:p>
            <a:pPr lvl="1"/>
            <a:r>
              <a:rPr lang="en-US" dirty="0" smtClean="0"/>
              <a:t>You, your</a:t>
            </a:r>
          </a:p>
          <a:p>
            <a:r>
              <a:rPr lang="en-US" dirty="0" smtClean="0"/>
              <a:t>Alternate he and she. </a:t>
            </a:r>
            <a:endParaRPr lang="en-US" dirty="0" smtClean="0"/>
          </a:p>
        </p:txBody>
      </p:sp>
      <p:sp>
        <p:nvSpPr>
          <p:cNvPr id="3686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469F63-B2C4-41EC-8F74-3DD37F03CDA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4. Use Inoffensive Language</a:t>
            </a:r>
            <a:br>
              <a:rPr lang="en-US" sz="2800" dirty="0" smtClean="0"/>
            </a:br>
            <a:r>
              <a:rPr lang="en-US" sz="2800" dirty="0" smtClean="0"/>
              <a:t>Guidelines for the People-First Approach</a:t>
            </a:r>
            <a:endParaRPr lang="en-US" sz="2800" dirty="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Refer to the person first, the disability second.</a:t>
            </a:r>
          </a:p>
          <a:p>
            <a:pPr lvl="1"/>
            <a:r>
              <a:rPr lang="en-US" i="1" u="sng" dirty="0" smtClean="0"/>
              <a:t>People with mental retardation</a:t>
            </a:r>
            <a:r>
              <a:rPr lang="en-US" dirty="0" smtClean="0"/>
              <a:t> rather than the </a:t>
            </a:r>
            <a:r>
              <a:rPr lang="en-US" i="1" u="sng" dirty="0" smtClean="0"/>
              <a:t>mentally retarded people</a:t>
            </a:r>
          </a:p>
          <a:p>
            <a:r>
              <a:rPr lang="en-US" dirty="0" smtClean="0"/>
              <a:t>Don't confuse handicap with disability.</a:t>
            </a:r>
          </a:p>
          <a:p>
            <a:r>
              <a:rPr lang="en-US" dirty="0" smtClean="0"/>
              <a:t>Don't refer to victimization.</a:t>
            </a:r>
          </a:p>
          <a:p>
            <a:pPr lvl="1"/>
            <a:r>
              <a:rPr lang="en-US" dirty="0" smtClean="0"/>
              <a:t>A person with AIDS not an AIDS victim</a:t>
            </a:r>
          </a:p>
          <a:p>
            <a:r>
              <a:rPr lang="en-US" dirty="0" smtClean="0"/>
              <a:t>Don't refer to a person as "wheelchair bound" or "confined to a wheelchair."</a:t>
            </a:r>
          </a:p>
          <a:p>
            <a:r>
              <a:rPr lang="en-US" dirty="0" smtClean="0"/>
              <a:t>Don't refer to people with disabilities as abnormal.</a:t>
            </a:r>
            <a:endParaRPr lang="en-US" dirty="0" smtClean="0"/>
          </a:p>
        </p:txBody>
      </p:sp>
      <p:sp>
        <p:nvSpPr>
          <p:cNvPr id="3789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49805-AF48-4A1E-B870-52004B020EB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Preparing Text for Translation</a:t>
            </a:r>
            <a:endParaRPr lang="en-US"/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short sentences.</a:t>
            </a:r>
          </a:p>
          <a:p>
            <a:r>
              <a:rPr lang="en-US" dirty="0" smtClean="0"/>
              <a:t>Use the active voice.</a:t>
            </a:r>
          </a:p>
          <a:p>
            <a:r>
              <a:rPr lang="en-US" dirty="0" smtClean="0"/>
              <a:t>Use simple words.</a:t>
            </a:r>
          </a:p>
          <a:p>
            <a:r>
              <a:rPr lang="en-US" dirty="0" smtClean="0"/>
              <a:t>Include a glossary.</a:t>
            </a:r>
          </a:p>
          <a:p>
            <a:r>
              <a:rPr lang="en-US" dirty="0" smtClean="0"/>
              <a:t>Use words that have only one meaning.</a:t>
            </a:r>
          </a:p>
          <a:p>
            <a:r>
              <a:rPr lang="en-US" dirty="0" smtClean="0"/>
              <a:t>Use pronouns carefully.</a:t>
            </a:r>
          </a:p>
          <a:p>
            <a:r>
              <a:rPr lang="en-US" dirty="0" smtClean="0"/>
              <a:t>Avoid jokes, puns, and culture-bound references.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B7AC8-84C3-407D-8B70-2454A598731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Structuring Effective Sentences</a:t>
            </a: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lists.</a:t>
            </a:r>
          </a:p>
          <a:p>
            <a:r>
              <a:rPr lang="en-US" dirty="0" smtClean="0"/>
              <a:t>Emphasize new and important information.</a:t>
            </a:r>
          </a:p>
          <a:p>
            <a:r>
              <a:rPr lang="en-US" dirty="0" smtClean="0"/>
              <a:t>Choose an appropriate sentence length.</a:t>
            </a:r>
          </a:p>
          <a:p>
            <a:r>
              <a:rPr lang="en-US" dirty="0" smtClean="0"/>
              <a:t>Focus on the “real” subject.</a:t>
            </a:r>
          </a:p>
          <a:p>
            <a:r>
              <a:rPr lang="en-US" dirty="0" smtClean="0"/>
              <a:t>Focus on the “real” verb.</a:t>
            </a:r>
          </a:p>
          <a:p>
            <a:r>
              <a:rPr lang="en-US" dirty="0" smtClean="0"/>
              <a:t>Use parallel structures.</a:t>
            </a:r>
          </a:p>
          <a:p>
            <a:r>
              <a:rPr lang="en-US" dirty="0" smtClean="0"/>
              <a:t>Use modifiers effectively.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5520DA-E096-41F8-9798-88AFD6811BE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Creating Effective Lists</a:t>
            </a: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off each listed item with a number, a letter, or a symbol (usually a bullet).</a:t>
            </a:r>
          </a:p>
          <a:p>
            <a:r>
              <a:rPr lang="en-US" dirty="0" smtClean="0"/>
              <a:t>Break up long lists. </a:t>
            </a:r>
          </a:p>
          <a:p>
            <a:r>
              <a:rPr lang="en-US" dirty="0" smtClean="0"/>
              <a:t>Present the items in a parallel structure. </a:t>
            </a:r>
          </a:p>
          <a:p>
            <a:r>
              <a:rPr lang="en-US" dirty="0" smtClean="0"/>
              <a:t>Structure and punctuate the lead-in correctly. </a:t>
            </a:r>
          </a:p>
          <a:p>
            <a:r>
              <a:rPr lang="en-US" dirty="0" smtClean="0"/>
              <a:t>Punctuate the list correctly.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B7F7A9-CC76-416E-9266-D1A402521C6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1. Using Lists</a:t>
            </a:r>
            <a:br>
              <a:rPr lang="en-US" smtClean="0"/>
            </a:br>
            <a:r>
              <a:rPr lang="en-US" smtClean="0"/>
              <a:t>Long &amp; Complicated Sentences</a:t>
            </a:r>
            <a:endParaRPr lang="en-US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recommend that more work on heat-exchanger performance be done with a larger variety of different fuels at the same temperature, with similar fuels at different temperatures, and with special fuels such as diesel fuel and shale-oil-derived fuels.</a:t>
            </a:r>
            <a:endParaRPr lang="en-US" dirty="0" smtClean="0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120346-9447-42A8-BB3D-F9AD0E32F04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1. Using Lists</a:t>
            </a:r>
            <a:br>
              <a:rPr lang="en-US" smtClean="0"/>
            </a:br>
            <a:r>
              <a:rPr lang="en-US" smtClean="0"/>
              <a:t>Vertical Lists</a:t>
            </a: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recommend that more work on heat-exchanger performance be done</a:t>
            </a:r>
          </a:p>
          <a:p>
            <a:pPr lvl="2"/>
            <a:r>
              <a:rPr lang="en-US" dirty="0" smtClean="0"/>
              <a:t>with a larger variety of different fuels at the same temperature</a:t>
            </a:r>
          </a:p>
          <a:p>
            <a:pPr lvl="2"/>
            <a:r>
              <a:rPr lang="en-US" dirty="0" smtClean="0"/>
              <a:t>with similar fuels at different temperatures</a:t>
            </a:r>
          </a:p>
          <a:p>
            <a:pPr lvl="2"/>
            <a:r>
              <a:rPr lang="en-US" dirty="0" smtClean="0"/>
              <a:t>with special fuels such as diesel fuel and shale-oil-derived fuels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CA883-21CD-4AA3-AEAC-656122C480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1. Using Lists</a:t>
            </a:r>
            <a:br>
              <a:rPr lang="en-US" smtClean="0"/>
            </a:br>
            <a:r>
              <a:rPr lang="en-US" smtClean="0"/>
              <a:t>Numbered Lists</a:t>
            </a: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recommend that more work on heat-exchanger performance be done (1) with a larger variety of different fuels at the same temperature, (2) with similar fuels at different temperatures and, (3) with special fuels such as diesel fuel and shale-oil-derived fuels.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CA883-21CD-4AA3-AEAC-656122C480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1. Using Lists</a:t>
            </a:r>
            <a:br>
              <a:rPr lang="en-US" sz="2800" dirty="0" smtClean="0"/>
            </a:br>
            <a:r>
              <a:rPr lang="en-US" sz="2800" dirty="0" smtClean="0"/>
              <a:t>Guidelines for Creating Effective Lists</a:t>
            </a:r>
            <a:endParaRPr lang="en-US" sz="2800" dirty="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2667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Set off each listed item with a number, a letter, or a symbol (usually a bullet).</a:t>
            </a:r>
          </a:p>
          <a:p>
            <a:r>
              <a:rPr lang="en-US" dirty="0" smtClean="0"/>
              <a:t>Break up long lists of 10 or more items. </a:t>
            </a:r>
          </a:p>
          <a:p>
            <a:r>
              <a:rPr lang="en-US" dirty="0" smtClean="0"/>
              <a:t>Present the items in a parallel structure. </a:t>
            </a:r>
          </a:p>
          <a:p>
            <a:pPr lvl="1"/>
            <a:r>
              <a:rPr lang="en-US" dirty="0" smtClean="0"/>
              <a:t>Starts with a verb phrase</a:t>
            </a:r>
            <a:endParaRPr lang="en-US" dirty="0" smtClean="0"/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83D588-DA4E-4F64-89E6-516565C42366}" type="slidenum">
              <a:rPr lang="en-US" smtClean="0"/>
              <a:pPr/>
              <a:t>8</a:t>
            </a:fld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4038600"/>
          <a:ext cx="7543800" cy="164592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3641835"/>
                <a:gridCol w="3901965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Nonparallel</a:t>
                      </a:r>
                      <a:endParaRPr lang="en-US" sz="24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Parallel</a:t>
                      </a:r>
                      <a:endParaRPr lang="en-US" sz="24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dirty="0" smtClean="0"/>
                        <a:t> 1. First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draft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 Write first draft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dirty="0" smtClean="0"/>
                        <a:t> 2. Revision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of the first draft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Revise first</a:t>
                      </a:r>
                      <a:r>
                        <a:rPr lang="en-US" sz="2000" baseline="0" dirty="0" smtClean="0"/>
                        <a:t> draft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dirty="0" smtClean="0"/>
                        <a:t> 3. After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approval, write final draft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 Prepare final draft after approval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Using Lists</a:t>
            </a:r>
            <a:br>
              <a:rPr lang="en-US" sz="2800" dirty="0" smtClean="0"/>
            </a:br>
            <a:r>
              <a:rPr lang="en-US" sz="2800" dirty="0" smtClean="0"/>
              <a:t>Guidelines for Creating Effective Lists</a:t>
            </a:r>
            <a:endParaRPr lang="en-US" sz="2800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Structure and punctuate the lead-in correctly. </a:t>
            </a:r>
          </a:p>
          <a:p>
            <a:pPr lvl="1"/>
            <a:r>
              <a:rPr lang="en-US" dirty="0" smtClean="0"/>
              <a:t>If lead-in is independent clause, use a colon</a:t>
            </a:r>
          </a:p>
          <a:p>
            <a:pPr lvl="2"/>
            <a:r>
              <a:rPr lang="en-US" dirty="0" smtClean="0"/>
              <a:t>Following are the three main assets:</a:t>
            </a:r>
          </a:p>
          <a:p>
            <a:pPr lvl="1"/>
            <a:r>
              <a:rPr lang="en-US" dirty="0" smtClean="0"/>
              <a:t>If lead-in is dependent clause, use dash or no punctuation</a:t>
            </a:r>
          </a:p>
          <a:p>
            <a:pPr lvl="2"/>
            <a:r>
              <a:rPr lang="en-US" dirty="0" smtClean="0"/>
              <a:t>The committee found that the employee–</a:t>
            </a:r>
          </a:p>
          <a:p>
            <a:pPr lvl="2"/>
            <a:r>
              <a:rPr lang="en-US" dirty="0" smtClean="0"/>
              <a:t>The committee found that the </a:t>
            </a:r>
            <a:r>
              <a:rPr lang="en-US" dirty="0" smtClean="0"/>
              <a:t>employee</a:t>
            </a:r>
          </a:p>
          <a:p>
            <a:r>
              <a:rPr lang="en-US" dirty="0" smtClean="0"/>
              <a:t>Punctuate the list correctly.</a:t>
            </a:r>
          </a:p>
          <a:p>
            <a:pPr lvl="1"/>
            <a:r>
              <a:rPr lang="en-US" dirty="0" smtClean="0"/>
              <a:t>items are phrases</a:t>
            </a:r>
          </a:p>
          <a:p>
            <a:pPr lvl="1"/>
            <a:r>
              <a:rPr lang="en-US" dirty="0" smtClean="0"/>
              <a:t>The items are complete sentences.</a:t>
            </a:r>
          </a:p>
          <a:p>
            <a:pPr lvl="1"/>
            <a:r>
              <a:rPr lang="en-US" dirty="0" smtClean="0"/>
              <a:t>Others.  See page 228.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CA883-21CD-4AA3-AEAC-656122C480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11. Writing Effective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IU Technical Communications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1797</TotalTime>
  <Words>1886</Words>
  <Application>Microsoft PowerPoint</Application>
  <PresentationFormat>On-screen Show (4:3)</PresentationFormat>
  <Paragraphs>272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Wingdings</vt:lpstr>
      <vt:lpstr>Times New Roman</vt:lpstr>
      <vt:lpstr>1_SIU Technical Communications</vt:lpstr>
      <vt:lpstr>Chapter 11</vt:lpstr>
      <vt:lpstr>Writing Effective Sentences</vt:lpstr>
      <vt:lpstr>Structuring Effective Sentences</vt:lpstr>
      <vt:lpstr>Guidelines for Creating Effective Lists</vt:lpstr>
      <vt:lpstr>1. Using Lists Long &amp; Complicated Sentences</vt:lpstr>
      <vt:lpstr>1. Using Lists Vertical Lists</vt:lpstr>
      <vt:lpstr>1. Using Lists Numbered Lists</vt:lpstr>
      <vt:lpstr>1. Using Lists Guidelines for Creating Effective Lists</vt:lpstr>
      <vt:lpstr>1. Using Lists Guidelines for Creating Effective Lists</vt:lpstr>
      <vt:lpstr>2. Emphasize New &amp; Important Information</vt:lpstr>
      <vt:lpstr>3. Appropriate Sentence Length</vt:lpstr>
      <vt:lpstr>4. Focus on the “Real” Subject</vt:lpstr>
      <vt:lpstr>5. Focus on the “Real” Verb</vt:lpstr>
      <vt:lpstr>6. Use Parallel Structures</vt:lpstr>
      <vt:lpstr>Use Modifiers Effectively</vt:lpstr>
      <vt:lpstr>7. Use Modifiers Effectively</vt:lpstr>
      <vt:lpstr>Choosing the Right Words and Phrases</vt:lpstr>
      <vt:lpstr>1. Appropriate Level of Formality</vt:lpstr>
      <vt:lpstr>Levels of Formality</vt:lpstr>
      <vt:lpstr>2. Be Clear and Specific</vt:lpstr>
      <vt:lpstr>2. Be Clear and Specific</vt:lpstr>
      <vt:lpstr>2. Be Clear and Specific</vt:lpstr>
      <vt:lpstr>2. Be Clear and Specific</vt:lpstr>
      <vt:lpstr>2. Be Clear and Specific</vt:lpstr>
      <vt:lpstr>3. Be Concise </vt:lpstr>
      <vt:lpstr>3. Be Concise</vt:lpstr>
      <vt:lpstr>4. Use Inoffensive Language Use Nonsexist Language</vt:lpstr>
      <vt:lpstr>4. Use Inoffensive Language Guidelines for the People-First Approach</vt:lpstr>
      <vt:lpstr>Preparing Text for Translation</vt:lpstr>
    </vt:vector>
  </TitlesOfParts>
  <Company>Bedford/St. Martin's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 Eaton</dc:creator>
  <cp:lastModifiedBy>Andrew Aken</cp:lastModifiedBy>
  <cp:revision>366</cp:revision>
  <dcterms:created xsi:type="dcterms:W3CDTF">2002-11-26T20:32:32Z</dcterms:created>
  <dcterms:modified xsi:type="dcterms:W3CDTF">2008-09-29T19:53:21Z</dcterms:modified>
</cp:coreProperties>
</file>