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321" r:id="rId2"/>
    <p:sldId id="297" r:id="rId3"/>
    <p:sldId id="323" r:id="rId4"/>
    <p:sldId id="324" r:id="rId5"/>
    <p:sldId id="303" r:id="rId6"/>
    <p:sldId id="325" r:id="rId7"/>
    <p:sldId id="304" r:id="rId8"/>
    <p:sldId id="326" r:id="rId9"/>
    <p:sldId id="308" r:id="rId10"/>
    <p:sldId id="309" r:id="rId11"/>
    <p:sldId id="310" r:id="rId12"/>
    <p:sldId id="312" r:id="rId13"/>
    <p:sldId id="313" r:id="rId14"/>
    <p:sldId id="327" r:id="rId15"/>
    <p:sldId id="315" r:id="rId16"/>
    <p:sldId id="316" r:id="rId17"/>
    <p:sldId id="317" r:id="rId18"/>
    <p:sldId id="318" r:id="rId19"/>
    <p:sldId id="32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77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C0D932-766C-4D0C-9599-889540E3DA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27C08E-D19F-4F65-955D-AC8888C591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E57D6A4F-05CA-4C07-883B-191A88848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ACB32E-B8FA-4F46-940D-1CF4FD59C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14C96-6A4C-4E0B-82CD-71F3478C23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63CA77-802C-4AE3-832D-C1A84F19FD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5DAEC010-E8CC-4344-918C-19655C39C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02DBB3-F8C3-4222-8EF2-6BFAA2E489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E44F74-A8DE-4E57-B9AC-B51CDF7E1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2E842B-4E82-4176-A59A-0F61052F5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92E440-AAD6-4865-9390-1E3A6F007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9AECAD-AE2A-4921-82E1-C49644F69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7FE59-47B7-4638-916D-820F0D52D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317615-BA3A-4E41-A725-E64F7C2C0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F863CA77-802C-4AE3-832D-C1A84F19FD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12. Designing the Document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Designing the Document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Understanding Learning Theory and </a:t>
            </a:r>
            <a:br>
              <a:rPr lang="en-US" sz="2800" dirty="0" smtClean="0"/>
            </a:br>
            <a:r>
              <a:rPr lang="en-US" sz="2800" dirty="0" smtClean="0"/>
              <a:t>Page Design</a:t>
            </a:r>
            <a:endParaRPr lang="en-US" sz="2800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Chunking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People understand information best if it is delivered to them in </a:t>
            </a:r>
            <a:r>
              <a:rPr lang="en-US" dirty="0" smtClean="0"/>
              <a:t>chunks - small units - rather </a:t>
            </a:r>
            <a:r>
              <a:rPr lang="en-US" dirty="0" smtClean="0"/>
              <a:t>than all at once.</a:t>
            </a:r>
            <a:endParaRPr lang="en-US" dirty="0" smtClean="0"/>
          </a:p>
          <a:p>
            <a:r>
              <a:rPr lang="en-US" dirty="0" smtClean="0"/>
              <a:t>Queuing </a:t>
            </a:r>
          </a:p>
          <a:p>
            <a:pPr lvl="1"/>
            <a:r>
              <a:rPr lang="en-US" dirty="0" smtClean="0"/>
              <a:t>Refers </a:t>
            </a:r>
            <a:r>
              <a:rPr lang="en-US" dirty="0" smtClean="0"/>
              <a:t>to creating visual distinctions to indicate levels of importance.  </a:t>
            </a:r>
          </a:p>
          <a:p>
            <a:pPr lvl="2"/>
            <a:r>
              <a:rPr lang="en-US" dirty="0" smtClean="0"/>
              <a:t>Use emphatic elements—bigger type or bold</a:t>
            </a:r>
          </a:p>
          <a:p>
            <a:pPr lvl="2"/>
            <a:r>
              <a:rPr lang="en-US" dirty="0" smtClean="0"/>
              <a:t>More important elements to left margin and indent less important elements</a:t>
            </a:r>
            <a:endParaRPr lang="en-US" dirty="0" smtClean="0"/>
          </a:p>
          <a:p>
            <a:r>
              <a:rPr lang="en-US" dirty="0" smtClean="0"/>
              <a:t>Filtering </a:t>
            </a:r>
          </a:p>
          <a:p>
            <a:pPr lvl="1"/>
            <a:r>
              <a:rPr lang="en-US" dirty="0" smtClean="0"/>
              <a:t>The use of visual patterns to distinguish between various types of information.</a:t>
            </a:r>
          </a:p>
          <a:p>
            <a:pPr lvl="2"/>
            <a:r>
              <a:rPr lang="en-US" dirty="0" smtClean="0"/>
              <a:t>Using icons, text boxes, definitions in the margin, etc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734B23-CDAC-4868-A2BC-D708770AB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Purposes of Margins</a:t>
            </a:r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limit the amount of information on the page, making it easier to read and use.</a:t>
            </a:r>
          </a:p>
          <a:p>
            <a:r>
              <a:rPr lang="en-US" dirty="0" smtClean="0"/>
              <a:t>They provide space for binding and allow readers to hold the page without covering up the text.</a:t>
            </a:r>
          </a:p>
          <a:p>
            <a:r>
              <a:rPr lang="en-US" dirty="0" smtClean="0"/>
              <a:t>They provide a neat frame around the type.</a:t>
            </a:r>
          </a:p>
          <a:p>
            <a:r>
              <a:rPr lang="en-US" dirty="0" smtClean="0"/>
              <a:t>They provide space for marginal glosses.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81DD72-5344-4F29-84CA-85A78FA106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Advantages of a Multicolumn Design</a:t>
            </a: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is easier to read because the lines are shorter.</a:t>
            </a:r>
          </a:p>
          <a:p>
            <a:r>
              <a:rPr lang="en-US" dirty="0" smtClean="0"/>
              <a:t>Columns allow you to fit more information on the page.</a:t>
            </a:r>
          </a:p>
          <a:p>
            <a:r>
              <a:rPr lang="en-US" dirty="0" smtClean="0"/>
              <a:t>Columns let you use the principle of repetition to create a visual pattern.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D63134-8E32-42E2-A465-18354EECBD1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Typography</a:t>
            </a:r>
            <a:endParaRPr 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Typefaces </a:t>
            </a:r>
          </a:p>
          <a:p>
            <a:r>
              <a:rPr lang="en-US" dirty="0" smtClean="0"/>
              <a:t>Families </a:t>
            </a:r>
          </a:p>
          <a:p>
            <a:r>
              <a:rPr lang="en-US" dirty="0" smtClean="0"/>
              <a:t>Case </a:t>
            </a:r>
          </a:p>
          <a:p>
            <a:r>
              <a:rPr lang="en-US" dirty="0" smtClean="0"/>
              <a:t>Sizes </a:t>
            </a:r>
          </a:p>
          <a:p>
            <a:r>
              <a:rPr lang="en-US" dirty="0" smtClean="0"/>
              <a:t>Line spacing</a:t>
            </a:r>
          </a:p>
          <a:p>
            <a:r>
              <a:rPr lang="en-US" dirty="0" smtClean="0"/>
              <a:t>Line length</a:t>
            </a:r>
          </a:p>
          <a:p>
            <a:r>
              <a:rPr lang="en-US" dirty="0" smtClean="0"/>
              <a:t>Justification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BB8A7D-CA74-4993-81E2-B647C6B79E6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Designing the Page—Typography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Serifs—These are often considered easier to read because the serifs—the short extensions on the letters—encourage the movement of the reader’s eyes along the line. (Times New Roman)</a:t>
            </a:r>
          </a:p>
          <a:p>
            <a:r>
              <a:rPr lang="en-US" b="0" dirty="0" smtClean="0">
                <a:latin typeface="Century Gothic" pitchFamily="34" charset="0"/>
              </a:rPr>
              <a:t>Sans-Serifs—These are often harder on our eyes because the letters are less distinct from one another.  However, easier to read on the screen.</a:t>
            </a:r>
            <a:endParaRPr lang="en-US" b="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Serif and Sans-Serif Typefaces</a:t>
            </a: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	</a:t>
            </a:r>
            <a:r>
              <a:rPr lang="en-US" sz="9600" dirty="0" smtClean="0">
                <a:latin typeface="Times New Roman" pitchFamily="18" charset="0"/>
              </a:rPr>
              <a:t>N			</a:t>
            </a:r>
            <a:r>
              <a:rPr lang="en-US" sz="9600" dirty="0" err="1" smtClean="0">
                <a:latin typeface="Century Gothic" pitchFamily="34" charset="0"/>
              </a:rPr>
              <a:t>N</a:t>
            </a:r>
            <a:endParaRPr lang="en-US" sz="9600" dirty="0" smtClean="0">
              <a:latin typeface="Century Gothic" pitchFamily="34" charset="0"/>
            </a:endParaRPr>
          </a:p>
          <a:p>
            <a:pPr>
              <a:buFontTx/>
              <a:buNone/>
            </a:pPr>
            <a:r>
              <a:rPr lang="en-US" sz="2400" dirty="0" smtClean="0"/>
              <a:t>			</a:t>
            </a:r>
            <a:r>
              <a:rPr lang="en-US" dirty="0" smtClean="0">
                <a:latin typeface="Times New Roman" pitchFamily="18" charset="0"/>
              </a:rPr>
              <a:t>serif</a:t>
            </a:r>
            <a:r>
              <a:rPr lang="en-US" sz="2400" dirty="0" smtClean="0">
                <a:latin typeface="Times New Roman" pitchFamily="18" charset="0"/>
              </a:rPr>
              <a:t>			</a:t>
            </a:r>
            <a:r>
              <a:rPr lang="en-US" sz="2400" dirty="0" smtClean="0">
                <a:latin typeface="Century Gothic" pitchFamily="34" charset="0"/>
              </a:rPr>
              <a:t>sans-serif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31D11A-AA14-442B-911D-E8015717CB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Families</a:t>
            </a:r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Helvetica family of type:</a:t>
            </a:r>
          </a:p>
          <a:p>
            <a:pPr lvl="1"/>
            <a:r>
              <a:rPr lang="en-US" b="0" dirty="0" smtClean="0">
                <a:latin typeface="Helvetica" pitchFamily="34" charset="0"/>
              </a:rPr>
              <a:t>Helvetica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Helvetica Bold</a:t>
            </a:r>
          </a:p>
          <a:p>
            <a:pPr lvl="1"/>
            <a:r>
              <a:rPr lang="en-US" i="1" dirty="0" smtClean="0">
                <a:latin typeface="Helvetica" pitchFamily="34" charset="0"/>
              </a:rPr>
              <a:t>Helvetica Bold Italic</a:t>
            </a:r>
          </a:p>
          <a:p>
            <a:pPr lvl="1"/>
            <a:r>
              <a:rPr lang="en-US" b="0" dirty="0" smtClean="0">
                <a:latin typeface="Helvetica Narrow" pitchFamily="34" charset="0"/>
              </a:rPr>
              <a:t>Helvetica Narrow</a:t>
            </a:r>
          </a:p>
          <a:p>
            <a:pPr lvl="1"/>
            <a:r>
              <a:rPr lang="en-US" dirty="0" smtClean="0">
                <a:latin typeface="Helvetica Narrow" pitchFamily="34" charset="0"/>
              </a:rPr>
              <a:t>Helvetica Narrow Bold</a:t>
            </a:r>
          </a:p>
          <a:p>
            <a:pPr lvl="1"/>
            <a:r>
              <a:rPr lang="en-US" i="1" dirty="0" smtClean="0">
                <a:latin typeface="Helvetica Narrow" pitchFamily="34" charset="0"/>
              </a:rPr>
              <a:t>Helvetica Narrow Bold Italic</a:t>
            </a:r>
            <a:endParaRPr lang="en-US" i="1" dirty="0">
              <a:latin typeface="Helvetica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6BEC40-E770-4C1B-8729-F9870357BF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</a:t>
            </a: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Lowercase letters are easier to read:</a:t>
            </a:r>
          </a:p>
          <a:p>
            <a:pPr lvl="1"/>
            <a:r>
              <a:rPr lang="en-US" dirty="0" smtClean="0"/>
              <a:t>Individual variations are greater in lowercase words</a:t>
            </a:r>
          </a:p>
          <a:p>
            <a:pPr lvl="1"/>
            <a:r>
              <a:rPr lang="en-US" dirty="0" smtClean="0"/>
              <a:t>THAN THEY ARE IN UPPERCASE WORDS.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A28715-1FEC-4F6D-ADCC-E7B6F66474B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762000" y="4343400"/>
            <a:ext cx="7696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Examples of Effective Type Sizes</a:t>
            </a: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Footnotes 	</a:t>
            </a:r>
            <a:r>
              <a:rPr lang="en-US" sz="2800" dirty="0" smtClean="0"/>
              <a:t>8- or 9-point type</a:t>
            </a:r>
            <a:endParaRPr lang="en-US" dirty="0" smtClean="0"/>
          </a:p>
          <a:p>
            <a:r>
              <a:rPr lang="en-US" dirty="0" smtClean="0"/>
              <a:t>Body text	</a:t>
            </a:r>
            <a:r>
              <a:rPr lang="en-US" sz="2800" dirty="0" smtClean="0"/>
              <a:t>10-, 11-, or 12-point</a:t>
            </a:r>
            <a:endParaRPr lang="en-US" dirty="0" smtClean="0"/>
          </a:p>
          <a:p>
            <a:r>
              <a:rPr lang="en-US" dirty="0" smtClean="0"/>
              <a:t>Headings 	</a:t>
            </a:r>
            <a:r>
              <a:rPr lang="en-US" sz="2800" dirty="0" smtClean="0"/>
              <a:t>2 to 4 points larger than body text</a:t>
            </a:r>
            <a:endParaRPr lang="en-US" dirty="0" smtClean="0"/>
          </a:p>
          <a:p>
            <a:r>
              <a:rPr lang="en-US" dirty="0" smtClean="0"/>
              <a:t>Indexes 		</a:t>
            </a:r>
            <a:r>
              <a:rPr lang="en-US" sz="2800" dirty="0" smtClean="0"/>
              <a:t>2 points smaller than body text</a:t>
            </a:r>
            <a:endParaRPr lang="en-US" dirty="0" smtClean="0"/>
          </a:p>
          <a:p>
            <a:r>
              <a:rPr lang="en-US" dirty="0" smtClean="0"/>
              <a:t>Titles 		</a:t>
            </a:r>
            <a:r>
              <a:rPr lang="en-US" sz="2800" dirty="0" smtClean="0"/>
              <a:t>18 or 24 points</a:t>
            </a:r>
            <a:endParaRPr lang="en-US" dirty="0" smtClean="0"/>
          </a:p>
          <a:p>
            <a:r>
              <a:rPr lang="en-US" dirty="0" smtClean="0"/>
              <a:t>Slides 		</a:t>
            </a:r>
            <a:r>
              <a:rPr lang="en-US" sz="2800" dirty="0" smtClean="0"/>
              <a:t>24- to 36-point type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5CACE-B37E-43AF-9DAB-439B62F88C4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90800" y="6400799"/>
            <a:ext cx="4572000" cy="327025"/>
          </a:xfrm>
        </p:spPr>
        <p:txBody>
          <a:bodyPr/>
          <a:lstStyle/>
          <a:p>
            <a:pPr algn="ctr"/>
            <a:r>
              <a:rPr lang="en-US" dirty="0" smtClean="0"/>
              <a:t>Chapter 12. Designing the Document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431BA-F818-4423-9EC0-92606C73F6D9}" type="slidenum">
              <a:rPr lang="en-US"/>
              <a:pPr/>
              <a:t>19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Line Spacing Carefully in </a:t>
            </a:r>
            <a:br>
              <a:rPr lang="en-US" dirty="0"/>
            </a:br>
            <a:r>
              <a:rPr lang="en-US" dirty="0"/>
              <a:t>Designing Headings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/>
              <a:t>	Summary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/>
              <a:t>	In this example, the writer has skipped a line between the heading and the text that follows it.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/>
              <a:t>	</a:t>
            </a:r>
            <a:r>
              <a:rPr lang="en-US" sz="2400" b="1" dirty="0"/>
              <a:t>Summary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/>
              <a:t>	</a:t>
            </a:r>
            <a:r>
              <a:rPr lang="en-US" sz="2400" dirty="0"/>
              <a:t>In this example, the writer has not skipped a line. The heading stands out, but not as emphatically.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/>
              <a:t>	</a:t>
            </a:r>
            <a:r>
              <a:rPr lang="en-US" sz="2400" b="1" dirty="0"/>
              <a:t>Summary. </a:t>
            </a:r>
            <a:r>
              <a:rPr lang="en-US" sz="2400" dirty="0"/>
              <a:t>This run-in style makes the heading stand out the least.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 Goals of Document Design</a:t>
            </a:r>
            <a:endParaRPr lang="en-US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To make a good impression on readers</a:t>
            </a:r>
          </a:p>
          <a:p>
            <a:pPr lvl="1"/>
            <a:r>
              <a:rPr lang="en-US" dirty="0" smtClean="0"/>
              <a:t>Documents should reflect your own professional standards and those of your organization.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To help readers understand the structure and hierarchy of the information</a:t>
            </a:r>
          </a:p>
          <a:p>
            <a:pPr lvl="1"/>
            <a:r>
              <a:rPr lang="en-US" dirty="0" smtClean="0"/>
              <a:t>Reader should be able to navigate easily through the document.</a:t>
            </a:r>
          </a:p>
          <a:p>
            <a:pPr lvl="1"/>
            <a:r>
              <a:rPr lang="en-US" dirty="0" smtClean="0"/>
              <a:t>Reader should understand the hierarchy of information.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To help readers find the information they need</a:t>
            </a:r>
          </a:p>
          <a:p>
            <a:pPr lvl="1"/>
            <a:r>
              <a:rPr lang="en-US" dirty="0" smtClean="0"/>
              <a:t>Usually, readers do not read technical documents cover to cover.</a:t>
            </a:r>
          </a:p>
          <a:p>
            <a:pPr lvl="1"/>
            <a:r>
              <a:rPr lang="en-US" dirty="0" smtClean="0"/>
              <a:t>Design elements aid reader in finding information quickly and easily.</a:t>
            </a:r>
          </a:p>
          <a:p>
            <a:pPr lvl="2"/>
            <a:r>
              <a:rPr lang="en-US" dirty="0" smtClean="0"/>
              <a:t>page design</a:t>
            </a:r>
          </a:p>
          <a:p>
            <a:pPr lvl="2"/>
            <a:r>
              <a:rPr lang="en-US" dirty="0" smtClean="0"/>
              <a:t>typography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C93E9-B928-4AEB-B1DD-66EE0FB3F1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 Goals of Document Design</a:t>
            </a:r>
            <a:endParaRPr lang="en-US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4"/>
            </a:pPr>
            <a:r>
              <a:rPr lang="en-US" dirty="0" smtClean="0"/>
              <a:t>To help readers understand the information</a:t>
            </a:r>
          </a:p>
          <a:p>
            <a:pPr lvl="1"/>
            <a:r>
              <a:rPr lang="en-US" dirty="0" smtClean="0"/>
              <a:t>Effective document and page design can clarify information.</a:t>
            </a:r>
          </a:p>
          <a:p>
            <a:pPr lvl="1"/>
            <a:r>
              <a:rPr lang="en-US" dirty="0" smtClean="0"/>
              <a:t>A picture next to a description of an object helps the reader understand the details better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 startAt="5"/>
            </a:pPr>
            <a:r>
              <a:rPr lang="en-US" dirty="0" smtClean="0"/>
              <a:t>To help readers remember the information</a:t>
            </a:r>
          </a:p>
          <a:p>
            <a:pPr lvl="1"/>
            <a:r>
              <a:rPr lang="en-US" dirty="0" smtClean="0"/>
              <a:t>Effective design helps readers create a visual image of the information.</a:t>
            </a:r>
          </a:p>
          <a:p>
            <a:pPr lvl="1"/>
            <a:r>
              <a:rPr lang="en-US" dirty="0" smtClean="0"/>
              <a:t>This makes it easier to remember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C93E9-B928-4AEB-B1DD-66EE0FB3F1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Five Basic Principles of Design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PROXIMITY: group related items together</a:t>
            </a:r>
          </a:p>
          <a:p>
            <a:r>
              <a:rPr lang="en-US" dirty="0" smtClean="0"/>
              <a:t>ALIGNMENT: consciously place related information</a:t>
            </a:r>
          </a:p>
          <a:p>
            <a:r>
              <a:rPr lang="en-US" dirty="0" smtClean="0"/>
              <a:t>REPETITION: consistent patterns</a:t>
            </a:r>
          </a:p>
          <a:p>
            <a:r>
              <a:rPr lang="en-US" dirty="0" smtClean="0"/>
              <a:t>CONTRAST: visually highlight important information</a:t>
            </a:r>
          </a:p>
          <a:p>
            <a:r>
              <a:rPr lang="en-US" dirty="0" smtClean="0"/>
              <a:t>BALANCE: achieve overall balanced look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Designing Documents to Suit </a:t>
            </a:r>
            <a:br>
              <a:rPr lang="en-US" smtClean="0"/>
            </a:br>
            <a:r>
              <a:rPr lang="en-US" smtClean="0"/>
              <a:t>Cultural Preferences</a:t>
            </a:r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sizes</a:t>
            </a:r>
          </a:p>
          <a:p>
            <a:r>
              <a:rPr lang="en-US" dirty="0" smtClean="0"/>
              <a:t>Typeface preferences</a:t>
            </a:r>
          </a:p>
          <a:p>
            <a:r>
              <a:rPr lang="en-US" dirty="0" smtClean="0"/>
              <a:t>Color preferences</a:t>
            </a:r>
          </a:p>
          <a:p>
            <a:r>
              <a:rPr lang="en-US" dirty="0" smtClean="0"/>
              <a:t>Text direction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AF477-68BC-4EB1-B643-4A8E8C8F7A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Designing the Document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of the document</a:t>
            </a:r>
          </a:p>
          <a:p>
            <a:pPr lvl="1"/>
            <a:r>
              <a:rPr lang="en-US" dirty="0" smtClean="0"/>
              <a:t>Page size</a:t>
            </a:r>
          </a:p>
          <a:p>
            <a:pPr lvl="2"/>
            <a:r>
              <a:rPr lang="en-US" dirty="0" smtClean="0"/>
              <a:t>Procedural or safety manuals</a:t>
            </a:r>
          </a:p>
          <a:p>
            <a:pPr lvl="2"/>
            <a:r>
              <a:rPr lang="en-US" dirty="0" smtClean="0"/>
              <a:t>Brochures, catalogs, flyers</a:t>
            </a:r>
          </a:p>
          <a:p>
            <a:pPr lvl="2"/>
            <a:r>
              <a:rPr lang="en-US" dirty="0" smtClean="0"/>
              <a:t>8 ½ x 11, 4.5 x 6, 6 x 9, 8 ½ x 14</a:t>
            </a:r>
          </a:p>
          <a:p>
            <a:pPr lvl="1"/>
            <a:r>
              <a:rPr lang="en-US" dirty="0" smtClean="0"/>
              <a:t>Page count</a:t>
            </a:r>
          </a:p>
          <a:p>
            <a:pPr lvl="2"/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Psychological factor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Your Resources</a:t>
            </a:r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Time. What is your schedule?</a:t>
            </a:r>
          </a:p>
          <a:p>
            <a:r>
              <a:rPr lang="en-US" dirty="0" smtClean="0"/>
              <a:t>Money. Can you afford professional designers and print shops?</a:t>
            </a:r>
          </a:p>
          <a:p>
            <a:r>
              <a:rPr lang="en-US" dirty="0" smtClean="0"/>
              <a:t>Equipment. Complex designs require graphics software and desktop-publishing programs.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03B3D3-8F03-4924-A6AC-E5BDCC59FB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Designing the Document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Paper—What type to use</a:t>
            </a:r>
          </a:p>
          <a:p>
            <a:pPr lvl="1"/>
            <a:r>
              <a:rPr lang="en-US" smtClean="0"/>
              <a:t>Made in different weights and colors</a:t>
            </a:r>
          </a:p>
          <a:p>
            <a:pPr lvl="2"/>
            <a:r>
              <a:rPr lang="en-US" smtClean="0"/>
              <a:t>Newsprint, paper stock, bond, book paper, text paper</a:t>
            </a:r>
          </a:p>
          <a:p>
            <a:pPr lvl="2"/>
            <a:r>
              <a:rPr lang="en-US" smtClean="0"/>
              <a:t>Coated or uncoated</a:t>
            </a:r>
          </a:p>
          <a:p>
            <a:pPr lvl="2"/>
            <a:r>
              <a:rPr lang="en-US" smtClean="0"/>
              <a:t>Printing professionals</a:t>
            </a:r>
          </a:p>
          <a:p>
            <a:r>
              <a:rPr lang="en-US" smtClean="0"/>
              <a:t>Bindings</a:t>
            </a:r>
          </a:p>
          <a:p>
            <a:pPr lvl="1"/>
            <a:r>
              <a:rPr lang="en-US" smtClean="0"/>
              <a:t>Paper clip, loose-leaf binder, ring or spiral binder, saddle binding, or perfect binding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Accessing Aids</a:t>
            </a: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Icons </a:t>
            </a:r>
          </a:p>
          <a:p>
            <a:r>
              <a:rPr lang="en-US" dirty="0" smtClean="0"/>
              <a:t>Color </a:t>
            </a:r>
          </a:p>
          <a:p>
            <a:r>
              <a:rPr lang="en-US" dirty="0" smtClean="0"/>
              <a:t>Dividers and tabs</a:t>
            </a:r>
          </a:p>
          <a:p>
            <a:r>
              <a:rPr lang="en-US" dirty="0" smtClean="0"/>
              <a:t>Cross-reference tables</a:t>
            </a:r>
          </a:p>
          <a:p>
            <a:r>
              <a:rPr lang="en-US" dirty="0" smtClean="0"/>
              <a:t>Headers and footers</a:t>
            </a:r>
          </a:p>
          <a:p>
            <a:r>
              <a:rPr lang="en-US" dirty="0" smtClean="0"/>
              <a:t>Page numbering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F1005-1E9D-4A52-96A8-BE68C92EE88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12. Designing the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746</Words>
  <Application>Microsoft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Wingdings</vt:lpstr>
      <vt:lpstr>Times New Roman</vt:lpstr>
      <vt:lpstr>Helvetica</vt:lpstr>
      <vt:lpstr>Helvetica Narrow</vt:lpstr>
      <vt:lpstr>SIU Technical Communications</vt:lpstr>
      <vt:lpstr>Chapter 12</vt:lpstr>
      <vt:lpstr>5 Goals of Document Design</vt:lpstr>
      <vt:lpstr>5 Goals of Document Design</vt:lpstr>
      <vt:lpstr>Five Basic Principles of Design</vt:lpstr>
      <vt:lpstr>Designing Documents to Suit  Cultural Preferences</vt:lpstr>
      <vt:lpstr>Designing the Document</vt:lpstr>
      <vt:lpstr>Determining Your Resources</vt:lpstr>
      <vt:lpstr>Designing the Document</vt:lpstr>
      <vt:lpstr>Typical Accessing Aids</vt:lpstr>
      <vt:lpstr>Understanding Learning Theory and  Page Design</vt:lpstr>
      <vt:lpstr>Main Purposes of Margins</vt:lpstr>
      <vt:lpstr>Advantages of a Multicolumn Design</vt:lpstr>
      <vt:lpstr>Typography</vt:lpstr>
      <vt:lpstr>Designing the Page—Typography</vt:lpstr>
      <vt:lpstr>Serif and Sans-Serif Typefaces</vt:lpstr>
      <vt:lpstr>Type Families</vt:lpstr>
      <vt:lpstr>Case</vt:lpstr>
      <vt:lpstr>Examples of Effective Type Sizes</vt:lpstr>
      <vt:lpstr>Use Line Spacing Carefully in  Designing Headings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391</cp:revision>
  <dcterms:created xsi:type="dcterms:W3CDTF">2002-11-26T20:32:32Z</dcterms:created>
  <dcterms:modified xsi:type="dcterms:W3CDTF">2008-09-29T20:14:51Z</dcterms:modified>
</cp:coreProperties>
</file>