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31"/>
  </p:notesMasterIdLst>
  <p:handoutMasterIdLst>
    <p:handoutMasterId r:id="rId32"/>
  </p:handoutMasterIdLst>
  <p:sldIdLst>
    <p:sldId id="340" r:id="rId2"/>
    <p:sldId id="343" r:id="rId3"/>
    <p:sldId id="282" r:id="rId4"/>
    <p:sldId id="283" r:id="rId5"/>
    <p:sldId id="284" r:id="rId6"/>
    <p:sldId id="308" r:id="rId7"/>
    <p:sldId id="285" r:id="rId8"/>
    <p:sldId id="310" r:id="rId9"/>
    <p:sldId id="311" r:id="rId10"/>
    <p:sldId id="312" r:id="rId11"/>
    <p:sldId id="313" r:id="rId12"/>
    <p:sldId id="315" r:id="rId13"/>
    <p:sldId id="316" r:id="rId14"/>
    <p:sldId id="317" r:id="rId15"/>
    <p:sldId id="318" r:id="rId16"/>
    <p:sldId id="319" r:id="rId17"/>
    <p:sldId id="320" r:id="rId18"/>
    <p:sldId id="322" r:id="rId19"/>
    <p:sldId id="323" r:id="rId20"/>
    <p:sldId id="325" r:id="rId21"/>
    <p:sldId id="327" r:id="rId22"/>
    <p:sldId id="331" r:id="rId23"/>
    <p:sldId id="332" r:id="rId24"/>
    <p:sldId id="333" r:id="rId25"/>
    <p:sldId id="334" r:id="rId26"/>
    <p:sldId id="335" r:id="rId27"/>
    <p:sldId id="344" r:id="rId28"/>
    <p:sldId id="338" r:id="rId29"/>
    <p:sldId id="33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9966FF"/>
    <a:srgbClr val="EAEAEA"/>
    <a:srgbClr val="DDDDDD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1" autoAdjust="0"/>
  </p:normalViewPr>
  <p:slideViewPr>
    <p:cSldViewPr>
      <p:cViewPr>
        <p:scale>
          <a:sx n="75" d="100"/>
          <a:sy n="75" d="100"/>
        </p:scale>
        <p:origin x="-70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23E6CE-0905-41E6-A319-07A59F7373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A59C94-92E8-4D4A-BEAB-BEEFC550D7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42D07958-656D-48E6-A1EB-473966434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72A743-6FC2-4CAC-9DA3-DC233A73A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F4ABA2-20A6-411F-B75B-4CB89E06D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BD134B-913B-423D-9382-E094B883B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293F6A3C-5064-4BF1-BC4C-4E577E902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B049CE-E82B-4AB9-9238-FC4A02182C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A4AB1E-D9F9-42F3-B2B4-8535EE7BD9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53DB8D-4F27-4E33-BB53-6EA82F00E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36AC46-52F4-4FC5-9AB6-E51735657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39A220-6ADF-4734-8F4F-D13E7C03F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C95ED6-2413-4A07-8AD9-C51E4BB99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B6B5F3-5D3F-4BA9-8326-3959B3DDA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04BD134B-913B-423D-9382-E094B883B5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Chapter 13. Creating Graphics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Creating Graphics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Choose One of the Following Approaches</a:t>
            </a:r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existing graphics</a:t>
            </a:r>
          </a:p>
          <a:p>
            <a:r>
              <a:rPr lang="en-US" dirty="0" smtClean="0"/>
              <a:t>Modifying existing graphics</a:t>
            </a:r>
          </a:p>
          <a:p>
            <a:r>
              <a:rPr lang="en-US" dirty="0" smtClean="0"/>
              <a:t>Creating graphics on a computer</a:t>
            </a:r>
          </a:p>
          <a:p>
            <a:r>
              <a:rPr lang="en-US" dirty="0" smtClean="0"/>
              <a:t>Having someone else create the graphics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D89E4-160E-418F-B46D-163603255C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Color Effectively</a:t>
            </a:r>
            <a:endParaRPr lang="en-US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overdo it.</a:t>
            </a:r>
          </a:p>
          <a:p>
            <a:r>
              <a:rPr lang="en-US" dirty="0" smtClean="0"/>
              <a:t>Use color to emphasize particular items.</a:t>
            </a:r>
          </a:p>
          <a:p>
            <a:r>
              <a:rPr lang="en-US" dirty="0" smtClean="0"/>
              <a:t>Use color to create patterns.</a:t>
            </a:r>
          </a:p>
          <a:p>
            <a:r>
              <a:rPr lang="en-US" dirty="0" smtClean="0"/>
              <a:t>Use contrast effectively.</a:t>
            </a:r>
          </a:p>
          <a:p>
            <a:r>
              <a:rPr lang="en-US" dirty="0" smtClean="0"/>
              <a:t>Take advantage of any symbolic meanings colors may already have.</a:t>
            </a:r>
          </a:p>
          <a:p>
            <a:r>
              <a:rPr lang="en-US" dirty="0" smtClean="0"/>
              <a:t>Be aware that color can obscure or swallow up text.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8487EA-E690-4421-9081-5F5BCB659A5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Insufficient and Effective Contrast</a:t>
            </a:r>
            <a:endParaRPr lang="en-U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33600"/>
          </a:xfrm>
          <a:solidFill>
            <a:srgbClr val="9966FF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b="0" dirty="0" smtClean="0">
                <a:solidFill>
                  <a:srgbClr val="666699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0" dirty="0" smtClean="0">
                <a:solidFill>
                  <a:srgbClr val="666699"/>
                </a:solidFill>
                <a:latin typeface="Arial" pitchFamily="34" charset="0"/>
                <a:cs typeface="Arial" pitchFamily="34" charset="0"/>
              </a:rPr>
              <a:t>text is hard to read because of insufficient contrast.</a:t>
            </a:r>
            <a:endParaRPr lang="en-US" sz="2800" b="0" dirty="0">
              <a:solidFill>
                <a:srgbClr val="66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1A41C-F8A2-4DED-8C12-5A6AA769C51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517525" y="3922713"/>
            <a:ext cx="816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4918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8229600" cy="2286000"/>
          </a:xfrm>
          <a:prstGeom prst="rect">
            <a:avLst/>
          </a:prstGeom>
          <a:solidFill>
            <a:srgbClr val="EAEAEA"/>
          </a:solidFill>
          <a:ln w="9525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666699"/>
                </a:solidFill>
              </a:rPr>
              <a:t> </a:t>
            </a:r>
            <a:endParaRPr lang="en-US" sz="2800" dirty="0">
              <a:solidFill>
                <a:srgbClr val="666699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666699"/>
                </a:solidFill>
              </a:rPr>
              <a:t> Effective </a:t>
            </a:r>
            <a:r>
              <a:rPr lang="en-US" sz="2800" dirty="0">
                <a:solidFill>
                  <a:srgbClr val="666699"/>
                </a:solidFill>
              </a:rPr>
              <a:t>contrast makes the text easier to read.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4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4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4" grpId="0"/>
      <p:bldP spid="294915" grpId="0" build="p" animBg="1"/>
      <p:bldP spid="2949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Categories of Technical Information</a:t>
            </a:r>
            <a:endParaRPr lang="en-US"/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Numerical information</a:t>
            </a:r>
          </a:p>
          <a:p>
            <a:r>
              <a:rPr lang="en-US" dirty="0" smtClean="0"/>
              <a:t>Logical relationships</a:t>
            </a:r>
          </a:p>
          <a:p>
            <a:r>
              <a:rPr lang="en-US" dirty="0" smtClean="0"/>
              <a:t>Process descriptions and instructions</a:t>
            </a:r>
          </a:p>
          <a:p>
            <a:r>
              <a:rPr lang="en-US" dirty="0" smtClean="0"/>
              <a:t>Visual and spatial characteristics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A586E-A5C5-45C9-AE8D-664B571456D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Illustrating Numerical Information</a:t>
            </a:r>
            <a:endParaRPr lang="en-US"/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Tables </a:t>
            </a:r>
          </a:p>
          <a:p>
            <a:r>
              <a:rPr lang="en-US" dirty="0" smtClean="0"/>
              <a:t>Bar graphs</a:t>
            </a:r>
          </a:p>
          <a:p>
            <a:r>
              <a:rPr lang="en-US" dirty="0" smtClean="0"/>
              <a:t>Pictographs </a:t>
            </a:r>
          </a:p>
          <a:p>
            <a:r>
              <a:rPr lang="en-US" dirty="0" smtClean="0"/>
              <a:t>Line graphs</a:t>
            </a:r>
          </a:p>
          <a:p>
            <a:r>
              <a:rPr lang="en-US" dirty="0" smtClean="0"/>
              <a:t>Pie charts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B360-A44B-459F-ACC2-7F9D5F0541F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  <p:pic>
        <p:nvPicPr>
          <p:cNvPr id="10" name="Picture 6" descr="C:\Documents and Settings\nlmartin\Local Settings\Temporary Internet Files\Content.IE5\OX2CXYKT\MCj0431626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44196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Documents and Settings\nlmartin\Local Settings\Temporary Internet Files\Content.IE5\6T3AXLGE\MCj0432543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057400"/>
            <a:ext cx="124301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Illustrating Logical Relationships</a:t>
            </a: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Diagrams </a:t>
            </a:r>
          </a:p>
          <a:p>
            <a:endParaRPr lang="en-US" dirty="0" smtClean="0"/>
          </a:p>
          <a:p>
            <a:r>
              <a:rPr lang="en-US" dirty="0" smtClean="0"/>
              <a:t>Organization charts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30142-E75C-42BA-82FE-F98A67AEF72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  <p:pic>
        <p:nvPicPr>
          <p:cNvPr id="10" name="Picture 7" descr="C:\Documents and Settings\nlmartin\Local Settings\Temporary Internet Files\Content.IE5\7JM6E077\MCj027620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447800"/>
            <a:ext cx="19256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Documents and Settings\nlmartin\Local Settings\Temporary Internet Files\Content.IE5\6T3AXLGE\MCj043482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495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Illustrating Instructions and </a:t>
            </a:r>
            <a:br>
              <a:rPr lang="en-US" smtClean="0"/>
            </a:br>
            <a:r>
              <a:rPr lang="en-US" smtClean="0"/>
              <a:t>Process Descriptions</a:t>
            </a: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Checklists </a:t>
            </a:r>
          </a:p>
          <a:p>
            <a:r>
              <a:rPr lang="en-US" dirty="0" smtClean="0"/>
              <a:t>Tables </a:t>
            </a:r>
          </a:p>
          <a:p>
            <a:r>
              <a:rPr lang="en-US" dirty="0" smtClean="0"/>
              <a:t>Flowcharts </a:t>
            </a:r>
          </a:p>
          <a:p>
            <a:r>
              <a:rPr lang="en-US" dirty="0" smtClean="0"/>
              <a:t>Logic boxes</a:t>
            </a:r>
          </a:p>
          <a:p>
            <a:r>
              <a:rPr lang="en-US" dirty="0" smtClean="0"/>
              <a:t>Logic trees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76AC8-BC0D-4631-B946-AEC62553C5C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Chapter 13. Creating Graphics</a:t>
            </a:r>
            <a:endParaRPr lang="en-US" dirty="0"/>
          </a:p>
        </p:txBody>
      </p:sp>
      <p:pic>
        <p:nvPicPr>
          <p:cNvPr id="10" name="Picture 9" descr="C:\Documents and Settings\nlmartin\Local Settings\Temporary Internet Files\Content.IE5\ZIHPRBTC\MPj0422746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981200"/>
            <a:ext cx="19034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Illustrating Visual and Spatial Characteristics</a:t>
            </a:r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Drawings </a:t>
            </a:r>
          </a:p>
          <a:p>
            <a:r>
              <a:rPr lang="en-US" dirty="0" smtClean="0"/>
              <a:t>Maps </a:t>
            </a:r>
          </a:p>
          <a:p>
            <a:r>
              <a:rPr lang="en-US" dirty="0" smtClean="0"/>
              <a:t>Photographs </a:t>
            </a:r>
          </a:p>
          <a:p>
            <a:r>
              <a:rPr lang="en-US" dirty="0" smtClean="0"/>
              <a:t>Screen shots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C491A7-9343-433F-95E4-803264A3F85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  <p:pic>
        <p:nvPicPr>
          <p:cNvPr id="10" name="Picture 8" descr="C:\Documents and Settings\nlmartin\Local Settings\Temporary Internet Files\Content.IE5\7JM6E077\MCj043360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00200"/>
            <a:ext cx="14224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191000"/>
            <a:ext cx="33655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Creating Effective Tables</a:t>
            </a:r>
            <a:endParaRPr lang="en-US"/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Indicate the units of measure.</a:t>
            </a:r>
          </a:p>
          <a:p>
            <a:r>
              <a:rPr lang="en-US" dirty="0" smtClean="0"/>
              <a:t>In the stub—the left-hand column—list the items being compared.</a:t>
            </a:r>
          </a:p>
          <a:p>
            <a:r>
              <a:rPr lang="en-US" dirty="0" smtClean="0"/>
              <a:t>In the columns, arrange the data clearly and logically.</a:t>
            </a:r>
          </a:p>
          <a:p>
            <a:r>
              <a:rPr lang="en-US" dirty="0" smtClean="0"/>
              <a:t>Do the math.</a:t>
            </a:r>
          </a:p>
          <a:p>
            <a:r>
              <a:rPr lang="en-US" dirty="0" smtClean="0"/>
              <a:t>Use dot leaders if a column contains a “blank” spot: a place where there is no appropriate data.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0BC3B7-6D12-49E5-8748-9C3E03D3AB7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Creating </a:t>
            </a:r>
            <a:br>
              <a:rPr lang="en-US" smtClean="0"/>
            </a:br>
            <a:r>
              <a:rPr lang="en-US" smtClean="0"/>
              <a:t>an Effective Table (cont.)</a:t>
            </a:r>
            <a:endParaRPr lang="en-US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make the table wider than it needs to be.</a:t>
            </a:r>
          </a:p>
          <a:p>
            <a:r>
              <a:rPr lang="en-US" dirty="0" smtClean="0"/>
              <a:t>Minimize the use of rules.</a:t>
            </a:r>
          </a:p>
          <a:p>
            <a:r>
              <a:rPr lang="en-US" dirty="0" smtClean="0"/>
              <a:t>Provide footnotes where necessary.</a:t>
            </a:r>
          </a:p>
          <a:p>
            <a:r>
              <a:rPr lang="en-US" dirty="0" smtClean="0"/>
              <a:t>If you did not generate the information yourself, indicate your source.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83EA1A-C543-422B-B468-0B54BBF85B9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Graphics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36AC46-52F4-4FC5-9AB6-E51735657FB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  <p:pic>
        <p:nvPicPr>
          <p:cNvPr id="5" name="Picture 2" descr="C:\Documents and Settings\nlmartin\Local Settings\Temporary Internet Files\Content.IE5\6T3AXLGE\MCj043254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819400"/>
            <a:ext cx="124301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Documents and Settings\nlmartin\Local Settings\Temporary Internet Files\Content.IE5\6T3AXLGE\MCj043482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752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nlmartin\Local Settings\Temporary Internet Files\Content.IE5\OX2CXYKT\MCj043162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5720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Documents and Settings\nlmartin\Local Settings\Temporary Internet Files\Content.IE5\7JM6E077\MCj0276204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343400"/>
            <a:ext cx="19256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Documents and Settings\nlmartin\Local Settings\Temporary Internet Files\Content.IE5\7JM6E077\MCj0433608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1752600"/>
            <a:ext cx="14224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Documents and Settings\nlmartin\Local Settings\Temporary Internet Files\Content.IE5\ZIHPRBTC\MPj04227460000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43200" y="1828800"/>
            <a:ext cx="19034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43200" y="4114800"/>
            <a:ext cx="33655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Creating Effective Bar Graphs</a:t>
            </a:r>
            <a:endParaRPr lang="en-US"/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proportions fair.</a:t>
            </a:r>
          </a:p>
          <a:p>
            <a:r>
              <a:rPr lang="en-US" dirty="0" smtClean="0"/>
              <a:t>If possible, begin the quantity scale at zero.</a:t>
            </a:r>
          </a:p>
          <a:p>
            <a:r>
              <a:rPr lang="en-US" dirty="0" smtClean="0"/>
              <a:t>Use tick marks—marks along the axis—to signal the amounts.</a:t>
            </a:r>
          </a:p>
          <a:p>
            <a:r>
              <a:rPr lang="en-US" dirty="0" smtClean="0"/>
              <a:t>Arrange the bars in a logical sequence.</a:t>
            </a:r>
          </a:p>
          <a:p>
            <a:r>
              <a:rPr lang="en-US" dirty="0" smtClean="0"/>
              <a:t>Place the title below the figure.</a:t>
            </a:r>
          </a:p>
          <a:p>
            <a:r>
              <a:rPr lang="en-US" dirty="0" smtClean="0"/>
              <a:t>Indicate the source of your information if you did not generate it yourself.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A629F0-7DC3-4B6B-8B21-2153792DF86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Variations on the Basic Bar Graph</a:t>
            </a: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312 lists several variations of the traditional bar graph.</a:t>
            </a:r>
          </a:p>
          <a:p>
            <a:pPr lvl="1"/>
            <a:r>
              <a:rPr lang="en-US" dirty="0" smtClean="0"/>
              <a:t>Grouped bar graph</a:t>
            </a:r>
          </a:p>
          <a:p>
            <a:pPr lvl="1"/>
            <a:r>
              <a:rPr lang="en-US" dirty="0" smtClean="0"/>
              <a:t>Subdivided bar graph</a:t>
            </a:r>
          </a:p>
          <a:p>
            <a:pPr lvl="1"/>
            <a:r>
              <a:rPr lang="en-US" dirty="0" smtClean="0"/>
              <a:t>100-percent bar graph</a:t>
            </a:r>
          </a:p>
          <a:p>
            <a:pPr lvl="1"/>
            <a:r>
              <a:rPr lang="en-US" dirty="0" smtClean="0"/>
              <a:t>Deviation bar graph</a:t>
            </a:r>
          </a:p>
          <a:p>
            <a:pPr lvl="1"/>
            <a:r>
              <a:rPr lang="en-US" dirty="0" smtClean="0"/>
              <a:t>Stratum/area graph</a:t>
            </a:r>
          </a:p>
          <a:p>
            <a:pPr lvl="1"/>
            <a:r>
              <a:rPr lang="en-US" dirty="0" smtClean="0"/>
              <a:t>Pictographs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3F7AEC-D477-47A2-B48D-A04C234BA76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Creating </a:t>
            </a:r>
            <a:br>
              <a:rPr lang="en-US" smtClean="0"/>
            </a:br>
            <a:r>
              <a:rPr lang="en-US" smtClean="0"/>
              <a:t>Effective Line Graphs</a:t>
            </a:r>
            <a:endParaRPr lang="en-US"/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possible, begin the quantity scale at zero.</a:t>
            </a:r>
          </a:p>
          <a:p>
            <a:r>
              <a:rPr lang="en-US" dirty="0" smtClean="0"/>
              <a:t>Use reasonable proportions for the vertical and horizontal axis.</a:t>
            </a:r>
          </a:p>
          <a:p>
            <a:r>
              <a:rPr lang="en-US" dirty="0" smtClean="0"/>
              <a:t>Use grid lines—horizontal, vertical, or both—rather than tick marks when your readers need to read the quantities precisely.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FD970-2922-4B90-8257-3D92F3C3270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Creating</a:t>
            </a:r>
            <a:br>
              <a:rPr lang="en-US" smtClean="0"/>
            </a:br>
            <a:r>
              <a:rPr lang="en-US" smtClean="0"/>
              <a:t>Effective Pie Charts</a:t>
            </a:r>
            <a:endParaRPr lang="en-US"/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 the number of slices to six or seven.</a:t>
            </a:r>
          </a:p>
          <a:p>
            <a:r>
              <a:rPr lang="en-US" dirty="0" smtClean="0"/>
              <a:t>Begin with the largest slice at the top and work clockwise in decreasing-size order.</a:t>
            </a:r>
          </a:p>
          <a:p>
            <a:r>
              <a:rPr lang="en-US" dirty="0" smtClean="0"/>
              <a:t>Include a miscellaneous slice for very small quantities.</a:t>
            </a:r>
          </a:p>
          <a:p>
            <a:r>
              <a:rPr lang="en-US" dirty="0" smtClean="0"/>
              <a:t>Label the slices (horizontally, not </a:t>
            </a:r>
            <a:r>
              <a:rPr lang="en-US" dirty="0" err="1" smtClean="0"/>
              <a:t>radially</a:t>
            </a:r>
            <a:r>
              <a:rPr lang="en-US" dirty="0" smtClean="0"/>
              <a:t>) inside the slice.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E5C498-5106-494A-9F26-5CE43745BAD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Creating</a:t>
            </a:r>
            <a:br>
              <a:rPr lang="en-US" smtClean="0"/>
            </a:br>
            <a:r>
              <a:rPr lang="en-US" smtClean="0"/>
              <a:t>Effective Pie Charts (cont.)</a:t>
            </a:r>
            <a:endParaRPr lang="en-US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emphasize one slice, use a bright, contrasting color or separate the slice from the pie.</a:t>
            </a:r>
          </a:p>
          <a:p>
            <a:r>
              <a:rPr lang="en-US" dirty="0" smtClean="0"/>
              <a:t>Check to see that your software follows the appropriate guidelines for pie charts.</a:t>
            </a:r>
          </a:p>
          <a:p>
            <a:r>
              <a:rPr lang="en-US" dirty="0" smtClean="0"/>
              <a:t>Don’t overdo fill patterns.</a:t>
            </a:r>
          </a:p>
          <a:p>
            <a:r>
              <a:rPr lang="en-US" dirty="0" smtClean="0"/>
              <a:t>Check that your percentages add up to 100.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9CD5CB-C6C9-433D-A37E-28EB4399609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Presenting </a:t>
            </a:r>
            <a:br>
              <a:rPr lang="en-US" smtClean="0"/>
            </a:br>
            <a:r>
              <a:rPr lang="en-US" smtClean="0"/>
              <a:t>Photographs Effectively</a:t>
            </a:r>
            <a:endParaRPr lang="en-US"/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Eliminate extraneous background clutter that can distract your reader.</a:t>
            </a:r>
          </a:p>
          <a:p>
            <a:r>
              <a:rPr lang="en-US" dirty="0" smtClean="0"/>
              <a:t>Do not electronically manipulate the photograph (make OJ look darker).</a:t>
            </a:r>
          </a:p>
          <a:p>
            <a:r>
              <a:rPr lang="en-US" dirty="0" smtClean="0"/>
              <a:t>Help the reader understand the perspective.</a:t>
            </a:r>
          </a:p>
          <a:p>
            <a:r>
              <a:rPr lang="en-US" dirty="0" smtClean="0"/>
              <a:t>If appropriate, include a common object to give readers a sense of scale.</a:t>
            </a:r>
          </a:p>
          <a:p>
            <a:r>
              <a:rPr lang="en-US" dirty="0" smtClean="0"/>
              <a:t>If appropriate, label components or important features.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BBE1CA-C9F4-4A87-BB2E-7454C909B3B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Advantages of Line Drawings </a:t>
            </a:r>
            <a:br>
              <a:rPr lang="en-US" smtClean="0"/>
            </a:br>
            <a:r>
              <a:rPr lang="en-US" smtClean="0"/>
              <a:t>Over Photographs</a:t>
            </a:r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drawings can focus the reader’s attention on desired information better than a photograph can.</a:t>
            </a:r>
          </a:p>
          <a:p>
            <a:r>
              <a:rPr lang="en-US" dirty="0" smtClean="0"/>
              <a:t>Line drawings can highlight information that might be obscured by bad lighting or a bad angle in a photograph</a:t>
            </a:r>
          </a:p>
          <a:p>
            <a:r>
              <a:rPr lang="en-US" dirty="0" smtClean="0"/>
              <a:t>Line drawings can be easier for readers to understand than photographs are.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93C274-BC4A-4CF6-9C27-D2CBAA774CD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Bitmapped vs. Vector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3810000"/>
          </a:xfrm>
        </p:spPr>
        <p:txBody>
          <a:bodyPr/>
          <a:lstStyle/>
          <a:p>
            <a:r>
              <a:rPr lang="en-US" dirty="0" smtClean="0"/>
              <a:t>Bitmapped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3F6A3C-5064-4BF1-BC4C-4E577E90226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  <p:pic>
        <p:nvPicPr>
          <p:cNvPr id="3215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600200"/>
            <a:ext cx="2209800" cy="223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 bwMode="auto">
          <a:xfrm>
            <a:off x="4267200" y="3962400"/>
            <a:ext cx="2209800" cy="2133600"/>
          </a:xfrm>
          <a:prstGeom prst="ellipse">
            <a:avLst/>
          </a:prstGeom>
          <a:solidFill>
            <a:schemeClr val="accent4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3"/>
              </a:buBlip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Striped Right Arrow 9"/>
          <p:cNvSpPr/>
          <p:nvPr/>
        </p:nvSpPr>
        <p:spPr bwMode="auto">
          <a:xfrm>
            <a:off x="1752600" y="2286000"/>
            <a:ext cx="2438400" cy="609600"/>
          </a:xfrm>
          <a:prstGeom prst="striped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3"/>
              </a:buBlip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Striped Right Arrow 10"/>
          <p:cNvSpPr/>
          <p:nvPr/>
        </p:nvSpPr>
        <p:spPr bwMode="auto">
          <a:xfrm>
            <a:off x="1752600" y="4495800"/>
            <a:ext cx="2438400" cy="609600"/>
          </a:xfrm>
          <a:prstGeom prst="striped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3"/>
              </a:buBlip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Showing Motion</a:t>
            </a:r>
            <a:endParaRPr lang="en-US"/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arrows or other symbols to suggest the direction in which something is moving or should be moved.</a:t>
            </a:r>
          </a:p>
          <a:p>
            <a:r>
              <a:rPr lang="en-US" dirty="0" smtClean="0"/>
              <a:t>Shake lines suggest vibration.</a:t>
            </a:r>
          </a:p>
          <a:p>
            <a:r>
              <a:rPr lang="en-US" dirty="0" smtClean="0"/>
              <a:t>Starburst lines suggest a blinking light.</a:t>
            </a:r>
          </a:p>
          <a:p>
            <a:r>
              <a:rPr lang="en-US" dirty="0" smtClean="0"/>
              <a:t>An image of an object both before and after the action suggests the action.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C5F68-788B-45C0-946C-495E3DA5980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  <p:sp>
        <p:nvSpPr>
          <p:cNvPr id="10" name="Striped Right Arrow 9"/>
          <p:cNvSpPr/>
          <p:nvPr/>
        </p:nvSpPr>
        <p:spPr bwMode="auto">
          <a:xfrm>
            <a:off x="1219200" y="5715000"/>
            <a:ext cx="6324600" cy="609600"/>
          </a:xfrm>
          <a:prstGeom prst="striped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2"/>
              </a:buBlip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Creating Effective Graphics </a:t>
            </a:r>
            <a:br>
              <a:rPr lang="en-US" smtClean="0"/>
            </a:br>
            <a:r>
              <a:rPr lang="en-US" smtClean="0"/>
              <a:t>for Multicultural Readers</a:t>
            </a:r>
            <a:endParaRPr lang="en-US"/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aware that reading patterns differ.</a:t>
            </a:r>
          </a:p>
          <a:p>
            <a:r>
              <a:rPr lang="en-US" dirty="0" smtClean="0"/>
              <a:t>Be aware of varying cultural attitudes toward giving instruction.</a:t>
            </a:r>
          </a:p>
          <a:p>
            <a:r>
              <a:rPr lang="en-US" dirty="0" smtClean="0"/>
              <a:t>Deemphasize trivial details.</a:t>
            </a:r>
          </a:p>
          <a:p>
            <a:r>
              <a:rPr lang="en-US" dirty="0" smtClean="0"/>
              <a:t>Avoid culture-specific language, symbols, and references.</a:t>
            </a:r>
          </a:p>
          <a:p>
            <a:r>
              <a:rPr lang="en-US" dirty="0" smtClean="0"/>
              <a:t>Portray people very carefully.</a:t>
            </a:r>
          </a:p>
          <a:p>
            <a:r>
              <a:rPr lang="en-US" dirty="0" smtClean="0"/>
              <a:t>Be particularly careful in portraying hand gestures.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6EAEC0-7170-4735-A081-D38B2E41B4B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Graphics</a:t>
            </a: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They can catch the reader's attention and interest.</a:t>
            </a:r>
          </a:p>
          <a:p>
            <a:r>
              <a:rPr lang="en-US" dirty="0" smtClean="0"/>
              <a:t>They can help you communicate information that is difficult to communicate with words.</a:t>
            </a:r>
          </a:p>
          <a:p>
            <a:r>
              <a:rPr lang="en-US" dirty="0" smtClean="0"/>
              <a:t>They can help you clarify and emphasize information.</a:t>
            </a:r>
          </a:p>
          <a:p>
            <a:r>
              <a:rPr lang="en-US" dirty="0" smtClean="0"/>
              <a:t>They can help nonnative speakers of English understand the information.</a:t>
            </a:r>
          </a:p>
          <a:p>
            <a:r>
              <a:rPr lang="en-US" dirty="0" smtClean="0"/>
              <a:t>They can help communicate information to multiple audiences with different interests, aptitudes, and reading habits.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F2452D-8A14-43DF-8825-6611774E90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Graphics offer benefits </a:t>
            </a:r>
            <a:br>
              <a:rPr lang="en-US" smtClean="0"/>
            </a:br>
            <a:r>
              <a:rPr lang="en-US" smtClean="0"/>
              <a:t>that words alone cannot</a:t>
            </a:r>
            <a:endParaRPr 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Graphics are indispensable in demonstrating logical and numerical relationships.</a:t>
            </a:r>
          </a:p>
          <a:p>
            <a:r>
              <a:rPr lang="en-US" dirty="0" smtClean="0"/>
              <a:t>Graphics can communicate spatial information more effectively than words alone.</a:t>
            </a:r>
          </a:p>
          <a:p>
            <a:r>
              <a:rPr lang="en-US" dirty="0" smtClean="0"/>
              <a:t>Graphics can communicate steps in a process more effectively than words alone.</a:t>
            </a:r>
          </a:p>
          <a:p>
            <a:r>
              <a:rPr lang="en-US" dirty="0" smtClean="0"/>
              <a:t>Graphics can save space.</a:t>
            </a:r>
          </a:p>
          <a:p>
            <a:r>
              <a:rPr lang="en-US" dirty="0" smtClean="0"/>
              <a:t>Graphics can reduce the cost of documents intended for international readers.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492E1-22EE-4154-9556-59B01C713F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Characteristics of an Effective Graphic</a:t>
            </a:r>
            <a:endParaRPr lang="en-US"/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graphic should serve a purpose.</a:t>
            </a:r>
          </a:p>
          <a:p>
            <a:r>
              <a:rPr lang="en-US" dirty="0" smtClean="0"/>
              <a:t>A graphic should be simple and uncluttered. </a:t>
            </a:r>
          </a:p>
          <a:p>
            <a:r>
              <a:rPr lang="en-US" dirty="0" smtClean="0"/>
              <a:t>A graphic should present a manageable amount of information. </a:t>
            </a:r>
          </a:p>
          <a:p>
            <a:r>
              <a:rPr lang="en-US" dirty="0" smtClean="0"/>
              <a:t>A graphic should meet the reader's format expectations. </a:t>
            </a:r>
          </a:p>
          <a:p>
            <a:r>
              <a:rPr lang="en-US" dirty="0" smtClean="0"/>
              <a:t>A graphic should be clearly labeled.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BB64EB-E9F8-488B-BC47-3E9FD4B6F58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Honest Graphics</a:t>
            </a:r>
            <a:endParaRPr lang="en-US"/>
          </a:p>
        </p:txBody>
      </p:sp>
      <p:sp>
        <p:nvSpPr>
          <p:cNvPr id="28774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Cite your source and obtain permission.</a:t>
            </a:r>
          </a:p>
          <a:p>
            <a:r>
              <a:rPr lang="en-US" dirty="0" smtClean="0"/>
              <a:t>Include all relevant data.</a:t>
            </a:r>
          </a:p>
          <a:p>
            <a:r>
              <a:rPr lang="en-US" dirty="0" smtClean="0"/>
              <a:t>Begin the axes in your graphs at zero—or mark them clearly.</a:t>
            </a:r>
          </a:p>
          <a:p>
            <a:r>
              <a:rPr lang="en-US" dirty="0" smtClean="0"/>
              <a:t>Do not use a table to hide a data point that would be obvious in a graph.</a:t>
            </a:r>
          </a:p>
          <a:p>
            <a:r>
              <a:rPr lang="en-US" dirty="0" smtClean="0"/>
              <a:t>Show items as they really are.</a:t>
            </a:r>
          </a:p>
          <a:p>
            <a:r>
              <a:rPr lang="en-US" dirty="0" smtClean="0"/>
              <a:t>Do not use color or shading to misrepresent an item’s importance.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B9F7B-D292-4A7E-B638-894973ABCD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Integrating Graphics and Text</a:t>
            </a: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the graphic in an appropriate location.</a:t>
            </a:r>
          </a:p>
          <a:p>
            <a:r>
              <a:rPr lang="en-US" dirty="0" smtClean="0"/>
              <a:t>Introduce the graphic in the text (see Figure 1).</a:t>
            </a:r>
          </a:p>
          <a:p>
            <a:r>
              <a:rPr lang="en-US" dirty="0" smtClean="0"/>
              <a:t>Explain the graphic in the text.</a:t>
            </a:r>
          </a:p>
          <a:p>
            <a:r>
              <a:rPr lang="en-US" dirty="0" smtClean="0"/>
              <a:t>Make the graphic clearly visible.</a:t>
            </a:r>
          </a:p>
          <a:p>
            <a:r>
              <a:rPr lang="en-US" dirty="0" smtClean="0"/>
              <a:t>Make the graphic accessible.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C4A56-27FC-4494-AC98-6924EB1948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Consider These Aspects of the Document</a:t>
            </a: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 </a:t>
            </a:r>
          </a:p>
          <a:p>
            <a:r>
              <a:rPr lang="en-US" dirty="0" smtClean="0"/>
              <a:t>Purpose </a:t>
            </a:r>
          </a:p>
          <a:p>
            <a:r>
              <a:rPr lang="en-US" dirty="0" smtClean="0"/>
              <a:t>The kind of information you want to communicate</a:t>
            </a:r>
          </a:p>
          <a:p>
            <a:r>
              <a:rPr lang="en-US" dirty="0" smtClean="0"/>
              <a:t>Physical conditions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2E3AF-963D-45B7-883E-70B5988BC1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Consider These Four Factors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</a:p>
          <a:p>
            <a:r>
              <a:rPr lang="en-US" dirty="0" smtClean="0"/>
              <a:t>Money </a:t>
            </a:r>
          </a:p>
          <a:p>
            <a:r>
              <a:rPr lang="en-US" dirty="0" smtClean="0"/>
              <a:t>Equipment </a:t>
            </a:r>
          </a:p>
          <a:p>
            <a:r>
              <a:rPr lang="en-US" dirty="0" smtClean="0"/>
              <a:t>Expertise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F021D-DDCF-4FEE-8305-73A6835D8E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13. Creating Graphics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</TotalTime>
  <Words>1161</Words>
  <Application>Microsoft PowerPoint</Application>
  <PresentationFormat>On-screen Show (4:3)</PresentationFormat>
  <Paragraphs>211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Wingdings</vt:lpstr>
      <vt:lpstr>Times New Roman</vt:lpstr>
      <vt:lpstr>SIU Technical Communications</vt:lpstr>
      <vt:lpstr>Chapter 13</vt:lpstr>
      <vt:lpstr>Creating Graphics</vt:lpstr>
      <vt:lpstr>Functions of Graphics</vt:lpstr>
      <vt:lpstr>Graphics offer benefits  that words alone cannot</vt:lpstr>
      <vt:lpstr>Characteristics of an Effective Graphic</vt:lpstr>
      <vt:lpstr>Creating Honest Graphics</vt:lpstr>
      <vt:lpstr>Guidelines for Integrating Graphics and Text</vt:lpstr>
      <vt:lpstr>Consider These Aspects of the Document</vt:lpstr>
      <vt:lpstr>Consider These Four Factors</vt:lpstr>
      <vt:lpstr>Choose One of the Following Approaches</vt:lpstr>
      <vt:lpstr>Using Color Effectively</vt:lpstr>
      <vt:lpstr>Insufficient and Effective Contrast</vt:lpstr>
      <vt:lpstr>Categories of Technical Information</vt:lpstr>
      <vt:lpstr>Illustrating Numerical Information</vt:lpstr>
      <vt:lpstr>Illustrating Logical Relationships</vt:lpstr>
      <vt:lpstr>Illustrating Instructions and  Process Descriptions</vt:lpstr>
      <vt:lpstr>Illustrating Visual and Spatial Characteristics</vt:lpstr>
      <vt:lpstr>Guidelines for Creating Effective Tables</vt:lpstr>
      <vt:lpstr>Guidelines for Creating  an Effective Table (cont.)</vt:lpstr>
      <vt:lpstr>Guidelines for Creating Effective Bar Graphs</vt:lpstr>
      <vt:lpstr>Variations on the Basic Bar Graph</vt:lpstr>
      <vt:lpstr>Guidelines for Creating  Effective Line Graphs</vt:lpstr>
      <vt:lpstr>Guidelines for Creating Effective Pie Charts</vt:lpstr>
      <vt:lpstr>Guidelines for Creating Effective Pie Charts (cont.)</vt:lpstr>
      <vt:lpstr>Guidelines for Presenting  Photographs Effectively</vt:lpstr>
      <vt:lpstr>Advantages of Line Drawings  Over Photographs</vt:lpstr>
      <vt:lpstr>Bitmapped vs. Vector Graphics</vt:lpstr>
      <vt:lpstr>Showing Motion</vt:lpstr>
      <vt:lpstr>Creating Effective Graphics  for Multicultural Readers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425</cp:revision>
  <dcterms:created xsi:type="dcterms:W3CDTF">2002-11-26T20:32:32Z</dcterms:created>
  <dcterms:modified xsi:type="dcterms:W3CDTF">2008-09-29T21:09:28Z</dcterms:modified>
</cp:coreProperties>
</file>