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306" r:id="rId2"/>
    <p:sldId id="298" r:id="rId3"/>
    <p:sldId id="307" r:id="rId4"/>
    <p:sldId id="308" r:id="rId5"/>
    <p:sldId id="299" r:id="rId6"/>
    <p:sldId id="313" r:id="rId7"/>
    <p:sldId id="283" r:id="rId8"/>
    <p:sldId id="309" r:id="rId9"/>
    <p:sldId id="284" r:id="rId10"/>
    <p:sldId id="285" r:id="rId11"/>
    <p:sldId id="286" r:id="rId12"/>
    <p:sldId id="287" r:id="rId13"/>
    <p:sldId id="300" r:id="rId14"/>
    <p:sldId id="301" r:id="rId15"/>
    <p:sldId id="289" r:id="rId16"/>
    <p:sldId id="302" r:id="rId17"/>
    <p:sldId id="310" r:id="rId18"/>
    <p:sldId id="311" r:id="rId19"/>
    <p:sldId id="31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8D12A"/>
    <a:srgbClr val="EAF7D8"/>
    <a:srgbClr val="FFFFCC"/>
    <a:srgbClr val="FFFAE9"/>
    <a:srgbClr val="669900"/>
    <a:srgbClr val="3366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EE2D1A-3804-46F8-ADB1-C6D8DF6C9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33EFE5D-46E1-4C55-A38F-D66ADEBB9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343400" y="685800"/>
            <a:ext cx="43434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438400" y="6251575"/>
            <a:ext cx="42672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EEC27F3E-22EA-4E37-8A62-D13609A04A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43400" y="3962400"/>
            <a:ext cx="43434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94F9A-FAE4-491F-B0A3-8096B6ECD2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3CCFB-98F7-4A84-9B41-01FECFEE8B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8006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400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F499-8D10-4656-84CF-C0CB2BD885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828800" y="64008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371600"/>
            <a:ext cx="3276600" cy="49530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2400" y="1371600"/>
            <a:ext cx="4724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4495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81600" y="1371600"/>
            <a:ext cx="3810000" cy="49530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/>
      <p:bldP spid="6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1295400" cy="3270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400800"/>
            <a:ext cx="990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29000-DB41-4DEA-B146-2689660FE6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828800" y="64008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31AC7-9F5B-4EC9-9DB6-06E9998824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DC3D6-1C57-41B0-A8E3-B7A1C895AD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553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9A66-144E-4055-B56C-8382F79F06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4723-8ADD-4B11-BA71-BF94B3E11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3F499-8D10-4656-84CF-C0CB2BD885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65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1873B-CA96-48D7-8910-6C2B78987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355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4E003-DA43-4206-901C-4C0633A2D9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3D362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rgbClr val="3D362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092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4443F499-8D10-4656-84CF-C0CB2BD885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6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5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14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Business Correspondence: Letters, Memos, and </a:t>
            </a:r>
          </a:p>
          <a:p>
            <a:r>
              <a:rPr lang="en-US" dirty="0" smtClean="0"/>
              <a:t>E-mails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block, p. 346</a:t>
            </a:r>
          </a:p>
          <a:p>
            <a:pPr lvl="1"/>
            <a:r>
              <a:rPr lang="en-US" dirty="0" smtClean="0"/>
              <a:t>Everything aligned to left margin</a:t>
            </a:r>
          </a:p>
          <a:p>
            <a:r>
              <a:rPr lang="en-US" dirty="0" smtClean="0"/>
              <a:t>Modified block, p. 346</a:t>
            </a:r>
          </a:p>
          <a:p>
            <a:pPr lvl="1"/>
            <a:r>
              <a:rPr lang="en-US" dirty="0" smtClean="0"/>
              <a:t>Date, complimentary close, signature: use center as margin</a:t>
            </a:r>
          </a:p>
          <a:p>
            <a:pPr lvl="1"/>
            <a:r>
              <a:rPr lang="en-US" dirty="0" smtClean="0"/>
              <a:t>All else aligned to left margin</a:t>
            </a:r>
          </a:p>
        </p:txBody>
      </p:sp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B1170C-E7FD-48C7-B68F-230F3836851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Formats for Letters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Inquiry</a:t>
            </a:r>
          </a:p>
          <a:p>
            <a:r>
              <a:rPr lang="en-US" dirty="0" smtClean="0"/>
              <a:t>Response to inquiry</a:t>
            </a:r>
          </a:p>
          <a:p>
            <a:r>
              <a:rPr lang="en-US" dirty="0" smtClean="0"/>
              <a:t>Claim</a:t>
            </a:r>
          </a:p>
          <a:p>
            <a:r>
              <a:rPr lang="en-US" dirty="0" smtClean="0"/>
              <a:t>Adjustment</a:t>
            </a:r>
          </a:p>
        </p:txBody>
      </p:sp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32921D-3115-4D8C-A40B-DC4CB6CBF25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Types of Letters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See example, p. 347</a:t>
            </a:r>
          </a:p>
          <a:p>
            <a:r>
              <a:rPr lang="en-US" dirty="0" smtClean="0"/>
              <a:t>State who you are and why you are writing.</a:t>
            </a:r>
          </a:p>
          <a:p>
            <a:r>
              <a:rPr lang="en-US" dirty="0" smtClean="0"/>
              <a:t>Ask specific questions.</a:t>
            </a:r>
          </a:p>
          <a:p>
            <a:r>
              <a:rPr lang="en-US" dirty="0" smtClean="0"/>
              <a:t>Indicate your schedule.</a:t>
            </a:r>
          </a:p>
          <a:p>
            <a:r>
              <a:rPr lang="en-US" dirty="0" smtClean="0"/>
              <a:t>Politely request a response.</a:t>
            </a:r>
          </a:p>
          <a:p>
            <a:r>
              <a:rPr lang="en-US" dirty="0" smtClean="0"/>
              <a:t>Offer something in return.</a:t>
            </a:r>
          </a:p>
          <a:p>
            <a:r>
              <a:rPr lang="en-US" dirty="0" smtClean="0"/>
              <a:t>Always write a thank-you note to the person who has responded to your inquiry letter.</a:t>
            </a:r>
          </a:p>
        </p:txBody>
      </p:sp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8BD245-1B1E-4F90-BB5A-532B0798AFC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an Inquiry Letter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See example, p. 348</a:t>
            </a:r>
          </a:p>
          <a:p>
            <a:r>
              <a:rPr lang="en-US" dirty="0" smtClean="0"/>
              <a:t>Answer the questions if you can.</a:t>
            </a:r>
          </a:p>
          <a:p>
            <a:r>
              <a:rPr lang="en-US" dirty="0" smtClean="0"/>
              <a:t>If you cannot answer the questions, explain the reasons and offer to assist with other requests.</a:t>
            </a:r>
          </a:p>
          <a:p>
            <a:r>
              <a:rPr lang="en-US" dirty="0" smtClean="0"/>
              <a:t>Include additional information, if appropriate.</a:t>
            </a:r>
          </a:p>
        </p:txBody>
      </p:sp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83E46A-8DEB-4AFC-A6F3-C2A7E87DA19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Responding to an Inquiry Letter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See example, p. 349</a:t>
            </a:r>
          </a:p>
          <a:p>
            <a:r>
              <a:rPr lang="en-US" dirty="0" smtClean="0"/>
              <a:t>Use a professional tone.</a:t>
            </a:r>
          </a:p>
          <a:p>
            <a:r>
              <a:rPr lang="en-US" dirty="0" smtClean="0"/>
              <a:t>Clearly identify the product or service you are writing about.</a:t>
            </a:r>
          </a:p>
          <a:p>
            <a:r>
              <a:rPr lang="en-US" dirty="0" smtClean="0"/>
              <a:t>Explain the problem and include persuasive details.</a:t>
            </a:r>
          </a:p>
          <a:p>
            <a:r>
              <a:rPr lang="en-US" dirty="0" smtClean="0"/>
              <a:t>Propose a solution.</a:t>
            </a:r>
          </a:p>
        </p:txBody>
      </p:sp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B783A7-3B2C-44A9-AA32-864A70156DB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 Claim Letter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See example, p. 351</a:t>
            </a:r>
          </a:p>
          <a:p>
            <a:r>
              <a:rPr lang="en-US" dirty="0" smtClean="0"/>
              <a:t>Meet the customer on neutral ground.</a:t>
            </a:r>
          </a:p>
          <a:p>
            <a:r>
              <a:rPr lang="en-US" dirty="0" smtClean="0"/>
              <a:t>Summarize the facts as you see them.</a:t>
            </a:r>
          </a:p>
          <a:p>
            <a:r>
              <a:rPr lang="en-US" dirty="0" smtClean="0"/>
              <a:t>Explain why you are unable to fulfill the request.</a:t>
            </a:r>
          </a:p>
          <a:p>
            <a:r>
              <a:rPr lang="en-US" dirty="0" smtClean="0"/>
              <a:t>Create goodwill.</a:t>
            </a:r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54F835-E7E2-45DB-A732-44800E26E82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Writing a Bad-News Adjustment Letter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See example, p. 353</a:t>
            </a:r>
          </a:p>
          <a:p>
            <a:r>
              <a:rPr lang="en-US" dirty="0" smtClean="0"/>
              <a:t>Subject line</a:t>
            </a:r>
          </a:p>
          <a:p>
            <a:r>
              <a:rPr lang="en-US" dirty="0" smtClean="0"/>
              <a:t>Statement of purpose</a:t>
            </a:r>
          </a:p>
          <a:p>
            <a:r>
              <a:rPr lang="en-US" dirty="0" smtClean="0"/>
              <a:t>Summary</a:t>
            </a:r>
          </a:p>
          <a:p>
            <a:r>
              <a:rPr lang="en-US" dirty="0" smtClean="0"/>
              <a:t>Headings</a:t>
            </a:r>
          </a:p>
          <a:p>
            <a:r>
              <a:rPr lang="en-US" dirty="0" smtClean="0"/>
              <a:t>Background and discussion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Recommendations or action items</a:t>
            </a:r>
          </a:p>
        </p:txBody>
      </p:sp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2DAB4A-7AF5-45D6-BA14-202558AC336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Elements of Memos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Stick to business.</a:t>
            </a:r>
          </a:p>
          <a:p>
            <a:r>
              <a:rPr lang="en-US" smtClean="0"/>
              <a:t>Don’t waste bandwidth.</a:t>
            </a:r>
          </a:p>
          <a:p>
            <a:r>
              <a:rPr lang="en-US" smtClean="0"/>
              <a:t>Use appropriate formality.</a:t>
            </a:r>
          </a:p>
          <a:p>
            <a:r>
              <a:rPr lang="en-US" smtClean="0"/>
              <a:t>Write correctly.</a:t>
            </a:r>
          </a:p>
          <a:p>
            <a:r>
              <a:rPr lang="en-US" smtClean="0"/>
              <a:t>Don’t flame.</a:t>
            </a:r>
          </a:p>
          <a:p>
            <a:r>
              <a:rPr lang="en-US" smtClean="0"/>
              <a:t>Use the subject line.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400800"/>
            <a:ext cx="8077200" cy="327025"/>
          </a:xfrm>
        </p:spPr>
        <p:txBody>
          <a:bodyPr/>
          <a:lstStyle/>
          <a:p>
            <a:pPr algn="ctr"/>
            <a:r>
              <a:rPr lang="en-US" smtClean="0"/>
              <a:t>Chapter 14. Writing Letters, Memos, and E-mails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BA5CF8-35F9-49F1-9921-7901368E493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Following Netiquette</a:t>
            </a:r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your message easy on the eyes.</a:t>
            </a:r>
          </a:p>
          <a:p>
            <a:r>
              <a:rPr lang="en-US" dirty="0" smtClean="0"/>
              <a:t>Don’t forward a message to another person or to an online discussion forum without the writer’s permission.</a:t>
            </a:r>
          </a:p>
          <a:p>
            <a:r>
              <a:rPr lang="en-US" dirty="0" smtClean="0"/>
              <a:t>Don’t send a message unless you have something to say.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400800"/>
            <a:ext cx="8077200" cy="327025"/>
          </a:xfrm>
        </p:spPr>
        <p:txBody>
          <a:bodyPr/>
          <a:lstStyle/>
          <a:p>
            <a:pPr algn="ctr"/>
            <a:r>
              <a:rPr lang="en-US" dirty="0" smtClean="0"/>
              <a:t>Chapter 14. Writing Letters, Memos, and E-mails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EF798-7415-4B4A-85A1-8DCC6FD6852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Following Netiquette (cont.)</a:t>
            </a:r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role, format, and tone of letters in the target culture might be different.</a:t>
            </a:r>
          </a:p>
          <a:p>
            <a:r>
              <a:rPr lang="en-US" dirty="0" smtClean="0"/>
              <a:t>Letters might be preferred to memos.</a:t>
            </a:r>
          </a:p>
          <a:p>
            <a:r>
              <a:rPr lang="en-US" dirty="0" smtClean="0"/>
              <a:t>Memos might be more formal than in the U.S.</a:t>
            </a:r>
          </a:p>
          <a:p>
            <a:r>
              <a:rPr lang="en-US" dirty="0" smtClean="0"/>
              <a:t>E-mails are not as popular in some cultures that prefer face-to-face meetings.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400800"/>
            <a:ext cx="8153400" cy="327025"/>
          </a:xfrm>
        </p:spPr>
        <p:txBody>
          <a:bodyPr/>
          <a:lstStyle/>
          <a:p>
            <a:pPr algn="ctr"/>
            <a:r>
              <a:rPr lang="en-US" dirty="0" smtClean="0"/>
              <a:t>Chapter 14. Writing Letters, Memos, and E-mails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805FC5-D863-46F1-B07B-9392710D0D1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Writing Culture-Specific Correspondence</a:t>
            </a: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Analyze your audience.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Analyze your purpose.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Gather information about your subject.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Choose a type of document.</a:t>
            </a:r>
          </a:p>
          <a:p>
            <a:pPr lvl="1"/>
            <a:r>
              <a:rPr lang="en-US" dirty="0" smtClean="0"/>
              <a:t>Letters</a:t>
            </a:r>
            <a:endParaRPr lang="en-US" dirty="0" smtClean="0">
              <a:sym typeface="Wingdings" charset="2"/>
            </a:endParaRPr>
          </a:p>
          <a:p>
            <a:pPr lvl="1"/>
            <a:r>
              <a:rPr lang="en-US" dirty="0" smtClean="0">
                <a:sym typeface="Wingdings" charset="2"/>
              </a:rPr>
              <a:t>Memos</a:t>
            </a:r>
          </a:p>
          <a:p>
            <a:pPr lvl="1"/>
            <a:r>
              <a:rPr lang="en-US" dirty="0" smtClean="0">
                <a:sym typeface="Wingdings" charset="2"/>
              </a:rPr>
              <a:t>Emails </a:t>
            </a:r>
            <a:endParaRPr lang="en-US" dirty="0" smtClean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BFDC33-CB41-4465-B11C-B65E7460C83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Understanding the Process for </a:t>
            </a:r>
            <a:br>
              <a:rPr lang="en-US" sz="2800" dirty="0" smtClean="0"/>
            </a:br>
            <a:r>
              <a:rPr lang="en-US" sz="2800" dirty="0" smtClean="0"/>
              <a:t>Writing Letters, Memos, and E-mails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Font typeface="+mj-lt"/>
              <a:buAutoNum type="arabicPeriod" startAt="5"/>
            </a:pPr>
            <a:r>
              <a:rPr lang="en-US" dirty="0" smtClean="0"/>
              <a:t>Draft the document.</a:t>
            </a:r>
          </a:p>
          <a:p>
            <a:pPr marL="800100" lvl="1" indent="-342900"/>
            <a:r>
              <a:rPr lang="en-US" dirty="0" smtClean="0"/>
              <a:t>State your purpose.</a:t>
            </a:r>
          </a:p>
          <a:p>
            <a:pPr marL="800100" lvl="1" indent="-342900"/>
            <a:r>
              <a:rPr lang="en-US" dirty="0" smtClean="0"/>
              <a:t>Use headings to help summarize the message.</a:t>
            </a:r>
          </a:p>
          <a:p>
            <a:pPr marL="800100" lvl="1" indent="-342900"/>
            <a:r>
              <a:rPr lang="en-US" dirty="0" smtClean="0"/>
              <a:t>Provide adequate background.</a:t>
            </a:r>
          </a:p>
          <a:p>
            <a:pPr marL="800100" lvl="1" indent="-342900"/>
            <a:r>
              <a:rPr lang="en-US" dirty="0" smtClean="0"/>
              <a:t>Organize the discussion.</a:t>
            </a:r>
          </a:p>
          <a:p>
            <a:pPr marL="800100" lvl="1" indent="-342900"/>
            <a:r>
              <a:rPr lang="en-US" dirty="0" smtClean="0"/>
              <a:t>Highlight action items.</a:t>
            </a:r>
          </a:p>
          <a:p>
            <a:pPr>
              <a:buFont typeface="+mj-lt"/>
              <a:buAutoNum type="arabicPeriod" startAt="5"/>
            </a:pPr>
            <a:r>
              <a:rPr lang="en-US" dirty="0" smtClean="0"/>
              <a:t>Format the document.</a:t>
            </a:r>
          </a:p>
          <a:p>
            <a:pPr>
              <a:buFont typeface="+mj-lt"/>
              <a:buAutoNum type="arabicPeriod" startAt="5"/>
            </a:pPr>
            <a:r>
              <a:rPr lang="en-US" dirty="0" smtClean="0"/>
              <a:t>Revise, edit, and proofread the document.</a:t>
            </a:r>
          </a:p>
          <a:p>
            <a:pPr>
              <a:buFont typeface="+mj-lt"/>
              <a:buAutoNum type="arabicPeriod" startAt="5"/>
            </a:pPr>
            <a:r>
              <a:rPr lang="en-US" dirty="0" smtClean="0"/>
              <a:t>Send the document.</a:t>
            </a:r>
          </a:p>
          <a:p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5C573-08FA-4841-B698-CFC88408FDD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Understanding the Process for </a:t>
            </a:r>
            <a:br>
              <a:rPr lang="en-US" sz="2800" dirty="0" smtClean="0"/>
            </a:br>
            <a:r>
              <a:rPr lang="en-US" sz="2800" dirty="0" smtClean="0"/>
              <a:t>Writing Letters, Memos, and E-mails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Letter</a:t>
            </a:r>
          </a:p>
          <a:p>
            <a:pPr lvl="1"/>
            <a:r>
              <a:rPr lang="en-US" dirty="0" smtClean="0"/>
              <a:t>Most formal, used for communication with people either within or outside your organization</a:t>
            </a:r>
          </a:p>
          <a:p>
            <a:r>
              <a:rPr lang="en-US" dirty="0" smtClean="0"/>
              <a:t>Memo</a:t>
            </a:r>
          </a:p>
          <a:p>
            <a:pPr lvl="1"/>
            <a:r>
              <a:rPr lang="en-US" dirty="0" smtClean="0"/>
              <a:t>Moderately formal, used within your organization</a:t>
            </a:r>
          </a:p>
          <a:p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Quick, relatively informal with one or many recipients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1D527-1818-440B-A6FB-58CDAE79ADF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Types of Business Correspondence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 the appropriate level of formality.</a:t>
            </a:r>
          </a:p>
          <a:p>
            <a:pPr lvl="1"/>
            <a:r>
              <a:rPr lang="en-US" dirty="0" smtClean="0"/>
              <a:t>Usually avoid informal writing, even in emails</a:t>
            </a:r>
          </a:p>
          <a:p>
            <a:r>
              <a:rPr lang="en-US" dirty="0" smtClean="0"/>
              <a:t>Communicate correctly.</a:t>
            </a:r>
          </a:p>
          <a:p>
            <a:pPr lvl="1"/>
            <a:r>
              <a:rPr lang="en-US" dirty="0" smtClean="0"/>
              <a:t>Free of errors in grammar, punctuation, style, usage &amp; spelling</a:t>
            </a:r>
          </a:p>
          <a:p>
            <a:r>
              <a:rPr lang="en-US" dirty="0" smtClean="0"/>
              <a:t>Project the “you attitude.” , see p. 341</a:t>
            </a:r>
          </a:p>
          <a:p>
            <a:pPr lvl="1"/>
            <a:r>
              <a:rPr lang="en-US" dirty="0" smtClean="0"/>
              <a:t>Convey a courteous, positive tone</a:t>
            </a:r>
          </a:p>
          <a:p>
            <a:pPr lvl="1"/>
            <a:r>
              <a:rPr lang="en-US" dirty="0" smtClean="0"/>
              <a:t>Take on the reader’s point of view &amp; meet his/her needs</a:t>
            </a:r>
          </a:p>
          <a:p>
            <a:r>
              <a:rPr lang="en-US" dirty="0" smtClean="0"/>
              <a:t>Avoid correspondence clichés., see p. 341-342</a:t>
            </a:r>
          </a:p>
          <a:p>
            <a:pPr lvl="1"/>
            <a:r>
              <a:rPr lang="en-US" dirty="0" smtClean="0"/>
              <a:t>If you wouldn’t say it to a friend, don’t say it in your correspondence</a:t>
            </a:r>
          </a:p>
          <a:p>
            <a:r>
              <a:rPr lang="en-US" dirty="0" smtClean="0"/>
              <a:t>Communicate honestly.</a:t>
            </a:r>
          </a:p>
        </p:txBody>
      </p:sp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B289EF-A499-49C4-A1A1-DF09F27F4E7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Presenting Yourself Effectively in Correspondence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2362200"/>
          <a:ext cx="8382000" cy="371856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2743200"/>
                <a:gridCol w="563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cap="small" baseline="0" dirty="0" smtClean="0"/>
                        <a:t>Too Informal</a:t>
                      </a:r>
                      <a:endParaRPr lang="en-US" sz="20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doubt if Bob gives a flying squirrel how you handle it. Do whatever you want.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cap="small" baseline="0" dirty="0" smtClean="0"/>
                        <a:t>Moderately Formal</a:t>
                      </a:r>
                      <a:endParaRPr lang="en-US" sz="20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don’t think Bob prefers any particular method. Please use your judgment.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cap="small" baseline="0" dirty="0" smtClean="0"/>
                        <a:t>Too Formal</a:t>
                      </a:r>
                      <a:endParaRPr lang="en-US" sz="20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 was indubitably the case that our</a:t>
                      </a:r>
                      <a:r>
                        <a:rPr lang="en-US" sz="2000" baseline="0" dirty="0" smtClean="0"/>
                        <a:t> team was successful in presenting a proposal that was characterized by quality of the highest order. My appreciation for your industriousness is herewith extended.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cap="small" baseline="0" dirty="0" smtClean="0"/>
                        <a:t>Moderately Formal</a:t>
                      </a:r>
                      <a:endParaRPr lang="en-US" sz="20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 think we put together an excellent proposal. Thank you very much for your</a:t>
                      </a:r>
                      <a:r>
                        <a:rPr lang="en-US" sz="2000" baseline="0" dirty="0" smtClean="0"/>
                        <a:t> hard work.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C29000-DB41-4DEA-B146-2689660FE6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Formality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See example p. 344-345</a:t>
            </a:r>
          </a:p>
          <a:p>
            <a:r>
              <a:rPr lang="en-US" dirty="0" smtClean="0"/>
              <a:t>Heading = return address + date</a:t>
            </a:r>
          </a:p>
          <a:p>
            <a:pPr lvl="1"/>
            <a:r>
              <a:rPr lang="en-US" dirty="0" smtClean="0"/>
              <a:t>If not preprinted, use your address (not name) and date</a:t>
            </a:r>
          </a:p>
          <a:p>
            <a:pPr lvl="1"/>
            <a:r>
              <a:rPr lang="en-US" dirty="0" smtClean="0"/>
              <a:t>If letterhead used, then blank paper for 2nd &amp; subsequent pages</a:t>
            </a:r>
          </a:p>
          <a:p>
            <a:r>
              <a:rPr lang="en-US" dirty="0" smtClean="0"/>
              <a:t>Inside address</a:t>
            </a:r>
          </a:p>
          <a:p>
            <a:pPr lvl="1"/>
            <a:r>
              <a:rPr lang="en-US" dirty="0" smtClean="0"/>
              <a:t>Use professional title if available, </a:t>
            </a:r>
          </a:p>
          <a:p>
            <a:pPr lvl="1"/>
            <a:r>
              <a:rPr lang="en-US" dirty="0" smtClean="0"/>
              <a:t>Reader’s position on the line with name if there is room</a:t>
            </a:r>
          </a:p>
          <a:p>
            <a:pPr lvl="1"/>
            <a:r>
              <a:rPr lang="en-US" dirty="0" smtClean="0"/>
              <a:t>Spell organization name as they do, e.g. IBM</a:t>
            </a:r>
          </a:p>
          <a:p>
            <a:r>
              <a:rPr lang="en-US" dirty="0" smtClean="0"/>
              <a:t>Salutation</a:t>
            </a:r>
          </a:p>
          <a:p>
            <a:pPr lvl="1"/>
            <a:r>
              <a:rPr lang="en-US" dirty="0" smtClean="0"/>
              <a:t>2 lines below the inside address</a:t>
            </a:r>
          </a:p>
          <a:p>
            <a:pPr lvl="1"/>
            <a:r>
              <a:rPr lang="en-US" dirty="0" smtClean="0"/>
              <a:t>Dear XXXXXX: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173AE5-89E4-405C-97D8-5771DB7DF00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 of Most Letters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Body</a:t>
            </a:r>
          </a:p>
          <a:p>
            <a:pPr lvl="1"/>
            <a:r>
              <a:rPr lang="en-US" dirty="0" smtClean="0"/>
              <a:t>At least 3 paragraphs: introductory ¶, concluding ¶, one or more body ¶s.</a:t>
            </a:r>
          </a:p>
          <a:p>
            <a:r>
              <a:rPr lang="en-US" dirty="0" smtClean="0"/>
              <a:t>Complimentary close</a:t>
            </a:r>
          </a:p>
          <a:p>
            <a:pPr lvl="1"/>
            <a:r>
              <a:rPr lang="en-US" dirty="0" smtClean="0"/>
              <a:t>Sincerely, Very truly yours, etc.</a:t>
            </a:r>
          </a:p>
          <a:p>
            <a:r>
              <a:rPr lang="en-US" dirty="0" smtClean="0"/>
              <a:t>Signature</a:t>
            </a:r>
          </a:p>
          <a:p>
            <a:pPr lvl="1"/>
            <a:r>
              <a:rPr lang="en-US" dirty="0" smtClean="0"/>
              <a:t>Type your full name on the 4th line below the complimentary close &amp; include your position.</a:t>
            </a:r>
          </a:p>
          <a:p>
            <a:pPr lvl="1"/>
            <a:r>
              <a:rPr lang="en-US" dirty="0" smtClean="0"/>
              <a:t>Sign, in ink, above typed name</a:t>
            </a:r>
          </a:p>
          <a:p>
            <a:r>
              <a:rPr lang="en-US" dirty="0" smtClean="0"/>
              <a:t>Reference initials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See p. 346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977BC5-A873-4676-A049-3BD3B148B73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Most Letters (cont.)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Attention line</a:t>
            </a:r>
          </a:p>
          <a:p>
            <a:pPr lvl="1"/>
            <a:r>
              <a:rPr lang="en-US" dirty="0" smtClean="0"/>
              <a:t>When you don’t have someone’s name</a:t>
            </a:r>
          </a:p>
          <a:p>
            <a:r>
              <a:rPr lang="en-US" dirty="0" smtClean="0"/>
              <a:t>Subject line</a:t>
            </a:r>
          </a:p>
          <a:p>
            <a:pPr lvl="1"/>
            <a:r>
              <a:rPr lang="en-US" dirty="0" smtClean="0"/>
              <a:t>Project number or brief phrase</a:t>
            </a:r>
          </a:p>
          <a:p>
            <a:r>
              <a:rPr lang="en-US" dirty="0" smtClean="0"/>
              <a:t>Header for second page</a:t>
            </a:r>
          </a:p>
          <a:p>
            <a:pPr lvl="1"/>
            <a:r>
              <a:rPr lang="en-US" dirty="0" smtClean="0"/>
              <a:t>Recipient</a:t>
            </a:r>
          </a:p>
          <a:p>
            <a:pPr lvl="1"/>
            <a:r>
              <a:rPr lang="en-US" dirty="0" smtClean="0"/>
              <a:t>Page number</a:t>
            </a:r>
          </a:p>
          <a:p>
            <a:pPr lvl="1"/>
            <a:r>
              <a:rPr lang="en-US" dirty="0" smtClean="0"/>
              <a:t>Date</a:t>
            </a:r>
          </a:p>
          <a:p>
            <a:r>
              <a:rPr lang="en-US" dirty="0" smtClean="0"/>
              <a:t>Enclosure line</a:t>
            </a:r>
          </a:p>
          <a:p>
            <a:pPr lvl="1"/>
            <a:r>
              <a:rPr lang="en-US" dirty="0" smtClean="0"/>
              <a:t>If envelope contains more than just the letter</a:t>
            </a:r>
          </a:p>
          <a:p>
            <a:r>
              <a:rPr lang="en-US" dirty="0" smtClean="0"/>
              <a:t>Copy line</a:t>
            </a:r>
          </a:p>
          <a:p>
            <a:pPr lvl="1"/>
            <a:r>
              <a:rPr lang="en-US" dirty="0" smtClean="0"/>
              <a:t>Who else has received a copy</a:t>
            </a:r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A9148E-F97F-484D-B655-B1243716C36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Elements of Letters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14. Writing Letters, Memos, and E-mails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Tech Comm PowerPoint theme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</TotalTime>
  <Words>1062</Words>
  <Application>Microsoft PowerPoint</Application>
  <PresentationFormat>On-screen Show (4:3)</PresentationFormat>
  <Paragraphs>181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SIU Tech Comm PowerPoint theme</vt:lpstr>
      <vt:lpstr>Chapter 14</vt:lpstr>
      <vt:lpstr>Understanding the Process for  Writing Letters, Memos, and E-mails</vt:lpstr>
      <vt:lpstr>Understanding the Process for  Writing Letters, Memos, and E-mails</vt:lpstr>
      <vt:lpstr>Types of Business Correspondence</vt:lpstr>
      <vt:lpstr>Presenting Yourself Effectively in Correspondence</vt:lpstr>
      <vt:lpstr>Formality</vt:lpstr>
      <vt:lpstr>Elements of Most Letters</vt:lpstr>
      <vt:lpstr>Elements of Most Letters (cont.)</vt:lpstr>
      <vt:lpstr>Other Elements of Letters</vt:lpstr>
      <vt:lpstr>Common Formats for Letters</vt:lpstr>
      <vt:lpstr>Common Types of Letters</vt:lpstr>
      <vt:lpstr>Writing an Inquiry Letter</vt:lpstr>
      <vt:lpstr>Responding to an Inquiry Letter</vt:lpstr>
      <vt:lpstr>Writing a Claim Letter</vt:lpstr>
      <vt:lpstr>Writing a Bad-News Adjustment Letter</vt:lpstr>
      <vt:lpstr>Typical Elements of Memos</vt:lpstr>
      <vt:lpstr>Guidelines for Following Netiquette</vt:lpstr>
      <vt:lpstr>Guidelines for Following Netiquette (cont.)</vt:lpstr>
      <vt:lpstr>Writing Culture-Specific Correspondence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445</cp:revision>
  <dcterms:created xsi:type="dcterms:W3CDTF">2002-11-26T20:32:32Z</dcterms:created>
  <dcterms:modified xsi:type="dcterms:W3CDTF">2008-10-06T22:30:29Z</dcterms:modified>
</cp:coreProperties>
</file>