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20" r:id="rId1"/>
  </p:sldMasterIdLst>
  <p:notesMasterIdLst>
    <p:notesMasterId r:id="rId36"/>
  </p:notesMasterIdLst>
  <p:handoutMasterIdLst>
    <p:handoutMasterId r:id="rId37"/>
  </p:handoutMasterIdLst>
  <p:sldIdLst>
    <p:sldId id="312" r:id="rId2"/>
    <p:sldId id="313" r:id="rId3"/>
    <p:sldId id="318" r:id="rId4"/>
    <p:sldId id="308" r:id="rId5"/>
    <p:sldId id="284" r:id="rId6"/>
    <p:sldId id="321" r:id="rId7"/>
    <p:sldId id="322" r:id="rId8"/>
    <p:sldId id="315" r:id="rId9"/>
    <p:sldId id="287" r:id="rId10"/>
    <p:sldId id="289" r:id="rId11"/>
    <p:sldId id="319" r:id="rId12"/>
    <p:sldId id="291" r:id="rId13"/>
    <p:sldId id="292" r:id="rId14"/>
    <p:sldId id="293" r:id="rId15"/>
    <p:sldId id="294" r:id="rId16"/>
    <p:sldId id="295" r:id="rId17"/>
    <p:sldId id="296" r:id="rId18"/>
    <p:sldId id="297" r:id="rId19"/>
    <p:sldId id="309" r:id="rId20"/>
    <p:sldId id="298" r:id="rId21"/>
    <p:sldId id="299" r:id="rId22"/>
    <p:sldId id="300" r:id="rId23"/>
    <p:sldId id="301" r:id="rId24"/>
    <p:sldId id="320" r:id="rId25"/>
    <p:sldId id="310" r:id="rId26"/>
    <p:sldId id="302" r:id="rId27"/>
    <p:sldId id="316" r:id="rId28"/>
    <p:sldId id="317" r:id="rId29"/>
    <p:sldId id="303" r:id="rId30"/>
    <p:sldId id="323" r:id="rId31"/>
    <p:sldId id="324" r:id="rId32"/>
    <p:sldId id="305" r:id="rId33"/>
    <p:sldId id="306" r:id="rId34"/>
    <p:sldId id="325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D12A"/>
    <a:srgbClr val="EAF7D8"/>
    <a:srgbClr val="FFFFCC"/>
    <a:srgbClr val="FFFAE9"/>
    <a:srgbClr val="669900"/>
    <a:srgbClr val="336600"/>
    <a:srgbClr val="008000"/>
    <a:srgbClr val="FFF8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" y="-3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96C5947-E1DD-4462-9246-E5376266B9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9C18C01-B6F4-43DF-8BEA-E2EE3A5B1B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4C3518-59B0-49B6-9B2F-B59A5E2DF99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2104CD-5A67-4955-9B84-70AFB66D0018}" type="slidenum">
              <a:rPr lang="en-US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2743200" y="2128838"/>
            <a:ext cx="6392863" cy="4721225"/>
            <a:chOff x="1728" y="1341"/>
            <a:chExt cx="4027" cy="2974"/>
          </a:xfrm>
        </p:grpSpPr>
        <p:grpSp>
          <p:nvGrpSpPr>
            <p:cNvPr id="3" name="Group 22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5303" name="Freeform 23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4" name="Freeform 24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5" name="Freeform 25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6" name="Freeform 26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5307" name="Freeform 27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5308" name="Freeform 28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529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4343400" y="685800"/>
            <a:ext cx="4343400" cy="3200400"/>
          </a:xfrm>
        </p:spPr>
        <p:txBody>
          <a:bodyPr lIns="91440" tIns="45720" rIns="91440" bIns="45720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2529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51E6C281-F3C8-4B60-A74F-AAAA6FC8CCA9}" type="datetime1">
              <a:rPr lang="en-US" smtClean="0"/>
              <a:pPr>
                <a:defRPr/>
              </a:pPr>
              <a:t>10/13/2008</a:t>
            </a:fld>
            <a:endParaRPr lang="en-US"/>
          </a:p>
        </p:txBody>
      </p:sp>
      <p:sp>
        <p:nvSpPr>
          <p:cNvPr id="22529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2438400" y="6251575"/>
            <a:ext cx="42672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22529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>
                <a:solidFill>
                  <a:srgbClr val="C00000"/>
                </a:solidFill>
              </a:defRPr>
            </a:lvl1pPr>
          </a:lstStyle>
          <a:p>
            <a:pPr>
              <a:defRPr/>
            </a:pPr>
            <a:fld id="{F3161263-0820-46B5-BD33-43A2A4496D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296" name="Rectangle 16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7" name="Rectangle 17"/>
          <p:cNvSpPr>
            <a:spLocks noChangeArrowheads="1"/>
          </p:cNvSpPr>
          <p:nvPr/>
        </p:nvSpPr>
        <p:spPr bwMode="auto">
          <a:xfrm>
            <a:off x="792480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F8EEC8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8" name="Rectangle 18"/>
          <p:cNvSpPr>
            <a:spLocks noChangeArrowheads="1"/>
          </p:cNvSpPr>
          <p:nvPr/>
        </p:nvSpPr>
        <p:spPr bwMode="auto">
          <a:xfrm rot="5400000">
            <a:off x="3962400" y="-3962400"/>
            <a:ext cx="1219200" cy="9144000"/>
          </a:xfrm>
          <a:prstGeom prst="rect">
            <a:avLst/>
          </a:prstGeom>
          <a:gradFill rotWithShape="0">
            <a:gsLst>
              <a:gs pos="0">
                <a:srgbClr val="990000">
                  <a:alpha val="89999"/>
                </a:srgbClr>
              </a:gs>
              <a:gs pos="100000">
                <a:srgbClr val="E3E3B6">
                  <a:alpha val="0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299" name="Rectangle 19"/>
          <p:cNvSpPr>
            <a:spLocks noChangeArrowheads="1"/>
          </p:cNvSpPr>
          <p:nvPr/>
        </p:nvSpPr>
        <p:spPr bwMode="auto">
          <a:xfrm rot="16200000">
            <a:off x="3962400" y="1676400"/>
            <a:ext cx="1219200" cy="9144000"/>
          </a:xfrm>
          <a:prstGeom prst="rect">
            <a:avLst/>
          </a:prstGeom>
          <a:gradFill rotWithShape="0">
            <a:gsLst>
              <a:gs pos="0">
                <a:srgbClr val="E3E3B6">
                  <a:alpha val="0"/>
                </a:srgbClr>
              </a:gs>
              <a:gs pos="100000">
                <a:srgbClr val="990000">
                  <a:alpha val="89999"/>
                </a:srgbClr>
              </a:gs>
            </a:gsLst>
            <a:lin ang="5400000" scaled="1"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sp>
        <p:nvSpPr>
          <p:cNvPr id="225300" name="Rectangle 2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343400" y="3962400"/>
            <a:ext cx="4343400" cy="2057400"/>
          </a:xfrm>
        </p:spPr>
        <p:txBody>
          <a:bodyPr lIns="91440" tIns="45720" rIns="91440" bIns="45720"/>
          <a:lstStyle>
            <a:lvl1pPr marL="0" indent="0" algn="ctr">
              <a:lnSpc>
                <a:spcPct val="85000"/>
              </a:lnSpc>
              <a:spcBef>
                <a:spcPct val="0"/>
              </a:spcBef>
              <a:buFont typeface="Wingdings" pitchFamily="2" charset="2"/>
              <a:buNone/>
              <a:defRPr>
                <a:solidFill>
                  <a:schemeClr val="accent4">
                    <a:lumMod val="90000"/>
                    <a:lumOff val="1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752600"/>
            <a:ext cx="3371850" cy="38101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50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2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5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5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500"/>
                            </p:stCondLst>
                            <p:childTnLst>
                              <p:par>
                                <p:cTn id="3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5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5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500"/>
                            </p:stCondLst>
                            <p:childTnLst>
                              <p:par>
                                <p:cTn id="38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0" dur="1" fill="hold"/>
                                        <p:tgtEl>
                                          <p:spTgt spid="2253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91" grpId="0"/>
      <p:bldP spid="225296" grpId="0" animBg="1"/>
      <p:bldP spid="225297" grpId="0" animBg="1"/>
      <p:bldP spid="225298" grpId="0" animBg="1"/>
      <p:bldP spid="225299" grpId="0" animBg="1"/>
      <p:bldP spid="225300" grpId="0" build="p">
        <p:tmplLst>
          <p:tmpl lvl="1">
            <p:tnLst>
              <p:par>
                <p:cTn presetID="2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530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to="" calcmode="lin" valueType="num">
                      <p:cBhvr>
                        <p:cTn dur="1" fill="hold"/>
                        <p:tgtEl>
                          <p:spTgt spid="225300"/>
                        </p:tgtEl>
                        <p:attrNameLst>
                          <p:attrName/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39295-A6AD-4718-AF3A-93121EEA1B7A}" type="datetime1">
              <a:rPr lang="en-US" smtClean="0"/>
              <a:pPr>
                <a:defRPr/>
              </a:pPr>
              <a:t>10/13/2008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81D17D-52F9-4564-9217-059C7BAA0A5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19900" y="152400"/>
            <a:ext cx="20955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52400"/>
            <a:ext cx="61341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C40E78-4109-4017-BE09-180ECD16C580}" type="datetime1">
              <a:rPr lang="en-US" smtClean="0"/>
              <a:pPr>
                <a:defRPr/>
              </a:pPr>
              <a:t>10/13/2008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7BC75-DBC8-456E-86B1-134DB24397E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533400" y="1447800"/>
            <a:ext cx="8382000" cy="4800600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3400" y="6400800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C7611-1B5A-430B-96E3-9BFCDB3E39D7}" type="datetime1">
              <a:rPr lang="en-US" smtClean="0"/>
              <a:pPr>
                <a:defRPr/>
              </a:pPr>
              <a:t>10/13/2008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543800" y="6400800"/>
            <a:ext cx="1371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6D22B8-CCEC-426A-BD56-5910F71751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828800" y="6400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371600"/>
            <a:ext cx="3276600" cy="49530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62400" y="1371600"/>
            <a:ext cx="47244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6" grpId="0"/>
    </p:bld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371600"/>
            <a:ext cx="4495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181600" y="1371600"/>
            <a:ext cx="3810000" cy="4953000"/>
          </a:xfrm>
        </p:spPr>
        <p:txBody>
          <a:bodyPr/>
          <a:lstStyle/>
          <a:p>
            <a:pPr lvl="0"/>
            <a:r>
              <a:rPr lang="en-US" noProof="0" smtClean="0"/>
              <a:t>Click icon to add clip art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4" grpId="0" build="p"/>
      <p:bldP spid="6" grpId="0"/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382000" cy="5029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400800"/>
            <a:ext cx="1295400" cy="3270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7F8AE1-31DF-44E7-9645-989DCA18E5BC}" type="datetime1">
              <a:rPr lang="en-US" smtClean="0"/>
              <a:pPr>
                <a:defRPr/>
              </a:pPr>
              <a:t>10/13/2008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772400" y="6400800"/>
            <a:ext cx="990600" cy="3238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32DE61-CCBB-4346-BA31-B623C45EF8C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1828800" y="6400800"/>
            <a:ext cx="5486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44FD9-1B66-4428-BE6B-255E4424D785}" type="datetime1">
              <a:rPr lang="en-US" smtClean="0"/>
              <a:pPr>
                <a:defRPr/>
              </a:pPr>
              <a:t>10/13/2008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FE228-60C6-4EB4-B006-3441995FB13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447800"/>
            <a:ext cx="4114800" cy="4686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6E14F-DF65-423F-B142-0C845C80FFC0}" type="datetime1">
              <a:rPr lang="en-US" smtClean="0"/>
              <a:pPr>
                <a:defRPr/>
              </a:pPr>
              <a:t>10/13/2008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AFEA4-5EF2-41DD-84FE-37A09706E4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52400"/>
            <a:ext cx="655320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EF762-A780-483A-AFA3-30484DED80FA}" type="datetime1">
              <a:rPr lang="en-US" smtClean="0"/>
              <a:pPr>
                <a:defRPr/>
              </a:pPr>
              <a:t>10/13/2008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6D3AA-288F-4395-BA76-DEFC8906525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FEF60B-CCAC-4125-88C2-302EBF5E8616}" type="datetime1">
              <a:rPr lang="en-US" smtClean="0"/>
              <a:pPr>
                <a:defRPr/>
              </a:pPr>
              <a:t>10/13/2008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8843F7-C55F-419E-8523-C442071EC5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06F4F1-7CCC-4185-955C-45A0E35070AD}" type="datetime1">
              <a:rPr lang="en-US" smtClean="0"/>
              <a:pPr>
                <a:defRPr/>
              </a:pPr>
              <a:t>10/13/2008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D22B8-CCEC-426A-BD56-5910F717515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71600"/>
            <a:ext cx="5111750" cy="502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9657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DBD6F-04DB-43A5-942A-F3B5E56B7182}" type="datetime1">
              <a:rPr lang="en-US" smtClean="0"/>
              <a:pPr>
                <a:defRPr/>
              </a:pPr>
              <a:t>10/13/2008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95AD4-F8FF-4145-901A-CF1FF7A120B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438400" y="152400"/>
            <a:ext cx="6477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71599"/>
            <a:ext cx="5486400" cy="33559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19D72F-73AF-4212-87CF-796963F251D8}" type="datetime1">
              <a:rPr lang="en-US" smtClean="0"/>
              <a:pPr>
                <a:defRPr/>
              </a:pPr>
              <a:t>10/13/2008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BCB86-0CD5-4997-A002-521BD481339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0" cap="none" spc="0" normalizeH="0" baseline="0" noProof="0" smtClean="0">
                <a:ln>
                  <a:noFill/>
                </a:ln>
                <a:solidFill>
                  <a:srgbClr val="3D3623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3600" b="1" i="0" u="none" strike="noStrike" kern="0" cap="none" spc="0" normalizeH="0" baseline="0" noProof="0">
              <a:ln>
                <a:noFill/>
              </a:ln>
              <a:solidFill>
                <a:srgbClr val="3D3623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72" name="Rectangle 16"/>
          <p:cNvSpPr>
            <a:spLocks noChangeArrowheads="1"/>
          </p:cNvSpPr>
          <p:nvPr/>
        </p:nvSpPr>
        <p:spPr bwMode="auto">
          <a:xfrm>
            <a:off x="0" y="0"/>
            <a:ext cx="1524000" cy="6858000"/>
          </a:xfrm>
          <a:prstGeom prst="rect">
            <a:avLst/>
          </a:prstGeom>
          <a:gradFill flip="none" rotWithShape="1">
            <a:gsLst>
              <a:gs pos="0">
                <a:srgbClr val="990000">
                  <a:alpha val="84000"/>
                </a:srgbClr>
              </a:gs>
              <a:gs pos="50000">
                <a:srgbClr val="990000">
                  <a:alpha val="27000"/>
                </a:srgbClr>
              </a:gs>
              <a:gs pos="100000">
                <a:srgbClr val="E3E3B6">
                  <a:alpha val="0"/>
                </a:srgbClr>
              </a:gs>
            </a:gsLst>
            <a:lin ang="0" scaled="1"/>
            <a:tileRect/>
          </a:gradFill>
          <a:ln w="25400" algn="ctr">
            <a:noFill/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743200" y="2128837"/>
            <a:ext cx="6392863" cy="4721225"/>
            <a:chOff x="1728" y="1341"/>
            <a:chExt cx="4027" cy="2974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224262" name="Freeform 6"/>
              <p:cNvSpPr>
                <a:spLocks/>
              </p:cNvSpPr>
              <p:nvPr userDrawn="1"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3" name="Freeform 7"/>
              <p:cNvSpPr>
                <a:spLocks/>
              </p:cNvSpPr>
              <p:nvPr userDrawn="1"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4" name="Freeform 8"/>
              <p:cNvSpPr>
                <a:spLocks/>
              </p:cNvSpPr>
              <p:nvPr userDrawn="1"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5" name="Freeform 9"/>
              <p:cNvSpPr>
                <a:spLocks/>
              </p:cNvSpPr>
              <p:nvPr userDrawn="1"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>
                  <a:alpha val="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24266" name="Freeform 10"/>
              <p:cNvSpPr>
                <a:spLocks/>
              </p:cNvSpPr>
              <p:nvPr userDrawn="1"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>
                      <a:alpha val="0"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24267" name="Freeform 11"/>
            <p:cNvSpPr>
              <a:spLocks/>
            </p:cNvSpPr>
            <p:nvPr userDrawn="1"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>
                    <a:alpha val="0"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25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048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fld id="{26409833-CD88-43CC-9A74-7169480B2921}" type="datetime1">
              <a:rPr lang="en-US" smtClean="0"/>
              <a:pPr/>
              <a:t>10/13/2008</a:t>
            </a:fld>
            <a:endParaRPr lang="en-US" dirty="0"/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60920" y="6400800"/>
            <a:ext cx="1371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fld id="{831D8D52-7A5A-42FA-BA26-304B167C05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427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8800" y="6400800"/>
            <a:ext cx="548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buClrTx/>
              <a:buFontTx/>
              <a:buNone/>
              <a:defRPr sz="1200">
                <a:solidFill>
                  <a:schemeClr val="tx1"/>
                </a:solidFill>
                <a:effectLst/>
              </a:defRPr>
            </a:lvl1pPr>
          </a:lstStyle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224273" name="AutoShape 17"/>
          <p:cNvSpPr>
            <a:spLocks noChangeArrowheads="1"/>
          </p:cNvSpPr>
          <p:nvPr/>
        </p:nvSpPr>
        <p:spPr bwMode="auto">
          <a:xfrm>
            <a:off x="152400" y="228600"/>
            <a:ext cx="8839200" cy="914400"/>
          </a:xfrm>
          <a:prstGeom prst="plaque">
            <a:avLst>
              <a:gd name="adj" fmla="val 16667"/>
            </a:avLst>
          </a:prstGeom>
          <a:solidFill>
            <a:srgbClr val="333333"/>
          </a:solidFill>
          <a:ln w="254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4274" name="Line 18"/>
          <p:cNvSpPr>
            <a:spLocks noChangeShapeType="1"/>
          </p:cNvSpPr>
          <p:nvPr/>
        </p:nvSpPr>
        <p:spPr bwMode="auto">
          <a:xfrm>
            <a:off x="152400" y="1295400"/>
            <a:ext cx="8686800" cy="0"/>
          </a:xfrm>
          <a:prstGeom prst="line">
            <a:avLst/>
          </a:prstGeom>
          <a:noFill/>
          <a:ln w="76200" cmpd="tri">
            <a:solidFill>
              <a:srgbClr val="CC3300"/>
            </a:solidFill>
            <a:round/>
            <a:headEnd type="oval" w="sm" len="sm"/>
            <a:tailEnd type="stealth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24275" name="AutoShape 19"/>
          <p:cNvSpPr>
            <a:spLocks noChangeArrowheads="1"/>
          </p:cNvSpPr>
          <p:nvPr/>
        </p:nvSpPr>
        <p:spPr bwMode="auto">
          <a:xfrm>
            <a:off x="152400" y="152400"/>
            <a:ext cx="8763000" cy="914400"/>
          </a:xfrm>
          <a:prstGeom prst="plaque">
            <a:avLst>
              <a:gd name="adj" fmla="val 16667"/>
            </a:avLst>
          </a:prstGeom>
          <a:blipFill dpi="0" rotWithShape="1">
            <a:blip r:embed="rId16"/>
            <a:srcRect/>
            <a:tile tx="0" ty="0" sx="100000" sy="100000" flip="none" algn="tl"/>
          </a:blipFill>
          <a:ln w="25400">
            <a:solidFill>
              <a:srgbClr val="808080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lIns="91432" tIns="45716" rIns="91432" bIns="45716" anchor="ctr"/>
          <a:lstStyle/>
          <a:p>
            <a:pPr algn="r" eaLnBrk="0" hangingPunct="0">
              <a:spcBef>
                <a:spcPct val="0"/>
              </a:spcBef>
              <a:buClrTx/>
              <a:buFontTx/>
              <a:buNone/>
            </a:pPr>
            <a:endParaRPr lang="en-US" sz="3600" b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24276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152400"/>
            <a:ext cx="6477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224278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8382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2" tIns="45716" rIns="91432" bIns="45716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7" cstate="print">
            <a:clrChange>
              <a:clrFrom>
                <a:srgbClr val="B36600"/>
              </a:clrFrom>
              <a:clrTo>
                <a:srgbClr val="B3660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228600"/>
            <a:ext cx="1828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2" name="Text Box 6"/>
          <p:cNvSpPr txBox="1">
            <a:spLocks noChangeArrowheads="1"/>
          </p:cNvSpPr>
          <p:nvPr userDrawn="1"/>
        </p:nvSpPr>
        <p:spPr bwMode="auto">
          <a:xfrm>
            <a:off x="403225" y="14398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 sz="180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21" r:id="rId1"/>
    <p:sldLayoutId id="2147483822" r:id="rId2"/>
    <p:sldLayoutId id="2147483823" r:id="rId3"/>
    <p:sldLayoutId id="2147483824" r:id="rId4"/>
    <p:sldLayoutId id="2147483825" r:id="rId5"/>
    <p:sldLayoutId id="2147483826" r:id="rId6"/>
    <p:sldLayoutId id="2147483827" r:id="rId7"/>
    <p:sldLayoutId id="2147483828" r:id="rId8"/>
    <p:sldLayoutId id="2147483829" r:id="rId9"/>
    <p:sldLayoutId id="2147483830" r:id="rId10"/>
    <p:sldLayoutId id="2147483831" r:id="rId11"/>
    <p:sldLayoutId id="2147483832" r:id="rId12"/>
    <p:sldLayoutId id="2147483833" r:id="rId13"/>
    <p:sldLayoutId id="2147483834" r:id="rId14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3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100" decel="5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100" decel="100000" autoRev="1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224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74" grpId="0" animBg="1"/>
      <p:bldP spid="224276" grpId="0"/>
      <p:bldP spid="22427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>
                          <p:stCondLst>
                            <p:cond delay="0"/>
                          </p:stCondLst>
                        </p:cTn>
                        <p:tgtEl>
                          <p:spTgt spid="22427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2pPr>
      <a:lvl3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3pPr>
      <a:lvl4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4pPr>
      <a:lvl5pPr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5pPr>
      <a:lvl6pPr marL="4572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6pPr>
      <a:lvl7pPr marL="9144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7pPr>
      <a:lvl8pPr marL="13716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8pPr>
      <a:lvl9pPr marL="1828800" algn="ct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3600" b="1">
          <a:solidFill>
            <a:srgbClr val="3D3623"/>
          </a:solidFill>
          <a:latin typeface="Garamond" pitchFamily="18" charset="0"/>
        </a:defRPr>
      </a:lvl9pPr>
    </p:titleStyle>
    <p:bodyStyle>
      <a:lvl1pPr marL="342900" indent="-3429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 b="1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 b="1" baseline="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ts val="6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 b="1" baseline="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ts val="6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ts val="6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 baseline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Chapter 15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Preparing Job Application Materials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résumé must provide clear, specific information, without generalizations or self-congratulation.</a:t>
            </a:r>
          </a:p>
          <a:p>
            <a:r>
              <a:rPr lang="en-US" u="sng" dirty="0" smtClean="0"/>
              <a:t>The résumé must be completely free of errors.</a:t>
            </a:r>
          </a:p>
          <a:p>
            <a:r>
              <a:rPr lang="en-US" dirty="0" smtClean="0"/>
              <a:t>The résumé must be honest.</a:t>
            </a:r>
          </a:p>
          <a:p>
            <a:r>
              <a:rPr lang="en-US" dirty="0" smtClean="0"/>
              <a:t>With &lt;10 years experience, keep it to one page.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82ABF0D-D987-4A43-B06C-BDA0F36C2161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092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Content of the Résumé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Chronological</a:t>
            </a:r>
          </a:p>
          <a:p>
            <a:pPr lvl="1"/>
            <a:r>
              <a:rPr lang="en-US" dirty="0" smtClean="0"/>
              <a:t>Time is the organizing pattern for each section</a:t>
            </a:r>
          </a:p>
          <a:p>
            <a:pPr lvl="1"/>
            <a:r>
              <a:rPr lang="en-US" dirty="0" smtClean="0"/>
              <a:t>Most common for recent grads</a:t>
            </a:r>
          </a:p>
          <a:p>
            <a:r>
              <a:rPr lang="en-US" dirty="0" smtClean="0"/>
              <a:t>Skill or functional</a:t>
            </a:r>
          </a:p>
          <a:p>
            <a:pPr lvl="1"/>
            <a:r>
              <a:rPr lang="en-US" dirty="0" smtClean="0"/>
              <a:t>Includes a separate section to highlight particular skills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4E2E72-6D87-4D81-A26E-E88E845B724A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Common Résumé Styles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Identifying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Objectives or a summary of qualifications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Employment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Interests and activities (optional)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5E4C2E9-79E3-404D-874F-930E6DACA3E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3112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Elements of a Chronological Résumé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State only the goals or duties explicitly mentioned, or clearly implied, in the job advertisement. </a:t>
            </a:r>
          </a:p>
          <a:p>
            <a:r>
              <a:rPr lang="en-US" dirty="0" smtClean="0"/>
              <a:t>Focus on the reader’s needs, not on your goals.</a:t>
            </a:r>
          </a:p>
          <a:p>
            <a:r>
              <a:rPr lang="en-US" dirty="0" smtClean="0"/>
              <a:t>Be specific.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Entry-level position as network technician</a:t>
            </a:r>
          </a:p>
          <a:p>
            <a:pPr lvl="1"/>
            <a:r>
              <a:rPr lang="en-US" dirty="0" smtClean="0"/>
              <a:t>Summer internship in automotive manufacturing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F192B1-9857-46DE-9EFE-AA59A1F89D8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31232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Drafting a Statement of Objectives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 degree</a:t>
            </a:r>
          </a:p>
          <a:p>
            <a:r>
              <a:rPr lang="en-US" dirty="0" smtClean="0"/>
              <a:t>The  institution</a:t>
            </a:r>
          </a:p>
          <a:p>
            <a:r>
              <a:rPr lang="en-US" dirty="0" smtClean="0"/>
              <a:t>The  location of the institution</a:t>
            </a:r>
          </a:p>
          <a:p>
            <a:r>
              <a:rPr lang="en-US" dirty="0" smtClean="0"/>
              <a:t>The  date of graduation</a:t>
            </a:r>
          </a:p>
          <a:p>
            <a:r>
              <a:rPr lang="en-US" dirty="0" smtClean="0"/>
              <a:t>Information  about other schools you attended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741C3D-F749-482B-A166-A54A889721A2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133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Information in the Education Section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List your grade-point average.</a:t>
            </a:r>
          </a:p>
          <a:p>
            <a:r>
              <a:rPr lang="en-US" dirty="0" smtClean="0"/>
              <a:t>Compile a list of courses.</a:t>
            </a:r>
          </a:p>
          <a:p>
            <a:r>
              <a:rPr lang="en-US" dirty="0" smtClean="0"/>
              <a:t>Describe a special accomplishment.</a:t>
            </a:r>
          </a:p>
          <a:p>
            <a:r>
              <a:rPr lang="en-US" dirty="0" smtClean="0"/>
              <a:t>List honors and awards you received.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1796550-2B93-41C6-A67C-3F11A3F6C7C2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Elaborating on </a:t>
            </a:r>
            <a:br>
              <a:rPr lang="en-US" smtClean="0"/>
            </a:br>
            <a:r>
              <a:rPr lang="en-US" smtClean="0"/>
              <a:t>Your Education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Skills used on the job</a:t>
            </a:r>
          </a:p>
          <a:p>
            <a:r>
              <a:rPr lang="en-US" dirty="0" smtClean="0"/>
              <a:t>Equipment operated or supervised</a:t>
            </a:r>
          </a:p>
          <a:p>
            <a:r>
              <a:rPr lang="en-US" dirty="0" smtClean="0"/>
              <a:t>Money you were responsible for</a:t>
            </a:r>
          </a:p>
          <a:p>
            <a:r>
              <a:rPr lang="en-US" dirty="0" smtClean="0"/>
              <a:t>Documents written or produced</a:t>
            </a:r>
          </a:p>
          <a:p>
            <a:r>
              <a:rPr lang="en-US" dirty="0" smtClean="0"/>
              <a:t>Personnel supervised</a:t>
            </a:r>
          </a:p>
          <a:p>
            <a:r>
              <a:rPr lang="en-US" dirty="0" smtClean="0"/>
              <a:t>Client interaction</a:t>
            </a:r>
          </a:p>
          <a:p>
            <a:r>
              <a:rPr lang="en-US" dirty="0" smtClean="0"/>
              <a:t>Emphasize results!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A42E0D-C01D-4F75-B9C1-113B21AD1DA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153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Details of Your Employment History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Include only if relative to position</a:t>
            </a:r>
          </a:p>
          <a:p>
            <a:r>
              <a:rPr lang="en-US" dirty="0" smtClean="0"/>
              <a:t>Participation in community-service organizations</a:t>
            </a:r>
          </a:p>
          <a:p>
            <a:r>
              <a:rPr lang="en-US" dirty="0" smtClean="0"/>
              <a:t>Hobbies related to your career</a:t>
            </a:r>
          </a:p>
          <a:p>
            <a:r>
              <a:rPr lang="en-US" dirty="0" smtClean="0"/>
              <a:t>Sports, especially those that might be socially useful in your professional career</a:t>
            </a:r>
          </a:p>
          <a:p>
            <a:r>
              <a:rPr lang="en-US" dirty="0" smtClean="0"/>
              <a:t>University-sanctioned activities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AA8032-18EB-4A10-A9F6-C2F6CB19C49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Interests and Activities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Decide how you want to present the references.</a:t>
            </a:r>
          </a:p>
          <a:p>
            <a:r>
              <a:rPr lang="en-US" dirty="0" smtClean="0"/>
              <a:t>Choose your references carefully.</a:t>
            </a:r>
          </a:p>
          <a:p>
            <a:r>
              <a:rPr lang="en-US" dirty="0" smtClean="0"/>
              <a:t>Give the potential reference an opportunity to decline gracefully.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E4A6C3-460A-4194-9F66-08D38027B11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3174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Providing References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only if appropriate:</a:t>
            </a:r>
          </a:p>
          <a:p>
            <a:pPr lvl="1"/>
            <a:r>
              <a:rPr lang="en-US" dirty="0" smtClean="0"/>
              <a:t>Computer skills</a:t>
            </a:r>
          </a:p>
          <a:p>
            <a:pPr lvl="1"/>
            <a:r>
              <a:rPr lang="en-US" dirty="0" smtClean="0"/>
              <a:t>Military experience</a:t>
            </a:r>
          </a:p>
          <a:p>
            <a:pPr lvl="1"/>
            <a:r>
              <a:rPr lang="en-US" dirty="0" smtClean="0"/>
              <a:t>Language ability</a:t>
            </a:r>
          </a:p>
          <a:p>
            <a:pPr lvl="1"/>
            <a:r>
              <a:rPr lang="en-US" dirty="0" smtClean="0"/>
              <a:t>Willingness to relocate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1D4BD36-FF8F-405D-AEFD-0C65F321DE52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3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Elements of a Résumé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1371600"/>
            <a:ext cx="5410200" cy="5029200"/>
          </a:xfrm>
        </p:spPr>
        <p:txBody>
          <a:bodyPr/>
          <a:lstStyle/>
          <a:p>
            <a:r>
              <a:rPr lang="en-US" dirty="0" smtClean="0"/>
              <a:t>“People who cannot write and communicate clearly will not be hired, and if already working, are unlikely to last long enough to be considered for promotion.”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800" dirty="0" smtClean="0"/>
              <a:t>(From a survey of 120 major U.S. corporations) College Entrance, 2004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481AE94-655D-4E34-8F52-7C1E83A3D4F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endParaRPr lang="en-US" sz="2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  <p:pic>
        <p:nvPicPr>
          <p:cNvPr id="8" name="Picture 3" descr="C:\Documents and Settings\nlmartin\Local Settings\Temporary Internet Files\Content.IE5\OX2CXYKT\MCBD06642_0000[1].wmf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72FFB2"/>
              </a:clrFrom>
              <a:clrTo>
                <a:srgbClr val="72FFB2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91200" y="1600200"/>
            <a:ext cx="3048000" cy="304800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Identifying information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Objective or summary of qualifications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Skills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Education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Employment history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Interests and activities (optional)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7ED9FA-A8CB-4034-BA49-5E045271DCA6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3184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Elements of a Functional/Skills Résumé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Formatted résumé attached to an e-mail message</a:t>
            </a:r>
          </a:p>
          <a:p>
            <a:r>
              <a:rPr lang="en-US" dirty="0" smtClean="0"/>
              <a:t>“Plain text” or ASCII résumé (.txt file)</a:t>
            </a:r>
          </a:p>
          <a:p>
            <a:r>
              <a:rPr lang="en-US" dirty="0" err="1" smtClean="0"/>
              <a:t>Scannable</a:t>
            </a:r>
            <a:r>
              <a:rPr lang="en-US" dirty="0" smtClean="0"/>
              <a:t> résumé—one that will be scanned into an organization's database or copied and distributed</a:t>
            </a:r>
          </a:p>
          <a:p>
            <a:r>
              <a:rPr lang="en-US" dirty="0" smtClean="0"/>
              <a:t>Web-based résumé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3445B2-26B7-464E-A9BB-7BC6D3076B9B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3194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Forms of Electronic Résumés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Print focuses on verbs; electronic focuses on nouns.</a:t>
            </a:r>
          </a:p>
          <a:p>
            <a:r>
              <a:rPr lang="en-US" dirty="0" smtClean="0"/>
              <a:t>Include “Keywords” &amp; use industry specific jargon.</a:t>
            </a:r>
          </a:p>
          <a:p>
            <a:r>
              <a:rPr lang="en-US" dirty="0" smtClean="0"/>
              <a:t>Use ASCII text only.</a:t>
            </a:r>
          </a:p>
          <a:p>
            <a:pPr lvl="1"/>
            <a:r>
              <a:rPr lang="en-US" dirty="0" smtClean="0"/>
              <a:t>Letters, numbers, basic punctuation</a:t>
            </a:r>
          </a:p>
          <a:p>
            <a:pPr lvl="1"/>
            <a:r>
              <a:rPr lang="en-US" dirty="0" smtClean="0"/>
              <a:t>Avoid boldface, italic, underlining, special characters</a:t>
            </a:r>
          </a:p>
          <a:p>
            <a:r>
              <a:rPr lang="en-US" dirty="0" smtClean="0"/>
              <a:t>Nothing more complex than bullets.</a:t>
            </a:r>
          </a:p>
          <a:p>
            <a:r>
              <a:rPr lang="en-US" dirty="0" smtClean="0"/>
              <a:t>Left align the information.</a:t>
            </a:r>
          </a:p>
          <a:p>
            <a:r>
              <a:rPr lang="en-US" dirty="0" smtClean="0"/>
              <a:t>Send yourself a test version of the résumé.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645685-FDA7-4263-BFC2-D411965DE0B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205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Preparing Plain Text Résumé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a good-quality laser printer.</a:t>
            </a:r>
          </a:p>
          <a:p>
            <a:r>
              <a:rPr lang="en-US" dirty="0" smtClean="0"/>
              <a:t>Use white paper.</a:t>
            </a:r>
          </a:p>
          <a:p>
            <a:r>
              <a:rPr lang="en-US" dirty="0" smtClean="0"/>
              <a:t>Do not fold the résumé.</a:t>
            </a:r>
          </a:p>
          <a:p>
            <a:r>
              <a:rPr lang="en-US" dirty="0" smtClean="0"/>
              <a:t>Use a simple sans-serif typeface.</a:t>
            </a:r>
          </a:p>
          <a:p>
            <a:r>
              <a:rPr lang="en-US" dirty="0" smtClean="0"/>
              <a:t>Use a single-column format.</a:t>
            </a:r>
          </a:p>
          <a:p>
            <a:r>
              <a:rPr lang="en-US" dirty="0" smtClean="0"/>
              <a:t>Use wide margins.</a:t>
            </a:r>
          </a:p>
          <a:p>
            <a:r>
              <a:rPr lang="en-US" dirty="0" smtClean="0"/>
              <a:t>Use the space bar instead of the tab key.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B026BA-4397-440D-8C98-88BB53F19351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32154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Preparing a Scannable Résumé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Elements of business letter:</a:t>
            </a:r>
          </a:p>
          <a:p>
            <a:pPr lvl="1"/>
            <a:r>
              <a:rPr lang="en-US" smtClean="0"/>
              <a:t>Inside address, salutation, etc.</a:t>
            </a:r>
          </a:p>
          <a:p>
            <a:r>
              <a:rPr lang="en-US" smtClean="0"/>
              <a:t>Introductory paragraph</a:t>
            </a:r>
          </a:p>
          <a:p>
            <a:r>
              <a:rPr lang="en-US" smtClean="0"/>
              <a:t>Education paragraph</a:t>
            </a:r>
          </a:p>
          <a:p>
            <a:r>
              <a:rPr lang="en-US" smtClean="0"/>
              <a:t>Employment paragraph</a:t>
            </a:r>
          </a:p>
          <a:p>
            <a:r>
              <a:rPr lang="en-US" smtClean="0"/>
              <a:t>Concluding paragraph</a:t>
            </a:r>
          </a:p>
          <a:p>
            <a:r>
              <a:rPr lang="en-US" smtClean="0"/>
              <a:t>Paragraph order depends on individual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56B80FF-C40D-4394-B48D-46A7A3299F6E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Elements of a the Job Application Letter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Selectivity</a:t>
            </a:r>
            <a:r>
              <a:rPr lang="en-US" dirty="0" smtClean="0"/>
              <a:t>. Select two or three points of greatest interest to the potential employer.</a:t>
            </a:r>
          </a:p>
          <a:p>
            <a:endParaRPr lang="en-US" dirty="0" smtClean="0"/>
          </a:p>
          <a:p>
            <a:r>
              <a:rPr lang="en-US" i="1" dirty="0" smtClean="0"/>
              <a:t>Development</a:t>
            </a:r>
            <a:r>
              <a:rPr lang="en-US" dirty="0" smtClean="0"/>
              <a:t>. Develop them into paragraphs emphasizing results.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F567827-AC16-4D06-B516-CD89713FA5CD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Keys to a Good Job-Application Letter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Identifies your source of information</a:t>
            </a:r>
          </a:p>
          <a:p>
            <a:r>
              <a:rPr lang="en-US" dirty="0" smtClean="0"/>
              <a:t>Identifies the position you are interested in</a:t>
            </a:r>
          </a:p>
          <a:p>
            <a:r>
              <a:rPr lang="en-US" dirty="0" smtClean="0"/>
              <a:t>States that you wish to be considered for the position</a:t>
            </a:r>
          </a:p>
          <a:p>
            <a:r>
              <a:rPr lang="en-US" dirty="0" smtClean="0"/>
              <a:t> Forecasts the rest of the letter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DEEB96E-0B8D-4DC7-810B-BC0C187B6E02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32256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Introductory Paragraph of a Job-Application Letter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Begin with a topic sentence and develop a single idea.</a:t>
            </a:r>
          </a:p>
          <a:p>
            <a:r>
              <a:rPr lang="en-US" dirty="0" smtClean="0"/>
              <a:t>Focus on the aspect of your that education most directly fits the job requirements.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0DB50DB-59DC-43A3-99BF-ED4F7DEE182B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Education Paragraph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Topic sentence – develop single idea.</a:t>
            </a:r>
          </a:p>
          <a:p>
            <a:r>
              <a:rPr lang="en-US" dirty="0" smtClean="0"/>
              <a:t>Don’t just tell it – provide evidence.</a:t>
            </a:r>
          </a:p>
          <a:p>
            <a:r>
              <a:rPr lang="en-US" dirty="0" smtClean="0"/>
              <a:t>Focus on </a:t>
            </a:r>
          </a:p>
          <a:p>
            <a:pPr lvl="1"/>
            <a:r>
              <a:rPr lang="en-US" dirty="0" smtClean="0"/>
              <a:t>Broad background </a:t>
            </a:r>
          </a:p>
          <a:p>
            <a:pPr lvl="1"/>
            <a:r>
              <a:rPr lang="en-US" dirty="0" smtClean="0"/>
              <a:t>Specific skill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A1121D-3845-4248-8558-70D10F76DCB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Employment Paragraph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main elements: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 reference to your résumé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 polite but confident request for an interview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Your  phone number and e-mail address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DAD4F62-F80D-4387-9172-EFE4340CBEE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3235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Concluding Paragraph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the job search.</a:t>
            </a:r>
          </a:p>
          <a:p>
            <a:r>
              <a:rPr lang="en-US" dirty="0" smtClean="0"/>
              <a:t>Decide how to look for a position.</a:t>
            </a:r>
          </a:p>
          <a:p>
            <a:r>
              <a:rPr lang="en-US" dirty="0" smtClean="0"/>
              <a:t>Learn as much as you can about the organizations to which you will apply.</a:t>
            </a:r>
          </a:p>
          <a:p>
            <a:r>
              <a:rPr lang="en-US" dirty="0" smtClean="0"/>
              <a:t>Draft the résumé and application letter.</a:t>
            </a:r>
          </a:p>
          <a:p>
            <a:r>
              <a:rPr lang="en-US" dirty="0" smtClean="0"/>
              <a:t>Revise, edit, and proofread the résumé and letter.</a:t>
            </a:r>
          </a:p>
          <a:p>
            <a:r>
              <a:rPr lang="en-US" dirty="0" smtClean="0"/>
              <a:t>Prepare for job interviews.</a:t>
            </a:r>
          </a:p>
          <a:p>
            <a:r>
              <a:rPr lang="en-US" dirty="0" smtClean="0"/>
              <a:t>Write appropriate follow-up letters.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55DD4-1EE9-42C7-ADC4-C634C2B2FB8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Process for Preparing Job-Application Materials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Study job interviews.</a:t>
            </a:r>
          </a:p>
          <a:p>
            <a:r>
              <a:rPr lang="en-US" dirty="0" smtClean="0"/>
              <a:t>Study the organization to which you applied.</a:t>
            </a:r>
          </a:p>
          <a:p>
            <a:r>
              <a:rPr lang="en-US" dirty="0" smtClean="0"/>
              <a:t>Think about what you can offer the organization.</a:t>
            </a:r>
          </a:p>
          <a:p>
            <a:r>
              <a:rPr lang="en-US" dirty="0" smtClean="0"/>
              <a:t>Study lists of common interview questions.</a:t>
            </a:r>
          </a:p>
          <a:p>
            <a:r>
              <a:rPr lang="en-US" dirty="0" smtClean="0"/>
              <a:t>Compile a list of questions you wish to ask.</a:t>
            </a:r>
          </a:p>
          <a:p>
            <a:r>
              <a:rPr lang="en-US" dirty="0" smtClean="0"/>
              <a:t>Rehearse the interview.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B2A94C-1C15-42F7-B050-CE70755502EE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324612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Preparing for a Job Interview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When should you arrive for the interview?</a:t>
            </a:r>
          </a:p>
          <a:p>
            <a:r>
              <a:rPr lang="en-US" smtClean="0"/>
              <a:t>What should you wear?</a:t>
            </a:r>
          </a:p>
          <a:p>
            <a:r>
              <a:rPr lang="en-US" smtClean="0"/>
              <a:t>How do interviewers interpret your body language?</a:t>
            </a:r>
          </a:p>
          <a:p>
            <a:r>
              <a:rPr lang="en-US" smtClean="0"/>
              <a:t>What questions are you likely to be asked?</a:t>
            </a:r>
          </a:p>
          <a:p>
            <a:r>
              <a:rPr lang="en-US" smtClean="0"/>
              <a:t>How long should your answers be?</a:t>
            </a:r>
          </a:p>
          <a:p>
            <a:r>
              <a:rPr lang="en-US" smtClean="0"/>
              <a:t>How do you know when the interviewer wishes to end the interview?</a:t>
            </a:r>
          </a:p>
          <a:p>
            <a:r>
              <a:rPr lang="en-US" smtClean="0"/>
              <a:t>How can you get the interviewer’s contact information to write a follow-up letter?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F0FE09D-2BD8-45F3-9E31-96CA2DE664F4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Questions to Consider </a:t>
            </a:r>
            <a:br>
              <a:rPr lang="en-US" smtClean="0"/>
            </a:br>
            <a:r>
              <a:rPr lang="en-US" smtClean="0"/>
              <a:t>Before a Job Interview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Letter of appreciation after an interview</a:t>
            </a:r>
          </a:p>
          <a:p>
            <a:r>
              <a:rPr lang="en-US" dirty="0" smtClean="0"/>
              <a:t>Letter  accepting a job offer</a:t>
            </a:r>
          </a:p>
          <a:p>
            <a:r>
              <a:rPr lang="en-US" dirty="0" smtClean="0"/>
              <a:t>Letter  of rejection in response to a job offer</a:t>
            </a:r>
          </a:p>
          <a:p>
            <a:r>
              <a:rPr lang="en-US" dirty="0" smtClean="0"/>
              <a:t>Letter  acknowledging a rejection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C78841-5E28-469D-90E5-817C5D155D3C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325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Follow-Up Letters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Résumé </a:t>
            </a:r>
          </a:p>
          <a:p>
            <a:r>
              <a:rPr lang="en-US" dirty="0" smtClean="0"/>
              <a:t>Letters of recommendation </a:t>
            </a:r>
          </a:p>
          <a:p>
            <a:r>
              <a:rPr lang="en-US" dirty="0" smtClean="0"/>
              <a:t>Transcripts and professional certifications</a:t>
            </a:r>
          </a:p>
          <a:p>
            <a:r>
              <a:rPr lang="en-US" dirty="0" smtClean="0"/>
              <a:t>Reports, papers, Web sites, slides of oral presentations, and other documents the applicant has written or created as a student or an employee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C50E5-A33D-4376-8D97-DF07B401BF2D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Typical Items in an Electronic Portfolio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Analyze your audience and purpose.</a:t>
            </a:r>
          </a:p>
          <a:p>
            <a:r>
              <a:rPr lang="en-US" dirty="0" smtClean="0"/>
              <a:t>Gather your materials.</a:t>
            </a:r>
          </a:p>
          <a:p>
            <a:r>
              <a:rPr lang="en-US" dirty="0" smtClean="0"/>
              <a:t>Organize your materials.</a:t>
            </a:r>
          </a:p>
          <a:p>
            <a:r>
              <a:rPr lang="en-US" dirty="0" smtClean="0"/>
              <a:t>Write introductory statements for each major item and for the whole portfolio.</a:t>
            </a:r>
          </a:p>
          <a:p>
            <a:r>
              <a:rPr lang="en-US" dirty="0" smtClean="0"/>
              <a:t>Prepare the materials for electronic display.</a:t>
            </a:r>
          </a:p>
          <a:p>
            <a:r>
              <a:rPr lang="en-US" dirty="0" smtClean="0"/>
              <a:t>Review and revise the portfolio draft. </a:t>
            </a:r>
          </a:p>
          <a:p>
            <a:r>
              <a:rPr lang="en-US" dirty="0" smtClean="0"/>
              <a:t>Assemble the portfolio.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B909DEC-F1E7-4AC5-9BA9-041844ADB466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32768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Guidelines for Creating </a:t>
            </a:r>
            <a:br>
              <a:rPr lang="en-US" smtClean="0"/>
            </a:br>
            <a:r>
              <a:rPr lang="en-US" smtClean="0"/>
              <a:t>an Electronic Portfolio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1027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mtClean="0"/>
              <a:t>Do a self-inventory.</a:t>
            </a:r>
          </a:p>
          <a:p>
            <a:pPr lvl="1"/>
            <a:r>
              <a:rPr lang="en-US" smtClean="0"/>
              <a:t>Strengths &amp; weaknesses</a:t>
            </a:r>
          </a:p>
          <a:p>
            <a:pPr lvl="1"/>
            <a:r>
              <a:rPr lang="en-US" smtClean="0"/>
              <a:t>Likes &amp; dislikes</a:t>
            </a:r>
          </a:p>
          <a:p>
            <a:pPr lvl="1"/>
            <a:r>
              <a:rPr lang="en-US" smtClean="0"/>
              <a:t>Types of organizations</a:t>
            </a:r>
          </a:p>
          <a:p>
            <a:pPr lvl="1"/>
            <a:r>
              <a:rPr lang="en-US" smtClean="0"/>
              <a:t>Geographic preferences</a:t>
            </a:r>
          </a:p>
          <a:p>
            <a:r>
              <a:rPr lang="en-US" smtClean="0"/>
              <a:t>Learn about the employers.</a:t>
            </a:r>
          </a:p>
          <a:p>
            <a:pPr lvl="1"/>
            <a:r>
              <a:rPr lang="en-US" smtClean="0"/>
              <a:t>Job fairs</a:t>
            </a:r>
          </a:p>
          <a:p>
            <a:pPr lvl="1"/>
            <a:r>
              <a:rPr lang="en-US" smtClean="0"/>
              <a:t>Research</a:t>
            </a:r>
          </a:p>
          <a:p>
            <a:r>
              <a:rPr lang="en-US" smtClean="0"/>
              <a:t>Prepare your materials.</a:t>
            </a:r>
          </a:p>
          <a:p>
            <a:pPr lvl="1"/>
            <a:r>
              <a:rPr lang="en-US" smtClean="0"/>
              <a:t>Create a portfolio of your best work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D4AF09-459D-49D4-8C94-6412D6EB8E43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3177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Planning the Job Search </a:t>
            </a:r>
            <a:br>
              <a:rPr lang="en-US" smtClean="0"/>
            </a:br>
            <a:r>
              <a:rPr lang="en-US" smtClean="0"/>
              <a:t>Three Main Tasks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Placement office</a:t>
            </a:r>
          </a:p>
          <a:p>
            <a:r>
              <a:rPr lang="en-US" dirty="0" smtClean="0"/>
              <a:t>Published job advertisement</a:t>
            </a:r>
          </a:p>
          <a:p>
            <a:r>
              <a:rPr lang="en-US" dirty="0" smtClean="0"/>
              <a:t>Organization's web site</a:t>
            </a:r>
          </a:p>
          <a:p>
            <a:r>
              <a:rPr lang="en-US" dirty="0" smtClean="0"/>
              <a:t>Job board on the Internet</a:t>
            </a:r>
          </a:p>
          <a:p>
            <a:r>
              <a:rPr lang="en-US" dirty="0" smtClean="0"/>
              <a:t>Professional placement bureau</a:t>
            </a:r>
          </a:p>
          <a:p>
            <a:r>
              <a:rPr lang="en-US" dirty="0" smtClean="0"/>
              <a:t>Unsolicited letter to an organization</a:t>
            </a:r>
          </a:p>
          <a:p>
            <a:r>
              <a:rPr lang="en-US" dirty="0" smtClean="0"/>
              <a:t>Personal/professional connections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289C59-C2D6-4661-AAD8-6B78F09A45B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Ways to Find a Job</a:t>
            </a:r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has access to your résumé? </a:t>
            </a:r>
          </a:p>
          <a:p>
            <a:r>
              <a:rPr lang="en-US" dirty="0" smtClean="0"/>
              <a:t>How will you know if an employer requests your résumé? </a:t>
            </a:r>
          </a:p>
          <a:p>
            <a:r>
              <a:rPr lang="en-US" dirty="0" smtClean="0"/>
              <a:t>Can your current employer see your résumé? </a:t>
            </a:r>
          </a:p>
          <a:p>
            <a:r>
              <a:rPr lang="en-US" dirty="0" smtClean="0"/>
              <a:t>Can you update your résumé at no cost?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314288-5EDB-46B4-BAD4-C8BDA87EEBC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30515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Questions to Ask Before </a:t>
            </a:r>
            <a:br>
              <a:rPr lang="en-US" smtClean="0"/>
            </a:br>
            <a:r>
              <a:rPr lang="en-US" smtClean="0"/>
              <a:t>Posting to a Job Board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know yourself better than anyone else does.</a:t>
            </a:r>
          </a:p>
          <a:p>
            <a:r>
              <a:rPr lang="en-US" dirty="0" smtClean="0"/>
              <a:t>Employment officers know the style of the local agencies.</a:t>
            </a:r>
          </a:p>
          <a:p>
            <a:r>
              <a:rPr lang="en-US" dirty="0" smtClean="0"/>
              <a:t>If you write your own résumé, you will be more likely to adapt it to different situations.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65D1BB2-93FD-48ED-A515-0041DB82C5CA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Chapter 15. Preparing Job-Application Materials</a:t>
            </a:r>
            <a:endParaRPr lang="en-US"/>
          </a:p>
        </p:txBody>
      </p:sp>
      <p:sp>
        <p:nvSpPr>
          <p:cNvPr id="30618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Reasons to Write Your Own Résumé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Résumés communicate in two ways: </a:t>
            </a:r>
          </a:p>
          <a:p>
            <a:pPr lvl="2"/>
            <a:r>
              <a:rPr lang="en-US" dirty="0" smtClean="0"/>
              <a:t>Through appearance</a:t>
            </a:r>
          </a:p>
          <a:p>
            <a:pPr lvl="2"/>
            <a:r>
              <a:rPr lang="en-US" dirty="0" smtClean="0"/>
              <a:t>Through content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F825C8-A00B-4239-87C8-78ADAC4DD96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Résumés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Characteristics of a professional resume 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Generous margins</a:t>
            </a:r>
            <a:r>
              <a:rPr lang="en-US" dirty="0" smtClean="0"/>
              <a:t>: At least 1” all sides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Clear type</a:t>
            </a:r>
            <a:r>
              <a:rPr lang="en-US" dirty="0" smtClean="0"/>
              <a:t>: Use a good quality printer.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Balanced page appearance</a:t>
            </a:r>
          </a:p>
          <a:p>
            <a:pPr lvl="1"/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Clear organization</a:t>
            </a:r>
            <a:r>
              <a:rPr lang="en-US" dirty="0" smtClean="0"/>
              <a:t>: Adequate white space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7E58BC-8F1B-41B7-ACCF-4E3DB9481286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0720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An Attractive Résumé</a:t>
            </a:r>
            <a:br>
              <a:rPr lang="en-US" smtClean="0"/>
            </a:br>
            <a:r>
              <a:rPr lang="en-US" smtClean="0"/>
              <a:t>Make a good first impression! 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Chapter 15. Preparing Job-Application Materials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IU Tech Comm PowerPoint theme">
  <a:themeElements>
    <a:clrScheme name="Custom 2">
      <a:dk1>
        <a:srgbClr val="4B2500"/>
      </a:dk1>
      <a:lt1>
        <a:srgbClr val="F9F0D3"/>
      </a:lt1>
      <a:dk2>
        <a:srgbClr val="A69564"/>
      </a:dk2>
      <a:lt2>
        <a:srgbClr val="EFDEAF"/>
      </a:lt2>
      <a:accent1>
        <a:srgbClr val="FFFFE3"/>
      </a:accent1>
      <a:accent2>
        <a:srgbClr val="BFBFA7"/>
      </a:accent2>
      <a:accent3>
        <a:srgbClr val="FBF6E6"/>
      </a:accent3>
      <a:accent4>
        <a:srgbClr val="3F1E00"/>
      </a:accent4>
      <a:accent5>
        <a:srgbClr val="FFFFEF"/>
      </a:accent5>
      <a:accent6>
        <a:srgbClr val="ADAD97"/>
      </a:accent6>
      <a:hlink>
        <a:srgbClr val="F3E2AA"/>
      </a:hlink>
      <a:folHlink>
        <a:srgbClr val="FFFFB2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32" tIns="45716" rIns="91432" bIns="45716" numCol="1" anchor="ctr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chemeClr val="hlink"/>
          </a:buClr>
          <a:buSzTx/>
          <a:buFont typeface="Wingdings" pitchFamily="2" charset="2"/>
          <a:buBlip>
            <a:blip xmlns:r="http://schemas.openxmlformats.org/officeDocument/2006/relationships" r:embed="rId2"/>
          </a:buBlip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</TotalTime>
  <Words>1407</Words>
  <Application>Microsoft PowerPoint</Application>
  <PresentationFormat>On-screen Show (4:3)</PresentationFormat>
  <Paragraphs>271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SIU Tech Comm PowerPoint theme</vt:lpstr>
      <vt:lpstr>Chapter 15</vt:lpstr>
      <vt:lpstr>Slide 2</vt:lpstr>
      <vt:lpstr>Process for Preparing Job-Application Materials</vt:lpstr>
      <vt:lpstr>Planning the Job Search  Three Main Tasks</vt:lpstr>
      <vt:lpstr>Ways to Find a Job</vt:lpstr>
      <vt:lpstr>Questions to Ask Before  Posting to a Job Board</vt:lpstr>
      <vt:lpstr>Reasons to Write Your Own Résumé</vt:lpstr>
      <vt:lpstr>Résumés</vt:lpstr>
      <vt:lpstr>An Attractive Résumé Make a good first impression! </vt:lpstr>
      <vt:lpstr>Content of the Résumé</vt:lpstr>
      <vt:lpstr>Common Résumé Styles</vt:lpstr>
      <vt:lpstr>Elements of a Chronological Résumé</vt:lpstr>
      <vt:lpstr>Drafting a Statement of Objectives</vt:lpstr>
      <vt:lpstr>Information in the Education Section</vt:lpstr>
      <vt:lpstr>Guidelines for Elaborating on  Your Education</vt:lpstr>
      <vt:lpstr>Details of Your Employment History</vt:lpstr>
      <vt:lpstr>Interests and Activities</vt:lpstr>
      <vt:lpstr>Providing References</vt:lpstr>
      <vt:lpstr>Other Elements of a Résumé</vt:lpstr>
      <vt:lpstr>Elements of a Functional/Skills Résumé</vt:lpstr>
      <vt:lpstr>Forms of Electronic Résumés</vt:lpstr>
      <vt:lpstr>Guidelines for Preparing Plain Text Résumé</vt:lpstr>
      <vt:lpstr>Guidelines for Preparing a Scannable Résumé</vt:lpstr>
      <vt:lpstr>Elements of a the Job Application Letter</vt:lpstr>
      <vt:lpstr>Keys to a Good Job-Application Letter</vt:lpstr>
      <vt:lpstr>Introductory Paragraph of a Job-Application Letter</vt:lpstr>
      <vt:lpstr>Education Paragraph</vt:lpstr>
      <vt:lpstr>Employment Paragraph</vt:lpstr>
      <vt:lpstr>Concluding Paragraph</vt:lpstr>
      <vt:lpstr>Guidelines for Preparing for a Job Interview</vt:lpstr>
      <vt:lpstr>Questions to Consider  Before a Job Interview</vt:lpstr>
      <vt:lpstr>Follow-Up Letters</vt:lpstr>
      <vt:lpstr>Typical Items in an Electronic Portfolio</vt:lpstr>
      <vt:lpstr>Guidelines for Creating  an Electronic Portfolio</vt:lpstr>
    </vt:vector>
  </TitlesOfParts>
  <Company>Bedford/St. Martin's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Sara Eaton</dc:creator>
  <cp:lastModifiedBy>Andrew Aken</cp:lastModifiedBy>
  <cp:revision>488</cp:revision>
  <dcterms:created xsi:type="dcterms:W3CDTF">2002-11-26T20:32:32Z</dcterms:created>
  <dcterms:modified xsi:type="dcterms:W3CDTF">2008-10-13T22:04:52Z</dcterms:modified>
</cp:coreProperties>
</file>