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16"/>
  </p:notesMasterIdLst>
  <p:handoutMasterIdLst>
    <p:handoutMasterId r:id="rId17"/>
  </p:handoutMasterIdLst>
  <p:sldIdLst>
    <p:sldId id="299" r:id="rId2"/>
    <p:sldId id="282" r:id="rId3"/>
    <p:sldId id="292" r:id="rId4"/>
    <p:sldId id="286" r:id="rId5"/>
    <p:sldId id="300" r:id="rId6"/>
    <p:sldId id="293" r:id="rId7"/>
    <p:sldId id="285" r:id="rId8"/>
    <p:sldId id="287" r:id="rId9"/>
    <p:sldId id="301" r:id="rId10"/>
    <p:sldId id="295" r:id="rId11"/>
    <p:sldId id="302" r:id="rId12"/>
    <p:sldId id="297" r:id="rId13"/>
    <p:sldId id="303" r:id="rId14"/>
    <p:sldId id="29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12A"/>
    <a:srgbClr val="EAF7D8"/>
    <a:srgbClr val="FFFFCC"/>
    <a:srgbClr val="FFFAE9"/>
    <a:srgbClr val="669900"/>
    <a:srgbClr val="336600"/>
    <a:srgbClr val="008000"/>
    <a:srgbClr val="FFF8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4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20D77CF-DCBA-4B88-8DB3-92D641712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9939B97-983B-4F85-8411-3BA0CD4DD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128838"/>
            <a:ext cx="6392863" cy="4721225"/>
            <a:chOff x="1728" y="1341"/>
            <a:chExt cx="4027" cy="2974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03" name="Freeform 23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4" name="Freeform 24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5" name="Freeform 25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6" name="Freeform 26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7" name="Freeform 27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08" name="Freeform 28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2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419600" y="685800"/>
            <a:ext cx="4267200" cy="320040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fld id="{397FE5ED-3227-4E0F-9AC4-9D69649F2B5F}" type="datetime1">
              <a:rPr lang="en-US" smtClean="0"/>
              <a:pPr>
                <a:defRPr/>
              </a:pPr>
              <a:t>11/3/2008</a:t>
            </a:fld>
            <a:endParaRPr lang="en-US"/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fld id="{211F911B-06D7-4938-AAAF-EADBB37D5B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792480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8EEC8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 rot="5400000">
            <a:off x="3962400" y="-3962400"/>
            <a:ext cx="1219200" cy="9144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 rot="16200000">
            <a:off x="3962400" y="1676400"/>
            <a:ext cx="1219200" cy="9144000"/>
          </a:xfrm>
          <a:prstGeom prst="rect">
            <a:avLst/>
          </a:prstGeom>
          <a:gradFill rotWithShape="0">
            <a:gsLst>
              <a:gs pos="0">
                <a:srgbClr val="E3E3B6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19600" y="3962400"/>
            <a:ext cx="4267200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3371850" cy="38101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1" grpId="0"/>
      <p:bldP spid="225296" grpId="0" animBg="1"/>
      <p:bldP spid="225297" grpId="0" animBg="1"/>
      <p:bldP spid="225298" grpId="0" animBg="1"/>
      <p:bldP spid="225299" grpId="0" animBg="1"/>
      <p:bldP spid="225300" grpId="0" build="p">
        <p:tmplLst>
          <p:tmpl lvl="1">
            <p:tnLst>
              <p:par>
                <p:cTn presetID="2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25300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42017-B024-451D-A033-8740BB90CAA7}" type="datetime1">
              <a:rPr lang="en-US" smtClean="0"/>
              <a:pPr>
                <a:defRPr/>
              </a:pPr>
              <a:t>11/3/2008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256C2-5C3B-44AA-9E0E-E3B4370BDB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0955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1341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10E98-1BC0-4EEB-B7D7-B545C8572797}" type="datetime1">
              <a:rPr lang="en-US" smtClean="0"/>
              <a:pPr>
                <a:defRPr/>
              </a:pPr>
              <a:t>11/3/2008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5F1BB-4796-4A2D-94BA-53221D2261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382000" cy="46863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BE69E-B62A-43A9-8319-0A5CD66A8E15}" type="datetime1">
              <a:rPr lang="en-US" smtClean="0"/>
              <a:pPr>
                <a:defRPr/>
              </a:pPr>
              <a:t>11/3/2008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79104-F0EB-478A-9E11-165C1F12FF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rgbClr val="808080">
                      <a:alpha val="57000"/>
                    </a:srgbClr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799"/>
            <a:ext cx="2133600" cy="327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02760-0F59-4503-B71C-5BA873C5B536}" type="datetime1">
              <a:rPr lang="en-US" smtClean="0"/>
              <a:pPr>
                <a:defRPr/>
              </a:pPr>
              <a:t>11/3/2008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25344-9C11-43DE-A01D-8930EE7B74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5052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2DDA-A310-4F17-9080-85062B8B7FB0}" type="datetime1">
              <a:rPr lang="en-US" smtClean="0"/>
              <a:pPr>
                <a:defRPr/>
              </a:pPr>
              <a:t>11/3/2008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76C3-AF6F-4F75-BAE7-771592A5A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9C57D-B402-4797-B202-48CF1540159C}" type="datetime1">
              <a:rPr lang="en-US" smtClean="0"/>
              <a:pPr>
                <a:defRPr/>
              </a:pPr>
              <a:t>11/3/2008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59A38-C00E-4F89-9452-DFCD9D16D8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7EB25-C82D-418B-8F1D-FFC3F9944B21}" type="datetime1">
              <a:rPr lang="en-US" smtClean="0"/>
              <a:pPr>
                <a:defRPr/>
              </a:pPr>
              <a:t>11/3/2008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8D3C1-8A93-4903-AC7F-49AA0D8096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65EAA-4BBB-49E6-8C06-A467ACEB6A39}" type="datetime1">
              <a:rPr lang="en-US" smtClean="0"/>
              <a:pPr>
                <a:defRPr/>
              </a:pPr>
              <a:t>11/3/2008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2730B-4CCA-49F8-BF79-752ED9C166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7AE60-9B71-4F6E-AC65-191957A856A7}" type="datetime1">
              <a:rPr lang="en-US" smtClean="0"/>
              <a:pPr>
                <a:defRPr/>
              </a:pPr>
              <a:t>11/3/2008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10843-3EB5-4032-94B7-8248358859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5641F-0CD2-4BEF-A7B4-A6FB38AB1C2B}" type="datetime1">
              <a:rPr lang="en-US" smtClean="0"/>
              <a:pPr>
                <a:defRPr/>
              </a:pPr>
              <a:t>11/3/2008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B30A1-A7AD-44F9-B658-CB4961F56F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5AB14-B769-418A-8269-7D828939886C}" type="datetime1">
              <a:rPr lang="en-US" smtClean="0"/>
              <a:pPr>
                <a:defRPr/>
              </a:pPr>
              <a:t>11/3/2008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D5FDB-F011-472F-A39F-C68AF2275D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alpha val="84000"/>
                </a:srgbClr>
              </a:gs>
              <a:gs pos="50000">
                <a:srgbClr val="990000">
                  <a:alpha val="27000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  <a:tileRect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128837"/>
            <a:ext cx="6392863" cy="4721225"/>
            <a:chOff x="1728" y="1341"/>
            <a:chExt cx="4027" cy="2974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4262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3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4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5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6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267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6999"/>
            <a:ext cx="21336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3C055F92-4F22-429F-BBE9-36F9F19B6165}" type="datetime1">
              <a:rPr lang="en-US" smtClean="0"/>
              <a:pPr/>
              <a:t>11/3/2008</a:t>
            </a:fld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7AF29296-66A9-432D-977C-558E82AB38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3810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  <p:sp>
        <p:nvSpPr>
          <p:cNvPr id="224273" name="AutoShape 17"/>
          <p:cNvSpPr>
            <a:spLocks noChangeArrowheads="1"/>
          </p:cNvSpPr>
          <p:nvPr/>
        </p:nvSpPr>
        <p:spPr bwMode="auto">
          <a:xfrm>
            <a:off x="152400" y="228600"/>
            <a:ext cx="8839200" cy="914400"/>
          </a:xfrm>
          <a:prstGeom prst="plaque">
            <a:avLst>
              <a:gd name="adj" fmla="val 16667"/>
            </a:avLst>
          </a:prstGeom>
          <a:solidFill>
            <a:srgbClr val="3333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>
            <a:off x="152400" y="1295400"/>
            <a:ext cx="86868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 type="oval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5" name="AutoShape 19"/>
          <p:cNvSpPr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plaque">
            <a:avLst>
              <a:gd name="adj" fmla="val 16667"/>
            </a:avLst>
          </a:prstGeom>
          <a:blipFill dpi="0" rotWithShape="1">
            <a:blip r:embed="rId14"/>
            <a:srcRect/>
            <a:tile tx="0" ty="0" sx="100000" sy="100000" flip="none" algn="tl"/>
          </a:blipFill>
          <a:ln w="25400">
            <a:solidFill>
              <a:srgbClr val="808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42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24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B36600"/>
              </a:clrFrom>
              <a:clrTo>
                <a:srgbClr val="B36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3" name="Text Box 6"/>
          <p:cNvSpPr txBox="1">
            <a:spLocks noChangeArrowheads="1"/>
          </p:cNvSpPr>
          <p:nvPr userDrawn="1"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animBg="1"/>
      <p:bldP spid="224276" grpId="0"/>
      <p:bldP spid="2242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4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17</a:t>
            </a:r>
          </a:p>
        </p:txBody>
      </p:sp>
      <p:sp>
        <p:nvSpPr>
          <p:cNvPr id="6147" name="Subtitle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marL="63500" eaLnBrk="1" hangingPunct="1"/>
            <a:r>
              <a:rPr lang="en-US" smtClean="0"/>
              <a:t>Writing Informal Reports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Organizational Patterns in </a:t>
            </a:r>
            <a:br>
              <a:rPr lang="en-US" smtClean="0"/>
            </a:br>
            <a:r>
              <a:rPr lang="en-US" smtClean="0"/>
              <a:t>Progress and Status Reports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Time Pattern			Task Pattern</a:t>
            </a:r>
          </a:p>
          <a:p>
            <a:pPr>
              <a:buNone/>
            </a:pPr>
            <a:r>
              <a:rPr lang="en-US" dirty="0" smtClean="0"/>
              <a:t>Discussion				</a:t>
            </a:r>
            <a:r>
              <a:rPr lang="en-US" dirty="0" err="1" smtClean="0"/>
              <a:t>Discussion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A. Past Work			A. Task 1</a:t>
            </a:r>
          </a:p>
          <a:p>
            <a:pPr>
              <a:buNone/>
            </a:pPr>
            <a:r>
              <a:rPr lang="en-US" dirty="0" smtClean="0"/>
              <a:t>	B. Future Work			1. Past Work</a:t>
            </a:r>
          </a:p>
          <a:p>
            <a:pPr>
              <a:buNone/>
            </a:pPr>
            <a:r>
              <a:rPr lang="en-US" dirty="0" smtClean="0"/>
              <a:t>							2. Future Work</a:t>
            </a:r>
          </a:p>
          <a:p>
            <a:pPr>
              <a:buNone/>
            </a:pPr>
            <a:r>
              <a:rPr lang="en-US" dirty="0" smtClean="0"/>
              <a:t>						B. Task 2</a:t>
            </a:r>
          </a:p>
          <a:p>
            <a:pPr>
              <a:buNone/>
            </a:pPr>
            <a:r>
              <a:rPr lang="en-US" dirty="0" smtClean="0"/>
              <a:t>							1. Past Work</a:t>
            </a:r>
          </a:p>
          <a:p>
            <a:pPr>
              <a:buNone/>
            </a:pPr>
            <a:r>
              <a:rPr lang="en-US" dirty="0" smtClean="0"/>
              <a:t>							2. Future Work	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87AE02-2326-4CA2-93CA-4E701BE35E5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Projecting an Appropriate Tone in a Progress or Status Report</a:t>
            </a:r>
            <a:endParaRPr lang="en-US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If the news is good, convey your optimism but avoid overstatement.</a:t>
            </a:r>
          </a:p>
          <a:p>
            <a:r>
              <a:rPr lang="en-US" smtClean="0"/>
              <a:t>Don’t panic if the preliminary results are not as promising as you had planned or if the project is behind schedule.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00799"/>
            <a:ext cx="7848600" cy="327025"/>
          </a:xfrm>
        </p:spPr>
        <p:txBody>
          <a:bodyPr/>
          <a:lstStyle/>
          <a:p>
            <a:pPr algn="ctr"/>
            <a:r>
              <a:rPr lang="en-US" smtClean="0"/>
              <a:t>Chapter 17. Writing Informal Reports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134662-6B5C-4749-B11A-8CC2D2D0E9F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Incident Reports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Briefly summarize the accident.</a:t>
            </a:r>
          </a:p>
          <a:p>
            <a:r>
              <a:rPr lang="en-US" dirty="0" smtClean="0"/>
              <a:t>Present background information.</a:t>
            </a:r>
          </a:p>
          <a:p>
            <a:r>
              <a:rPr lang="en-US" dirty="0" smtClean="0"/>
              <a:t>Present your main conclusion about what caused the accident.</a:t>
            </a:r>
          </a:p>
          <a:p>
            <a:r>
              <a:rPr lang="en-US" dirty="0" smtClean="0"/>
              <a:t>Explain the root cause of the accident.</a:t>
            </a:r>
          </a:p>
          <a:p>
            <a:r>
              <a:rPr lang="en-US" dirty="0" smtClean="0"/>
              <a:t>State your recommendations.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Ex. Page 448</a:t>
            </a:r>
            <a:endParaRPr lang="en-US" dirty="0" smtClean="0"/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926044-FDCD-43A3-AAEA-37909179696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Incident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025344-9C11-43DE-A01D-8930EE7B745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47800"/>
            <a:ext cx="8067446" cy="495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Meeting Minutes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Record the logistical details of the meeting.</a:t>
            </a:r>
          </a:p>
          <a:p>
            <a:r>
              <a:rPr lang="en-US" dirty="0" smtClean="0"/>
              <a:t>Record the purpose of the meeting.</a:t>
            </a:r>
          </a:p>
          <a:p>
            <a:r>
              <a:rPr lang="en-US" dirty="0" smtClean="0"/>
              <a:t>Record the action taken at the meeting.</a:t>
            </a:r>
          </a:p>
          <a:p>
            <a:r>
              <a:rPr lang="en-US" dirty="0" smtClean="0"/>
              <a:t>Be objective; do not interpret events.</a:t>
            </a:r>
          </a:p>
          <a:p>
            <a:pPr lvl="1"/>
            <a:r>
              <a:rPr lang="en-US" dirty="0" smtClean="0"/>
              <a:t>What happened, not why it happened</a:t>
            </a:r>
          </a:p>
          <a:p>
            <a:r>
              <a:rPr lang="en-US" dirty="0" smtClean="0"/>
              <a:t>Do not record emotional exchanges between participants.</a:t>
            </a:r>
          </a:p>
          <a:p>
            <a:r>
              <a:rPr lang="en-US" dirty="0" smtClean="0"/>
              <a:t>Distribute the minutes to all participants of the meeting and other interested parties.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Ex. </a:t>
            </a:r>
            <a:r>
              <a:rPr lang="en-US" smtClean="0">
                <a:solidFill>
                  <a:srgbClr val="FF0000"/>
                </a:solidFill>
              </a:rPr>
              <a:t>Page 449</a:t>
            </a:r>
            <a:endParaRPr lang="en-US" dirty="0" smtClean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8221B6-478E-4170-9AF6-E28377FCBAA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Informal reports can take many forms: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E-mails</a:t>
            </a:r>
          </a:p>
          <a:p>
            <a:pPr lvl="1"/>
            <a:r>
              <a:rPr lang="en-US" dirty="0" smtClean="0"/>
              <a:t>Easy to distribute</a:t>
            </a:r>
          </a:p>
          <a:p>
            <a:r>
              <a:rPr lang="en-US" dirty="0" smtClean="0"/>
              <a:t>Memos </a:t>
            </a:r>
          </a:p>
          <a:p>
            <a:pPr lvl="1"/>
            <a:r>
              <a:rPr lang="en-US" dirty="0" smtClean="0"/>
              <a:t>Relatively informal and used to communicate to people within the same organization (1-10 pages)</a:t>
            </a:r>
          </a:p>
          <a:p>
            <a:r>
              <a:rPr lang="en-US" dirty="0" smtClean="0"/>
              <a:t>Forms </a:t>
            </a:r>
          </a:p>
          <a:p>
            <a:pPr lvl="1"/>
            <a:r>
              <a:rPr lang="en-US" dirty="0" smtClean="0"/>
              <a:t>Pre-printed forms or computer templates</a:t>
            </a:r>
          </a:p>
          <a:p>
            <a:r>
              <a:rPr lang="en-US" dirty="0" smtClean="0"/>
              <a:t>Letters </a:t>
            </a:r>
          </a:p>
          <a:p>
            <a:pPr lvl="1"/>
            <a:r>
              <a:rPr lang="en-US" dirty="0" smtClean="0"/>
              <a:t>Preferred when at different organizations</a:t>
            </a:r>
          </a:p>
          <a:p>
            <a:r>
              <a:rPr lang="en-US" dirty="0" smtClean="0"/>
              <a:t>Reports </a:t>
            </a:r>
          </a:p>
          <a:p>
            <a:pPr lvl="1"/>
            <a:r>
              <a:rPr lang="en-US" dirty="0" smtClean="0"/>
              <a:t>May require transmittal letters, title pages, and TOC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EA6EF7-24F7-4E54-8E55-5981608C5D3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Writing Process for Informal Reports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Analyze your audience.</a:t>
            </a:r>
          </a:p>
          <a:p>
            <a:r>
              <a:rPr lang="en-US" smtClean="0"/>
              <a:t>Analyze your purpose.</a:t>
            </a:r>
          </a:p>
          <a:p>
            <a:r>
              <a:rPr lang="en-US" smtClean="0"/>
              <a:t>Research the subject and compile your information.</a:t>
            </a:r>
          </a:p>
          <a:p>
            <a:r>
              <a:rPr lang="en-US" smtClean="0"/>
              <a:t>Choose an appropriate format.</a:t>
            </a:r>
          </a:p>
          <a:p>
            <a:r>
              <a:rPr lang="en-US" smtClean="0"/>
              <a:t>Draft the report.</a:t>
            </a:r>
          </a:p>
          <a:p>
            <a:r>
              <a:rPr lang="en-US" smtClean="0"/>
              <a:t>Revise, edit, and proofread the report.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00092E-B868-4402-8095-D9D64757351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Informal Reports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Directives</a:t>
            </a:r>
          </a:p>
          <a:p>
            <a:pPr lvl="1"/>
            <a:r>
              <a:rPr lang="en-US" dirty="0" smtClean="0"/>
              <a:t>Explain a policy or procedure</a:t>
            </a:r>
          </a:p>
          <a:p>
            <a:r>
              <a:rPr lang="en-US" dirty="0" smtClean="0"/>
              <a:t>Field and lab reports</a:t>
            </a:r>
          </a:p>
          <a:p>
            <a:pPr lvl="1"/>
            <a:r>
              <a:rPr lang="en-US" dirty="0" smtClean="0"/>
              <a:t>Describe inspections, maintenance, and site studies</a:t>
            </a:r>
          </a:p>
          <a:p>
            <a:r>
              <a:rPr lang="en-US" dirty="0" smtClean="0"/>
              <a:t>Progress and status reports</a:t>
            </a:r>
          </a:p>
          <a:p>
            <a:pPr lvl="1"/>
            <a:r>
              <a:rPr lang="en-US" dirty="0" smtClean="0"/>
              <a:t>Describes an ongoing project or the entire range or operations of a department</a:t>
            </a:r>
          </a:p>
          <a:p>
            <a:r>
              <a:rPr lang="en-US" dirty="0" smtClean="0"/>
              <a:t>Incident reports</a:t>
            </a:r>
          </a:p>
          <a:p>
            <a:pPr lvl="1"/>
            <a:r>
              <a:rPr lang="en-US" dirty="0" smtClean="0"/>
              <a:t>Describes events such as workplace accidents, health or safety emergencies, and equipment problems</a:t>
            </a:r>
          </a:p>
          <a:p>
            <a:r>
              <a:rPr lang="en-US" dirty="0" smtClean="0"/>
              <a:t>Meeting minutes</a:t>
            </a:r>
          </a:p>
          <a:p>
            <a:pPr lvl="1"/>
            <a:r>
              <a:rPr lang="en-US" dirty="0" smtClean="0"/>
              <a:t>An organization’s official record of a meeting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2BE39A-80AA-4A5D-AC36-28894D8149D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Directives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Explains a policy or procedure</a:t>
            </a:r>
          </a:p>
          <a:p>
            <a:r>
              <a:rPr lang="en-US" dirty="0" smtClean="0"/>
              <a:t>Provides background or reason for directive</a:t>
            </a:r>
          </a:p>
          <a:p>
            <a:r>
              <a:rPr lang="en-US" dirty="0" smtClean="0"/>
              <a:t>Why the policy is desirable or necessary</a:t>
            </a:r>
          </a:p>
          <a:p>
            <a:r>
              <a:rPr lang="en-US" dirty="0" smtClean="0"/>
              <a:t>Present yourself as cooperative, moderate, fair-minded and modest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Ex. Page 436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2E0F01-B601-4A91-99DD-486BFFA910C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Field and Lab Reports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inspections, maintenance, and site studies</a:t>
            </a:r>
          </a:p>
          <a:p>
            <a:r>
              <a:rPr lang="en-US" dirty="0" smtClean="0"/>
              <a:t>Explain the problem, methods, results, and conclusions</a:t>
            </a:r>
          </a:p>
          <a:p>
            <a:r>
              <a:rPr lang="en-US" dirty="0" smtClean="0"/>
              <a:t>Deemphasize methods</a:t>
            </a:r>
          </a:p>
          <a:p>
            <a:r>
              <a:rPr lang="en-US" dirty="0" smtClean="0"/>
              <a:t>Can include recommendations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Ex. Page 437</a:t>
            </a:r>
            <a:endParaRPr lang="en-US" dirty="0" smtClean="0"/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6306AC-82B2-45F9-BA4E-F28E9A82CFC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4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Questions to Answer in a </a:t>
            </a:r>
            <a:br>
              <a:rPr lang="en-US" smtClean="0"/>
            </a:br>
            <a:r>
              <a:rPr lang="en-US" smtClean="0"/>
              <a:t>Field or Lab Report</a:t>
            </a:r>
            <a:endParaRPr lang="en-US" dirty="0"/>
          </a:p>
        </p:txBody>
      </p:sp>
      <p:sp>
        <p:nvSpPr>
          <p:cNvPr id="347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purpose of the report?</a:t>
            </a:r>
          </a:p>
          <a:p>
            <a:r>
              <a:rPr lang="en-US" dirty="0" smtClean="0"/>
              <a:t>What are the main points covered in the report?</a:t>
            </a:r>
          </a:p>
          <a:p>
            <a:r>
              <a:rPr lang="en-US" dirty="0" smtClean="0"/>
              <a:t>What were the problems leading to the decision to perform the procedure?</a:t>
            </a:r>
          </a:p>
          <a:p>
            <a:r>
              <a:rPr lang="en-US" dirty="0" smtClean="0"/>
              <a:t>What methods were used?</a:t>
            </a:r>
          </a:p>
          <a:p>
            <a:r>
              <a:rPr lang="en-US" dirty="0" smtClean="0"/>
              <a:t>What were the results?</a:t>
            </a:r>
          </a:p>
          <a:p>
            <a:r>
              <a:rPr lang="en-US" dirty="0" smtClean="0"/>
              <a:t>What do the results mean?</a:t>
            </a:r>
          </a:p>
          <a:p>
            <a:r>
              <a:rPr lang="en-US" dirty="0" smtClean="0"/>
              <a:t>What should be done next?</a:t>
            </a:r>
            <a:endParaRPr lang="en-US" dirty="0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D124C2-1931-4434-A91B-C721C66588A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Progress and Status Reports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progress report </a:t>
            </a:r>
            <a:r>
              <a:rPr lang="en-US" dirty="0" smtClean="0"/>
              <a:t>describes an ongoing project.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status report </a:t>
            </a:r>
            <a:r>
              <a:rPr lang="en-US" dirty="0" smtClean="0"/>
              <a:t>or </a:t>
            </a:r>
            <a:r>
              <a:rPr lang="en-US" i="1" dirty="0" smtClean="0"/>
              <a:t>activity report </a:t>
            </a:r>
            <a:r>
              <a:rPr lang="en-US" dirty="0" smtClean="0"/>
              <a:t>describes the entire range of operations of a department or division.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Ex. Page 441</a:t>
            </a:r>
            <a:endParaRPr lang="en-US" dirty="0" smtClean="0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CEBEFE-322E-4056-9FD2-8EEB836BEBD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Report honestly!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overstating results</a:t>
            </a:r>
          </a:p>
          <a:p>
            <a:r>
              <a:rPr lang="en-US" dirty="0" smtClean="0"/>
              <a:t>Explain unanticipated problems</a:t>
            </a:r>
          </a:p>
          <a:p>
            <a:r>
              <a:rPr lang="en-US" dirty="0" smtClean="0"/>
              <a:t>Be honest in responding to common problems:</a:t>
            </a:r>
          </a:p>
          <a:p>
            <a:pPr lvl="1"/>
            <a:r>
              <a:rPr lang="en-US" dirty="0" smtClean="0"/>
              <a:t>The deliverable won’t be what you thought it would be.</a:t>
            </a:r>
          </a:p>
          <a:p>
            <a:pPr lvl="1"/>
            <a:r>
              <a:rPr lang="en-US" dirty="0" smtClean="0"/>
              <a:t>You won’t meet your schedule.</a:t>
            </a:r>
          </a:p>
          <a:p>
            <a:pPr lvl="1"/>
            <a:r>
              <a:rPr lang="en-US" dirty="0" smtClean="0"/>
              <a:t>You won’t meet the budget.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025344-9C11-43DE-A01D-8930EE7B74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17. Writing Informal Reports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F3E2AA"/>
      </a:hlink>
      <a:folHlink>
        <a:srgbClr val="FFFFB2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2187</TotalTime>
  <Words>605</Words>
  <Application>Microsoft PowerPoint</Application>
  <PresentationFormat>On-screen Show (4:3)</PresentationFormat>
  <Paragraphs>118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Theme1</vt:lpstr>
      <vt:lpstr>Chapter 17</vt:lpstr>
      <vt:lpstr>Informal reports can take many forms:</vt:lpstr>
      <vt:lpstr>Writing Process for Informal Reports</vt:lpstr>
      <vt:lpstr>Types of Informal Reports</vt:lpstr>
      <vt:lpstr>Directives</vt:lpstr>
      <vt:lpstr>Field and Lab Reports</vt:lpstr>
      <vt:lpstr>Questions to Answer in a  Field or Lab Report</vt:lpstr>
      <vt:lpstr>Progress and Status Reports</vt:lpstr>
      <vt:lpstr>Report honestly!</vt:lpstr>
      <vt:lpstr>Organizational Patterns in  Progress and Status Reports</vt:lpstr>
      <vt:lpstr>Projecting an Appropriate Tone in a Progress or Status Report</vt:lpstr>
      <vt:lpstr>Writing Incident Reports</vt:lpstr>
      <vt:lpstr>Sample Incident Report</vt:lpstr>
      <vt:lpstr>Writing Meeting Minutes</vt:lpstr>
    </vt:vector>
  </TitlesOfParts>
  <Company>Bedford/St. Martin's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 Eaton</dc:creator>
  <cp:lastModifiedBy>Andrew Aken</cp:lastModifiedBy>
  <cp:revision>501</cp:revision>
  <dcterms:created xsi:type="dcterms:W3CDTF">2002-11-26T20:32:32Z</dcterms:created>
  <dcterms:modified xsi:type="dcterms:W3CDTF">2008-11-03T21:49:27Z</dcterms:modified>
</cp:coreProperties>
</file>