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Default Extension="png" ContentType="image/png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1" r:id="rId1"/>
  </p:sldMasterIdLst>
  <p:notesMasterIdLst>
    <p:notesMasterId r:id="rId23"/>
  </p:notesMasterIdLst>
  <p:handoutMasterIdLst>
    <p:handoutMasterId r:id="rId24"/>
  </p:handoutMasterIdLst>
  <p:sldIdLst>
    <p:sldId id="307" r:id="rId2"/>
    <p:sldId id="282" r:id="rId3"/>
    <p:sldId id="294" r:id="rId4"/>
    <p:sldId id="295" r:id="rId5"/>
    <p:sldId id="296" r:id="rId6"/>
    <p:sldId id="308" r:id="rId7"/>
    <p:sldId id="300" r:id="rId8"/>
    <p:sldId id="290" r:id="rId9"/>
    <p:sldId id="287" r:id="rId10"/>
    <p:sldId id="298" r:id="rId11"/>
    <p:sldId id="309" r:id="rId12"/>
    <p:sldId id="284" r:id="rId13"/>
    <p:sldId id="310" r:id="rId14"/>
    <p:sldId id="288" r:id="rId15"/>
    <p:sldId id="311" r:id="rId16"/>
    <p:sldId id="292" r:id="rId17"/>
    <p:sldId id="293" r:id="rId18"/>
    <p:sldId id="302" r:id="rId19"/>
    <p:sldId id="303" r:id="rId20"/>
    <p:sldId id="305" r:id="rId21"/>
    <p:sldId id="306" r:id="rId2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8D12A"/>
    <a:srgbClr val="EAF7D8"/>
    <a:srgbClr val="FFFFCC"/>
    <a:srgbClr val="FFFAE9"/>
    <a:srgbClr val="669900"/>
    <a:srgbClr val="336600"/>
    <a:srgbClr val="008000"/>
    <a:srgbClr val="FFF8D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19" autoAdjust="0"/>
    <p:restoredTop sz="94711" autoAdjust="0"/>
  </p:normalViewPr>
  <p:slideViewPr>
    <p:cSldViewPr>
      <p:cViewPr varScale="1">
        <p:scale>
          <a:sx n="69" d="100"/>
          <a:sy n="69" d="100"/>
        </p:scale>
        <p:origin x="-114" y="-49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19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19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EDC4DE0-4CDA-4442-9183-80DD2B18AD8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09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09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09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09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9AF99A4-B402-4ECB-9BB9-4575BDEE2A8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1D1F40C-D6A0-4F34-82EC-95E405E3FF9B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1"/>
          <p:cNvGrpSpPr>
            <a:grpSpLocks/>
          </p:cNvGrpSpPr>
          <p:nvPr/>
        </p:nvGrpSpPr>
        <p:grpSpPr bwMode="auto">
          <a:xfrm>
            <a:off x="2743200" y="2128838"/>
            <a:ext cx="6392863" cy="4721225"/>
            <a:chOff x="1728" y="1341"/>
            <a:chExt cx="4027" cy="2974"/>
          </a:xfrm>
        </p:grpSpPr>
        <p:grpSp>
          <p:nvGrpSpPr>
            <p:cNvPr id="3" name="Group 22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225303" name="Freeform 23"/>
              <p:cNvSpPr>
                <a:spLocks/>
              </p:cNvSpPr>
              <p:nvPr userDrawn="1"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5304" name="Freeform 24"/>
              <p:cNvSpPr>
                <a:spLocks/>
              </p:cNvSpPr>
              <p:nvPr userDrawn="1"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5305" name="Freeform 25"/>
              <p:cNvSpPr>
                <a:spLocks/>
              </p:cNvSpPr>
              <p:nvPr userDrawn="1"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>
                      <a:alpha val="0"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5306" name="Freeform 26"/>
              <p:cNvSpPr>
                <a:spLocks/>
              </p:cNvSpPr>
              <p:nvPr userDrawn="1"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>
                  <a:alpha val="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5307" name="Freeform 27"/>
              <p:cNvSpPr>
                <a:spLocks/>
              </p:cNvSpPr>
              <p:nvPr userDrawn="1"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>
                      <a:alpha val="0"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25308" name="Freeform 28"/>
            <p:cNvSpPr>
              <a:spLocks/>
            </p:cNvSpPr>
            <p:nvPr userDrawn="1"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>
                    <a:alpha val="0"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25291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4419600" y="685800"/>
            <a:ext cx="4267200" cy="3200400"/>
          </a:xfrm>
        </p:spPr>
        <p:txBody>
          <a:bodyPr lIns="91440" tIns="45720" rIns="91440" bIns="45720"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25293" name="Rectangle 13"/>
          <p:cNvSpPr>
            <a:spLocks noGrp="1" noChangeArrowheads="1"/>
          </p:cNvSpPr>
          <p:nvPr>
            <p:ph type="dt" sz="quarter" idx="2"/>
          </p:nvPr>
        </p:nvSpPr>
        <p:spPr>
          <a:xfrm>
            <a:off x="457200" y="6248400"/>
            <a:ext cx="2133600" cy="476250"/>
          </a:xfrm>
        </p:spPr>
        <p:txBody>
          <a:bodyPr/>
          <a:lstStyle>
            <a:lvl1pPr>
              <a:defRPr>
                <a:solidFill>
                  <a:srgbClr val="C00000"/>
                </a:solidFill>
              </a:defRPr>
            </a:lvl1pPr>
          </a:lstStyle>
          <a:p>
            <a:endParaRPr lang="en-US"/>
          </a:p>
        </p:txBody>
      </p:sp>
      <p:sp>
        <p:nvSpPr>
          <p:cNvPr id="225294" name="Rectangle 14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51575"/>
            <a:ext cx="2895600" cy="476250"/>
          </a:xfrm>
        </p:spPr>
        <p:txBody>
          <a:bodyPr/>
          <a:lstStyle>
            <a:lvl1pPr>
              <a:defRPr>
                <a:solidFill>
                  <a:srgbClr val="C00000"/>
                </a:solidFill>
              </a:defRPr>
            </a:lvl1pPr>
          </a:lstStyle>
          <a:p>
            <a:r>
              <a:rPr lang="en-US" smtClean="0"/>
              <a:t>Chapter 19. Writing Instructions and Manuals                  © 2007 by Bedford/St. Martin's</a:t>
            </a:r>
            <a:endParaRPr lang="en-US"/>
          </a:p>
        </p:txBody>
      </p:sp>
      <p:sp>
        <p:nvSpPr>
          <p:cNvPr id="225295" name="Rectangle 1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54750"/>
            <a:ext cx="2133600" cy="476250"/>
          </a:xfrm>
        </p:spPr>
        <p:txBody>
          <a:bodyPr/>
          <a:lstStyle>
            <a:lvl1pPr>
              <a:defRPr>
                <a:solidFill>
                  <a:srgbClr val="C00000"/>
                </a:solidFill>
              </a:defRPr>
            </a:lvl1pPr>
          </a:lstStyle>
          <a:p>
            <a:fld id="{5F68F985-750E-4706-B8AA-DA8C57B6FE3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5296" name="Rectangle 16"/>
          <p:cNvSpPr>
            <a:spLocks noChangeArrowheads="1"/>
          </p:cNvSpPr>
          <p:nvPr/>
        </p:nvSpPr>
        <p:spPr bwMode="auto">
          <a:xfrm>
            <a:off x="0" y="0"/>
            <a:ext cx="1219200" cy="6858000"/>
          </a:xfrm>
          <a:prstGeom prst="rect">
            <a:avLst/>
          </a:prstGeom>
          <a:gradFill rotWithShape="0">
            <a:gsLst>
              <a:gs pos="0">
                <a:srgbClr val="990000">
                  <a:alpha val="89999"/>
                </a:srgbClr>
              </a:gs>
              <a:gs pos="100000">
                <a:srgbClr val="E3E3B6">
                  <a:alpha val="0"/>
                </a:srgbClr>
              </a:gs>
            </a:gsLst>
            <a:lin ang="0" scaled="1"/>
          </a:gradFill>
          <a:ln w="25400" algn="ctr">
            <a:noFill/>
            <a:miter lim="800000"/>
            <a:headEnd/>
            <a:tailEnd/>
          </a:ln>
          <a:effectLst/>
        </p:spPr>
        <p:txBody>
          <a:bodyPr wrap="none" lIns="91432" tIns="45716" rIns="91432" bIns="45716" anchor="ctr"/>
          <a:lstStyle/>
          <a:p>
            <a:endParaRPr lang="en-US"/>
          </a:p>
        </p:txBody>
      </p:sp>
      <p:sp>
        <p:nvSpPr>
          <p:cNvPr id="225297" name="Rectangle 17"/>
          <p:cNvSpPr>
            <a:spLocks noChangeArrowheads="1"/>
          </p:cNvSpPr>
          <p:nvPr/>
        </p:nvSpPr>
        <p:spPr bwMode="auto">
          <a:xfrm>
            <a:off x="7924800" y="0"/>
            <a:ext cx="1219200" cy="6858000"/>
          </a:xfrm>
          <a:prstGeom prst="rect">
            <a:avLst/>
          </a:prstGeom>
          <a:gradFill rotWithShape="0">
            <a:gsLst>
              <a:gs pos="0">
                <a:srgbClr val="F8EEC8">
                  <a:alpha val="0"/>
                </a:srgbClr>
              </a:gs>
              <a:gs pos="100000">
                <a:srgbClr val="990000">
                  <a:alpha val="89999"/>
                </a:srgbClr>
              </a:gs>
            </a:gsLst>
            <a:lin ang="0" scaled="1"/>
          </a:gradFill>
          <a:ln w="25400" algn="ctr">
            <a:noFill/>
            <a:miter lim="800000"/>
            <a:headEnd/>
            <a:tailEnd/>
          </a:ln>
          <a:effectLst/>
        </p:spPr>
        <p:txBody>
          <a:bodyPr wrap="none" lIns="91432" tIns="45716" rIns="91432" bIns="45716" anchor="ctr"/>
          <a:lstStyle/>
          <a:p>
            <a:endParaRPr lang="en-US"/>
          </a:p>
        </p:txBody>
      </p:sp>
      <p:sp>
        <p:nvSpPr>
          <p:cNvPr id="225298" name="Rectangle 18"/>
          <p:cNvSpPr>
            <a:spLocks noChangeArrowheads="1"/>
          </p:cNvSpPr>
          <p:nvPr/>
        </p:nvSpPr>
        <p:spPr bwMode="auto">
          <a:xfrm rot="5400000">
            <a:off x="3962400" y="-3962400"/>
            <a:ext cx="1219200" cy="9144000"/>
          </a:xfrm>
          <a:prstGeom prst="rect">
            <a:avLst/>
          </a:prstGeom>
          <a:gradFill rotWithShape="0">
            <a:gsLst>
              <a:gs pos="0">
                <a:srgbClr val="990000">
                  <a:alpha val="89999"/>
                </a:srgbClr>
              </a:gs>
              <a:gs pos="100000">
                <a:srgbClr val="E3E3B6">
                  <a:alpha val="0"/>
                </a:srgbClr>
              </a:gs>
            </a:gsLst>
            <a:lin ang="5400000" scaled="1"/>
          </a:gradFill>
          <a:ln w="25400" algn="ctr">
            <a:noFill/>
            <a:miter lim="800000"/>
            <a:headEnd/>
            <a:tailEnd/>
          </a:ln>
          <a:effectLst/>
        </p:spPr>
        <p:txBody>
          <a:bodyPr wrap="none" lIns="91432" tIns="45716" rIns="91432" bIns="45716" anchor="ctr"/>
          <a:lstStyle/>
          <a:p>
            <a:endParaRPr lang="en-US"/>
          </a:p>
        </p:txBody>
      </p:sp>
      <p:sp>
        <p:nvSpPr>
          <p:cNvPr id="225299" name="Rectangle 19"/>
          <p:cNvSpPr>
            <a:spLocks noChangeArrowheads="1"/>
          </p:cNvSpPr>
          <p:nvPr/>
        </p:nvSpPr>
        <p:spPr bwMode="auto">
          <a:xfrm rot="16200000">
            <a:off x="3962400" y="1676400"/>
            <a:ext cx="1219200" cy="9144000"/>
          </a:xfrm>
          <a:prstGeom prst="rect">
            <a:avLst/>
          </a:prstGeom>
          <a:gradFill rotWithShape="0">
            <a:gsLst>
              <a:gs pos="0">
                <a:srgbClr val="E3E3B6">
                  <a:alpha val="0"/>
                </a:srgbClr>
              </a:gs>
              <a:gs pos="100000">
                <a:srgbClr val="990000">
                  <a:alpha val="89999"/>
                </a:srgbClr>
              </a:gs>
            </a:gsLst>
            <a:lin ang="5400000" scaled="1"/>
          </a:gradFill>
          <a:ln w="25400" algn="ctr">
            <a:noFill/>
            <a:miter lim="800000"/>
            <a:headEnd/>
            <a:tailEnd/>
          </a:ln>
          <a:effectLst/>
        </p:spPr>
        <p:txBody>
          <a:bodyPr wrap="none" lIns="91432" tIns="45716" rIns="91432" bIns="45716" anchor="ctr"/>
          <a:lstStyle/>
          <a:p>
            <a:endParaRPr lang="en-US"/>
          </a:p>
        </p:txBody>
      </p:sp>
      <p:sp>
        <p:nvSpPr>
          <p:cNvPr id="225300" name="Rectangle 2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4419600" y="3962400"/>
            <a:ext cx="4267200" cy="2057400"/>
          </a:xfrm>
        </p:spPr>
        <p:txBody>
          <a:bodyPr lIns="91440" tIns="45720" rIns="91440" bIns="45720"/>
          <a:lstStyle>
            <a:lvl1pPr marL="0" indent="0" algn="ctr">
              <a:lnSpc>
                <a:spcPct val="85000"/>
              </a:lnSpc>
              <a:spcBef>
                <a:spcPct val="0"/>
              </a:spcBef>
              <a:buFont typeface="Wingdings" pitchFamily="2" charset="2"/>
              <a:buNone/>
              <a:defRPr>
                <a:solidFill>
                  <a:srgbClr val="C00000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pic>
        <p:nvPicPr>
          <p:cNvPr id="20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1752600"/>
            <a:ext cx="3371850" cy="381019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150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2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2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252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52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500"/>
                            </p:stCondLst>
                            <p:childTnLst>
                              <p:par>
                                <p:cTn id="1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252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252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252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252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500"/>
                            </p:stCondLst>
                            <p:childTnLst>
                              <p:par>
                                <p:cTn id="25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500"/>
                            </p:stCondLst>
                            <p:childTnLst>
                              <p:par>
                                <p:cTn id="32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252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252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25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6500"/>
                            </p:stCondLst>
                            <p:childTnLst>
                              <p:par>
                                <p:cTn id="38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0" dur="1" fill="hold"/>
                                        <p:tgtEl>
                                          <p:spTgt spid="2253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291" grpId="0"/>
      <p:bldP spid="225296" grpId="0" animBg="1"/>
      <p:bldP spid="225297" grpId="0" animBg="1"/>
      <p:bldP spid="225298" grpId="0" animBg="1"/>
      <p:bldP spid="225299" grpId="0" animBg="1"/>
      <p:bldP spid="225300" grpId="0" build="p">
        <p:tmplLst>
          <p:tmpl lvl="1">
            <p:tnLst>
              <p:par>
                <p:cTn presetID="24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2530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to="" calcmode="lin" valueType="num">
                      <p:cBhvr>
                        <p:cTn dur="1" fill="hold"/>
                        <p:tgtEl>
                          <p:spTgt spid="225300"/>
                        </p:tgtEl>
                        <p:attrNameLst>
                          <p:attrName/>
                        </p:attrNameLst>
                      </p:cBhvr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7711076-9FC9-4176-8095-E27F564DBF5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Chapter 19. Writing Instructions and Manuals                  © 2007 by Bedford/St. Martin's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19900" y="152400"/>
            <a:ext cx="2095500" cy="59817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152400"/>
            <a:ext cx="6134100" cy="59817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C6D6B30-3D37-4B01-B037-8794D215E99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Chapter 19. Writing Instructions and Manuals                  © 2007 by Bedford/St. Martin's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152400"/>
            <a:ext cx="64770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533400" y="1447800"/>
            <a:ext cx="8382000" cy="4686300"/>
          </a:xfrm>
        </p:spPr>
        <p:txBody>
          <a:bodyPr/>
          <a:lstStyle/>
          <a:p>
            <a:r>
              <a:rPr lang="en-US" smtClean="0"/>
              <a:t>Click icon to add table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5157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61806DA7-F7B9-4000-B957-BA4AE6A45C1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124200" y="6248400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Chapter 19. Writing Instructions and Manuals                  © 2007 by Bedford/St. Martin's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n>
                  <a:solidFill>
                    <a:srgbClr val="808080">
                      <a:alpha val="57000"/>
                    </a:srgbClr>
                  </a:solidFill>
                </a:ln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382000" cy="4953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400799"/>
            <a:ext cx="2133600" cy="327025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553200" y="6400800"/>
            <a:ext cx="2133600" cy="323850"/>
          </a:xfrm>
        </p:spPr>
        <p:txBody>
          <a:bodyPr/>
          <a:lstStyle>
            <a:lvl1pPr>
              <a:defRPr/>
            </a:lvl1pPr>
          </a:lstStyle>
          <a:p>
            <a:fld id="{D7073D7C-B66F-4A01-A244-19EF3BD1784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2819400" y="6400800"/>
            <a:ext cx="3505200" cy="3238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Chapter 19. Writing Instructions and Manuals                  © 2007 by Bedford/St. Martin's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D66DE09-5D20-413A-9E4A-BCF69F9586B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Chapter 19. Writing Instructions and Manuals                  © 2007 by Bedford/St. Martin's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447800"/>
            <a:ext cx="4114800" cy="4686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447800"/>
            <a:ext cx="4114800" cy="4686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296CEA1-BC72-41E4-BDE8-1E898953104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Chapter 19. Writing Instructions and Manuals                  © 2007 by Bedford/St. Martin's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66C6F37-AA76-47C8-A381-096EDE6DFC8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Chapter 19. Writing Instructions and Manuals                  © 2007 by Bedford/St. Martin's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B2E5D1C-0963-4EDE-AD0F-81C91EF1793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Chapter 19. Writing Instructions and Manuals                  © 2007 by Bedford/St. Martin's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A10670E-6993-4B81-B51F-5265B456D1A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Chapter 19. Writing Instructions and Manuals                  © 2007 by Bedford/St. Martin's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2CC6BE2-D6EF-4188-8D50-B2FF806CC54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Chapter 19. Writing Instructions and Manuals                  © 2007 by Bedford/St. Martin's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58D00E9-90D7-4B55-87E1-A01BBA9D170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Chapter 19. Writing Instructions and Manuals                  © 2007 by Bedford/St. Martin's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4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72" name="Rectangle 16"/>
          <p:cNvSpPr>
            <a:spLocks noChangeArrowheads="1"/>
          </p:cNvSpPr>
          <p:nvPr/>
        </p:nvSpPr>
        <p:spPr bwMode="auto">
          <a:xfrm>
            <a:off x="0" y="0"/>
            <a:ext cx="1524000" cy="6858000"/>
          </a:xfrm>
          <a:prstGeom prst="rect">
            <a:avLst/>
          </a:prstGeom>
          <a:gradFill flip="none" rotWithShape="1">
            <a:gsLst>
              <a:gs pos="0">
                <a:srgbClr val="990000">
                  <a:alpha val="84000"/>
                </a:srgbClr>
              </a:gs>
              <a:gs pos="50000">
                <a:srgbClr val="990000">
                  <a:alpha val="27000"/>
                </a:srgbClr>
              </a:gs>
              <a:gs pos="100000">
                <a:srgbClr val="E3E3B6">
                  <a:alpha val="0"/>
                </a:srgbClr>
              </a:gs>
            </a:gsLst>
            <a:lin ang="0" scaled="1"/>
            <a:tileRect/>
          </a:gradFill>
          <a:ln w="25400" algn="ctr">
            <a:noFill/>
            <a:miter lim="800000"/>
            <a:headEnd/>
            <a:tailEnd/>
          </a:ln>
          <a:effectLst/>
        </p:spPr>
        <p:txBody>
          <a:bodyPr wrap="none" lIns="91432" tIns="45716" rIns="91432" bIns="45716" anchor="ctr"/>
          <a:lstStyle/>
          <a:p>
            <a:endParaRPr lang="en-US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2743200" y="2128837"/>
            <a:ext cx="6392863" cy="4721225"/>
            <a:chOff x="1728" y="1341"/>
            <a:chExt cx="4027" cy="2974"/>
          </a:xfrm>
        </p:grpSpPr>
        <p:grpSp>
          <p:nvGrpSpPr>
            <p:cNvPr id="3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224262" name="Freeform 6"/>
              <p:cNvSpPr>
                <a:spLocks/>
              </p:cNvSpPr>
              <p:nvPr userDrawn="1"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4263" name="Freeform 7"/>
              <p:cNvSpPr>
                <a:spLocks/>
              </p:cNvSpPr>
              <p:nvPr userDrawn="1"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4264" name="Freeform 8"/>
              <p:cNvSpPr>
                <a:spLocks/>
              </p:cNvSpPr>
              <p:nvPr userDrawn="1"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>
                      <a:alpha val="0"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4265" name="Freeform 9"/>
              <p:cNvSpPr>
                <a:spLocks/>
              </p:cNvSpPr>
              <p:nvPr userDrawn="1"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>
                  <a:alpha val="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4266" name="Freeform 10"/>
              <p:cNvSpPr>
                <a:spLocks/>
              </p:cNvSpPr>
              <p:nvPr userDrawn="1"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>
                      <a:alpha val="0"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24267" name="Freeform 11"/>
            <p:cNvSpPr>
              <a:spLocks/>
            </p:cNvSpPr>
            <p:nvPr userDrawn="1"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>
                    <a:alpha val="0"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24258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76999"/>
            <a:ext cx="2133600" cy="25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FontTx/>
              <a:buNone/>
              <a:defRPr sz="1200">
                <a:solidFill>
                  <a:schemeClr val="tx1"/>
                </a:solidFill>
                <a:effectLst/>
              </a:defRPr>
            </a:lvl1pPr>
          </a:lstStyle>
          <a:p>
            <a:endParaRPr lang="en-US"/>
          </a:p>
        </p:txBody>
      </p:sp>
      <p:sp>
        <p:nvSpPr>
          <p:cNvPr id="22425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77000"/>
            <a:ext cx="2133600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FontTx/>
              <a:buNone/>
              <a:defRPr sz="1200">
                <a:solidFill>
                  <a:schemeClr val="tx1"/>
                </a:solidFill>
                <a:effectLst/>
              </a:defRPr>
            </a:lvl1pPr>
          </a:lstStyle>
          <a:p>
            <a:fld id="{61806DA7-F7B9-4000-B957-BA4AE6A45C1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4270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667000" y="6477000"/>
            <a:ext cx="3810000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ClrTx/>
              <a:buFontTx/>
              <a:buNone/>
              <a:defRPr sz="120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smtClean="0"/>
              <a:t>Chapter 19. Writing Instructions and Manuals                  © 2007 by Bedford/St. Martin's</a:t>
            </a:r>
            <a:endParaRPr lang="en-US"/>
          </a:p>
        </p:txBody>
      </p:sp>
      <p:sp>
        <p:nvSpPr>
          <p:cNvPr id="224273" name="AutoShape 17"/>
          <p:cNvSpPr>
            <a:spLocks noChangeArrowheads="1"/>
          </p:cNvSpPr>
          <p:nvPr/>
        </p:nvSpPr>
        <p:spPr bwMode="auto">
          <a:xfrm>
            <a:off x="152400" y="228600"/>
            <a:ext cx="8839200" cy="914400"/>
          </a:xfrm>
          <a:prstGeom prst="plaque">
            <a:avLst>
              <a:gd name="adj" fmla="val 16667"/>
            </a:avLst>
          </a:prstGeom>
          <a:solidFill>
            <a:srgbClr val="333333"/>
          </a:solidFill>
          <a:ln w="254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432" tIns="45716" rIns="91432" bIns="45716" anchor="ctr"/>
          <a:lstStyle/>
          <a:p>
            <a:pPr algn="r" eaLnBrk="0" hangingPunct="0">
              <a:spcBef>
                <a:spcPct val="0"/>
              </a:spcBef>
              <a:buClrTx/>
              <a:buFontTx/>
              <a:buNone/>
            </a:pPr>
            <a:endParaRPr lang="en-US" sz="3600" b="1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24274" name="Line 18"/>
          <p:cNvSpPr>
            <a:spLocks noChangeShapeType="1"/>
          </p:cNvSpPr>
          <p:nvPr/>
        </p:nvSpPr>
        <p:spPr bwMode="auto">
          <a:xfrm>
            <a:off x="152400" y="1295400"/>
            <a:ext cx="8686800" cy="0"/>
          </a:xfrm>
          <a:prstGeom prst="line">
            <a:avLst/>
          </a:prstGeom>
          <a:noFill/>
          <a:ln w="76200" cmpd="tri">
            <a:solidFill>
              <a:srgbClr val="CC3300"/>
            </a:solidFill>
            <a:round/>
            <a:headEnd type="oval" w="sm" len="sm"/>
            <a:tailEnd type="stealth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4275" name="AutoShape 19"/>
          <p:cNvSpPr>
            <a:spLocks noChangeArrowheads="1"/>
          </p:cNvSpPr>
          <p:nvPr/>
        </p:nvSpPr>
        <p:spPr bwMode="auto">
          <a:xfrm>
            <a:off x="152400" y="152400"/>
            <a:ext cx="8763000" cy="914400"/>
          </a:xfrm>
          <a:prstGeom prst="plaque">
            <a:avLst>
              <a:gd name="adj" fmla="val 16667"/>
            </a:avLst>
          </a:prstGeom>
          <a:blipFill dpi="0" rotWithShape="1">
            <a:blip r:embed="rId14"/>
            <a:srcRect/>
            <a:tile tx="0" ty="0" sx="100000" sy="100000" flip="none" algn="tl"/>
          </a:blipFill>
          <a:ln w="25400">
            <a:solidFill>
              <a:srgbClr val="808080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lIns="91432" tIns="45716" rIns="91432" bIns="45716" anchor="ctr"/>
          <a:lstStyle/>
          <a:p>
            <a:pPr algn="r" eaLnBrk="0" hangingPunct="0">
              <a:spcBef>
                <a:spcPct val="0"/>
              </a:spcBef>
              <a:buClrTx/>
              <a:buFontTx/>
              <a:buNone/>
            </a:pPr>
            <a:endParaRPr lang="en-US" sz="3600" b="1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24276" name="Rectangle 20"/>
          <p:cNvSpPr>
            <a:spLocks noGrp="1" noChangeArrowheads="1"/>
          </p:cNvSpPr>
          <p:nvPr>
            <p:ph type="title"/>
          </p:nvPr>
        </p:nvSpPr>
        <p:spPr bwMode="auto">
          <a:xfrm>
            <a:off x="2438400" y="152400"/>
            <a:ext cx="6477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vert="horz" wrap="square" lIns="91432" tIns="45716" rIns="91432" bIns="45716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224278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371600"/>
            <a:ext cx="83820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2" tIns="45716" rIns="91432" bIns="45716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15" cstate="print">
            <a:clrChange>
              <a:clrFrom>
                <a:srgbClr val="B36600"/>
              </a:clrFrom>
              <a:clrTo>
                <a:srgbClr val="B366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7200" y="228600"/>
            <a:ext cx="1828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0" name="Text Box 6"/>
          <p:cNvSpPr txBox="1">
            <a:spLocks noChangeArrowheads="1"/>
          </p:cNvSpPr>
          <p:nvPr/>
        </p:nvSpPr>
        <p:spPr bwMode="auto">
          <a:xfrm>
            <a:off x="403225" y="143986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21" name="Text Box 6"/>
          <p:cNvSpPr txBox="1">
            <a:spLocks noChangeArrowheads="1"/>
          </p:cNvSpPr>
          <p:nvPr/>
        </p:nvSpPr>
        <p:spPr bwMode="auto">
          <a:xfrm>
            <a:off x="403225" y="143986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22" name="Text Box 6"/>
          <p:cNvSpPr txBox="1">
            <a:spLocks noChangeArrowheads="1"/>
          </p:cNvSpPr>
          <p:nvPr userDrawn="1"/>
        </p:nvSpPr>
        <p:spPr bwMode="auto">
          <a:xfrm>
            <a:off x="403225" y="143986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7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242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242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24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6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7" dur="100" decel="5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22427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8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22427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9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2242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4274" grpId="0" animBg="1"/>
      <p:bldP spid="224276" grpId="0"/>
      <p:bldP spid="224278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2427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>
                          <p:stCondLst>
                            <p:cond delay="0"/>
                          </p:stCondLst>
                        </p:cTn>
                        <p:tgtEl>
                          <p:spTgt spid="224278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2427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224278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2427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>
                          <p:stCondLst>
                            <p:cond delay="0"/>
                          </p:stCondLst>
                        </p:cTn>
                        <p:tgtEl>
                          <p:spTgt spid="224278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2427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224278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2427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224278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hf hdr="0" dt="0"/>
  <p:txStyles>
    <p:titleStyle>
      <a:lvl1pPr algn="ctr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600" b="1">
          <a:solidFill>
            <a:srgbClr val="3D3623"/>
          </a:solidFill>
          <a:latin typeface="+mj-lt"/>
          <a:ea typeface="+mj-ea"/>
          <a:cs typeface="+mj-cs"/>
        </a:defRPr>
      </a:lvl1pPr>
      <a:lvl2pPr algn="ctr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600" b="1">
          <a:solidFill>
            <a:srgbClr val="3D3623"/>
          </a:solidFill>
          <a:latin typeface="Garamond" pitchFamily="18" charset="0"/>
        </a:defRPr>
      </a:lvl2pPr>
      <a:lvl3pPr algn="ctr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600" b="1">
          <a:solidFill>
            <a:srgbClr val="3D3623"/>
          </a:solidFill>
          <a:latin typeface="Garamond" pitchFamily="18" charset="0"/>
        </a:defRPr>
      </a:lvl3pPr>
      <a:lvl4pPr algn="ctr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600" b="1">
          <a:solidFill>
            <a:srgbClr val="3D3623"/>
          </a:solidFill>
          <a:latin typeface="Garamond" pitchFamily="18" charset="0"/>
        </a:defRPr>
      </a:lvl4pPr>
      <a:lvl5pPr algn="ctr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600" b="1">
          <a:solidFill>
            <a:srgbClr val="3D3623"/>
          </a:solidFill>
          <a:latin typeface="Garamond" pitchFamily="18" charset="0"/>
        </a:defRPr>
      </a:lvl5pPr>
      <a:lvl6pPr marL="457200" algn="ctr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600" b="1">
          <a:solidFill>
            <a:srgbClr val="3D3623"/>
          </a:solidFill>
          <a:latin typeface="Garamond" pitchFamily="18" charset="0"/>
        </a:defRPr>
      </a:lvl6pPr>
      <a:lvl7pPr marL="914400" algn="ctr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600" b="1">
          <a:solidFill>
            <a:srgbClr val="3D3623"/>
          </a:solidFill>
          <a:latin typeface="Garamond" pitchFamily="18" charset="0"/>
        </a:defRPr>
      </a:lvl7pPr>
      <a:lvl8pPr marL="1371600" algn="ctr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600" b="1">
          <a:solidFill>
            <a:srgbClr val="3D3623"/>
          </a:solidFill>
          <a:latin typeface="Garamond" pitchFamily="18" charset="0"/>
        </a:defRPr>
      </a:lvl8pPr>
      <a:lvl9pPr marL="1828800" algn="ctr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600" b="1">
          <a:solidFill>
            <a:srgbClr val="3D3623"/>
          </a:solidFill>
          <a:latin typeface="Garamond" pitchFamily="18" charset="0"/>
        </a:defRPr>
      </a:lvl9pPr>
    </p:titleStyle>
    <p:bodyStyle>
      <a:lvl1pPr marL="342900" indent="-342900" algn="l" rtl="0" eaLnBrk="1" fontAlgn="base" hangingPunct="1">
        <a:spcBef>
          <a:spcPts val="6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 b="1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ts val="6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800" b="1" baseline="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ts val="6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 sz="2400" b="1" baseline="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ts val="6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000" b="1" baseline="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ts val="6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 b="1" baseline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 b="1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 b="1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 b="1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tacpservice.toshiba.com/ConsumerProductSupport/Manuals/projectors/650ee.pdf" TargetMode="External"/><Relationship Id="rId2" Type="http://schemas.openxmlformats.org/officeDocument/2006/relationships/hyperlink" Target="http://jandy-downloads.com/pdfs/4Function_Manual.pdf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anthro.com/assemblyinstructions/300-5237-00.pdf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anthro.com/assemblyinstructions/300-5237-00.pdf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en-US" dirty="0" smtClean="0"/>
              <a:t>Chapter 19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r>
              <a:rPr lang="en-US" dirty="0" smtClean="0"/>
              <a:t>Writing Instructions and Manuals</a:t>
            </a:r>
            <a:endParaRPr lang="en-US" dirty="0"/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243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Steps in Planning for </a:t>
            </a:r>
            <a:r>
              <a:rPr lang="en-US" dirty="0" smtClean="0">
                <a:solidFill>
                  <a:srgbClr val="00B050"/>
                </a:solidFill>
              </a:rPr>
              <a:t>Safety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402435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Write effective safety information.</a:t>
            </a:r>
          </a:p>
          <a:p>
            <a:r>
              <a:rPr lang="en-US" dirty="0" smtClean="0"/>
              <a:t>Design effective safety information.</a:t>
            </a:r>
          </a:p>
          <a:p>
            <a:r>
              <a:rPr lang="en-US" dirty="0" smtClean="0"/>
              <a:t>Place safety information in the appropriate location.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C0B120-2968-44CA-B53A-E9AA4E1111B6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Chapter 19. Writing Instructions and Manuals                  © 2007 by Bedford/St. Martin's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Steps in </a:t>
            </a:r>
            <a:r>
              <a:rPr lang="en-US" dirty="0" smtClean="0">
                <a:solidFill>
                  <a:srgbClr val="00B050"/>
                </a:solidFill>
              </a:rPr>
              <a:t>Planning for Safety</a:t>
            </a:r>
          </a:p>
        </p:txBody>
      </p:sp>
      <p:sp>
        <p:nvSpPr>
          <p:cNvPr id="13315" name="Rectangle 1027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Write effective safety information.</a:t>
            </a:r>
          </a:p>
          <a:p>
            <a:pPr lvl="1"/>
            <a:r>
              <a:rPr lang="en-US" dirty="0" smtClean="0"/>
              <a:t>Be clear and concise</a:t>
            </a:r>
          </a:p>
          <a:p>
            <a:pPr lvl="1"/>
            <a:r>
              <a:rPr lang="en-US" dirty="0" smtClean="0"/>
              <a:t>“Safety glasses required”</a:t>
            </a:r>
          </a:p>
          <a:p>
            <a:r>
              <a:rPr lang="en-US" dirty="0" smtClean="0"/>
              <a:t>Design effective safety information.</a:t>
            </a:r>
          </a:p>
          <a:p>
            <a:pPr lvl="1"/>
            <a:r>
              <a:rPr lang="en-US" dirty="0" smtClean="0"/>
              <a:t>Prominent &amp; easy to read</a:t>
            </a:r>
          </a:p>
          <a:p>
            <a:pPr lvl="1"/>
            <a:r>
              <a:rPr lang="en-US" dirty="0" smtClean="0"/>
              <a:t>Use of symbols</a:t>
            </a:r>
          </a:p>
          <a:p>
            <a:r>
              <a:rPr lang="en-US" dirty="0" smtClean="0"/>
              <a:t>Place safety information where reader is most likely to see it! Repeat if necessary!</a:t>
            </a:r>
          </a:p>
          <a:p>
            <a:r>
              <a:rPr lang="en-US" dirty="0" smtClean="0">
                <a:hlinkClick r:id="rId2"/>
              </a:rPr>
              <a:t>Example</a:t>
            </a:r>
            <a:r>
              <a:rPr lang="en-US" dirty="0" smtClean="0"/>
              <a:t> – text</a:t>
            </a:r>
          </a:p>
          <a:p>
            <a:r>
              <a:rPr lang="en-US" dirty="0" smtClean="0">
                <a:hlinkClick r:id="rId3"/>
              </a:rPr>
              <a:t>Example</a:t>
            </a:r>
            <a:r>
              <a:rPr lang="en-US" dirty="0" smtClean="0"/>
              <a:t> - symbols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1C70C-82B5-4AF5-BEF9-C22208F1A04D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Chapter 19. Writing Instructions and Manuals                  © 2007 by Bedford/St. Martin's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95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Signal Words in Safety Labels</a:t>
            </a:r>
            <a:endParaRPr lang="en-US"/>
          </a:p>
        </p:txBody>
      </p:sp>
      <p:sp>
        <p:nvSpPr>
          <p:cNvPr id="38195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i="1" dirty="0" smtClean="0">
                <a:solidFill>
                  <a:srgbClr val="FF0000"/>
                </a:solidFill>
              </a:rPr>
              <a:t>Danger</a:t>
            </a:r>
            <a:r>
              <a:rPr lang="en-US" dirty="0" smtClean="0"/>
              <a:t>:   an </a:t>
            </a:r>
            <a:r>
              <a:rPr lang="en-US" dirty="0" smtClean="0"/>
              <a:t>immediate and serious hazard that will likely be fatal</a:t>
            </a:r>
          </a:p>
          <a:p>
            <a:r>
              <a:rPr lang="en-US" i="1" dirty="0" smtClean="0">
                <a:solidFill>
                  <a:srgbClr val="FFC000"/>
                </a:solidFill>
              </a:rPr>
              <a:t>Warning</a:t>
            </a:r>
            <a:r>
              <a:rPr lang="en-US" dirty="0" smtClean="0"/>
              <a:t>: </a:t>
            </a:r>
            <a:r>
              <a:rPr lang="en-US" dirty="0" smtClean="0"/>
              <a:t>  potential </a:t>
            </a:r>
            <a:r>
              <a:rPr lang="en-US" dirty="0" smtClean="0"/>
              <a:t>for serious injury or death or serious damage to equipment</a:t>
            </a:r>
          </a:p>
          <a:p>
            <a:r>
              <a:rPr lang="en-US" i="1" dirty="0" smtClean="0">
                <a:solidFill>
                  <a:srgbClr val="FFFF00"/>
                </a:solidFill>
              </a:rPr>
              <a:t>Caution</a:t>
            </a:r>
            <a:r>
              <a:rPr lang="en-US" dirty="0" smtClean="0"/>
              <a:t>: </a:t>
            </a:r>
            <a:r>
              <a:rPr lang="en-US" dirty="0" smtClean="0"/>
              <a:t>  potential </a:t>
            </a:r>
            <a:r>
              <a:rPr lang="en-US" dirty="0" smtClean="0"/>
              <a:t>for anything from moderate injury to serious equipment damage or destruction</a:t>
            </a:r>
          </a:p>
          <a:p>
            <a:r>
              <a:rPr lang="en-US" i="1" dirty="0" smtClean="0">
                <a:solidFill>
                  <a:srgbClr val="00B050"/>
                </a:solidFill>
              </a:rPr>
              <a:t>Note</a:t>
            </a:r>
            <a:r>
              <a:rPr lang="en-US" dirty="0" smtClean="0"/>
              <a:t>: a tip or suggestion to help readers carry out the procedure successfully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B2D626-007F-4034-A6B5-2696B3B0ACDF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Chapter 19. Writing Instructions and Manuals                  © 2007 by Bedford/St. Martin's</a:t>
            </a:r>
            <a:endParaRPr lang="en-US"/>
          </a:p>
        </p:txBody>
      </p:sp>
      <p:sp>
        <p:nvSpPr>
          <p:cNvPr id="6" name="Rectangle 5"/>
          <p:cNvSpPr/>
          <p:nvPr/>
        </p:nvSpPr>
        <p:spPr bwMode="auto">
          <a:xfrm>
            <a:off x="838200" y="1524000"/>
            <a:ext cx="1524000" cy="533400"/>
          </a:xfrm>
          <a:prstGeom prst="rect">
            <a:avLst/>
          </a:prstGeom>
          <a:solidFill>
            <a:srgbClr val="FF0000"/>
          </a:solidFill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32" tIns="45716" rIns="91432" bIns="45716" numCol="1" rtlCol="0" anchor="ctr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DANGER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838200" y="2590800"/>
            <a:ext cx="1752600" cy="533400"/>
          </a:xfrm>
          <a:prstGeom prst="rect">
            <a:avLst/>
          </a:prstGeom>
          <a:solidFill>
            <a:srgbClr val="FFC000"/>
          </a:solidFill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32" tIns="45716" rIns="91432" bIns="45716" numCol="1" rtlCol="0" anchor="ctr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WARNING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838200" y="3657600"/>
            <a:ext cx="1600200" cy="533400"/>
          </a:xfrm>
          <a:prstGeom prst="rect">
            <a:avLst/>
          </a:prstGeom>
          <a:solidFill>
            <a:srgbClr val="FFFF00"/>
          </a:solidFill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32" tIns="45716" rIns="91432" bIns="45716" numCol="1" rtlCol="0" anchor="ctr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CAUTION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819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819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819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500"/>
                            </p:stCondLst>
                            <p:childTnLst>
                              <p:par>
                                <p:cTn id="15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9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9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500"/>
                            </p:stCondLst>
                            <p:childTnLst>
                              <p:par>
                                <p:cTn id="2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9500"/>
                            </p:stCondLst>
                            <p:childTnLst>
                              <p:par>
                                <p:cTn id="36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1500"/>
                            </p:stCondLst>
                            <p:childTnLst>
                              <p:par>
                                <p:cTn id="4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9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9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1956" grpId="0"/>
      <p:bldP spid="381955" grpId="0" uiExpand="1" build="p"/>
      <p:bldP spid="6" grpId="0" animBg="1"/>
      <p:bldP spid="7" grpId="0" animBg="1"/>
      <p:bldP spid="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24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Guidelines for Drafting the </a:t>
            </a:r>
            <a:r>
              <a:rPr lang="en-US" dirty="0" smtClean="0">
                <a:solidFill>
                  <a:srgbClr val="00B050"/>
                </a:solidFill>
              </a:rPr>
              <a:t>Body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Structure the body according to how the reader will use it.</a:t>
            </a:r>
          </a:p>
          <a:p>
            <a:r>
              <a:rPr lang="en-US" dirty="0" smtClean="0"/>
              <a:t>Write clearly.</a:t>
            </a:r>
          </a:p>
          <a:p>
            <a:r>
              <a:rPr lang="en-US" dirty="0" smtClean="0"/>
              <a:t>Be informal, if appropriate.</a:t>
            </a:r>
          </a:p>
          <a:p>
            <a:r>
              <a:rPr lang="en-US" dirty="0" smtClean="0"/>
              <a:t>Use graphics.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A66F3-FF8A-4932-8AD4-56B29DA70E9C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Chapter 19. Writing Instructions and Manuals                  © 2007 by Bedford/St. Martin's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6052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Guidelines for Drafting </a:t>
            </a:r>
            <a:r>
              <a:rPr lang="en-US" dirty="0" smtClean="0">
                <a:solidFill>
                  <a:srgbClr val="00B050"/>
                </a:solidFill>
              </a:rPr>
              <a:t>Steps</a:t>
            </a:r>
            <a:r>
              <a:rPr lang="en-US" dirty="0" smtClean="0"/>
              <a:t> in Instructions</a:t>
            </a:r>
            <a:endParaRPr lang="en-US" dirty="0"/>
          </a:p>
        </p:txBody>
      </p:sp>
      <p:sp>
        <p:nvSpPr>
          <p:cNvPr id="38605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Number the instructions.</a:t>
            </a:r>
          </a:p>
          <a:p>
            <a:r>
              <a:rPr lang="en-US" dirty="0" smtClean="0"/>
              <a:t>Present the right amount of information in each step.</a:t>
            </a:r>
          </a:p>
          <a:p>
            <a:r>
              <a:rPr lang="en-US" dirty="0" smtClean="0"/>
              <a:t>Use the imperative mood.</a:t>
            </a:r>
          </a:p>
          <a:p>
            <a:pPr lvl="1"/>
            <a:r>
              <a:rPr lang="en-US" dirty="0" smtClean="0"/>
              <a:t>“Attach the red wire…”</a:t>
            </a:r>
          </a:p>
          <a:p>
            <a:r>
              <a:rPr lang="en-US" dirty="0" smtClean="0"/>
              <a:t>Don’t confuse steps and feedback statements.</a:t>
            </a:r>
          </a:p>
          <a:p>
            <a:pPr lvl="1"/>
            <a:r>
              <a:rPr lang="en-US" dirty="0" smtClean="0"/>
              <a:t>“Insert disk” vs. “The system will now update…”</a:t>
            </a:r>
          </a:p>
          <a:p>
            <a:r>
              <a:rPr lang="en-US" dirty="0" smtClean="0"/>
              <a:t>Include graphics.</a:t>
            </a:r>
          </a:p>
          <a:p>
            <a:r>
              <a:rPr lang="en-US" dirty="0" smtClean="0"/>
              <a:t>Do not omit the articles (a, an, the) to save space.</a:t>
            </a:r>
          </a:p>
          <a:p>
            <a:pPr marL="342900" lvl="1" indent="-342900">
              <a:buClr>
                <a:schemeClr val="hlink"/>
              </a:buClr>
            </a:pPr>
            <a:r>
              <a:rPr lang="en-US" dirty="0" smtClean="0">
                <a:hlinkClick r:id="rId2"/>
              </a:rPr>
              <a:t>Example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D6DC324-0968-49D7-9652-0C1F3DDEA194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Chapter 19. Writing Instructions and Manuals                  © 2007 by Bedford/St. Martin's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Drafting the </a:t>
            </a:r>
            <a:r>
              <a:rPr lang="en-US" dirty="0" smtClean="0">
                <a:solidFill>
                  <a:srgbClr val="00B050"/>
                </a:solidFill>
              </a:rPr>
              <a:t>Conclusion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Assume the reader has completed the task</a:t>
            </a:r>
          </a:p>
          <a:p>
            <a:r>
              <a:rPr lang="en-US" dirty="0" smtClean="0"/>
              <a:t>What should be the reader’s next steps</a:t>
            </a:r>
          </a:p>
          <a:p>
            <a:r>
              <a:rPr lang="en-US" dirty="0" smtClean="0"/>
              <a:t>Maintenance tips</a:t>
            </a:r>
          </a:p>
          <a:p>
            <a:r>
              <a:rPr lang="en-US" dirty="0" smtClean="0"/>
              <a:t>Troubleshooting guide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58448-FA99-4BE7-8BF6-4BA05AA68B78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Chapter 19. Writing Instructions and Manuals                  © 2007 by Bedford/St. Martin's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0148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Two Approaches to Revising a Manual</a:t>
            </a:r>
            <a:endParaRPr lang="en-US"/>
          </a:p>
        </p:txBody>
      </p:sp>
      <p:sp>
        <p:nvSpPr>
          <p:cNvPr id="3901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Publish a "new" manual.</a:t>
            </a:r>
          </a:p>
          <a:p>
            <a:r>
              <a:rPr lang="en-US" dirty="0" smtClean="0"/>
              <a:t>Publish a "revised" manual.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6E074E2-2B6F-4007-983D-51E2AE5BBE8A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Chapter 19. Writing Instructions and Manuals                  © 2007 by Bedford/St. Martin's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1172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Questions to Consider in Planning </a:t>
            </a:r>
            <a:br>
              <a:rPr lang="en-US" smtClean="0"/>
            </a:br>
            <a:r>
              <a:rPr lang="en-US" smtClean="0"/>
              <a:t>Manuals for Multicultural Readers</a:t>
            </a:r>
            <a:endParaRPr lang="en-US"/>
          </a:p>
        </p:txBody>
      </p:sp>
      <p:sp>
        <p:nvSpPr>
          <p:cNvPr id="3911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what language should the information be written?</a:t>
            </a:r>
          </a:p>
          <a:p>
            <a:r>
              <a:rPr lang="en-US" dirty="0" smtClean="0"/>
              <a:t>Do the text or graphics need to be modified?</a:t>
            </a:r>
          </a:p>
          <a:p>
            <a:r>
              <a:rPr lang="en-US" dirty="0" smtClean="0"/>
              <a:t>What is the reader’s technological infrastructure?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54A60E7-0441-4D1C-8201-7EDFB879F73D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Chapter 19. Writing Instructions and Manuals                  © 2007 by Bedford/St. Martin's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65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Basic Principles of Usability Testing</a:t>
            </a:r>
            <a:endParaRPr lang="en-US"/>
          </a:p>
        </p:txBody>
      </p:sp>
      <p:sp>
        <p:nvSpPr>
          <p:cNvPr id="4065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Applicable for product testing as well as documentation testing</a:t>
            </a:r>
          </a:p>
          <a:p>
            <a:pPr lvl="1"/>
            <a:r>
              <a:rPr lang="en-US" dirty="0" smtClean="0"/>
              <a:t>Particularly with installation manuals</a:t>
            </a:r>
          </a:p>
          <a:p>
            <a:r>
              <a:rPr lang="en-US" dirty="0" smtClean="0"/>
              <a:t>It permeates product development.</a:t>
            </a:r>
          </a:p>
          <a:p>
            <a:r>
              <a:rPr lang="en-US" dirty="0" smtClean="0"/>
              <a:t>It involves studying real users as they use the product.</a:t>
            </a:r>
          </a:p>
          <a:p>
            <a:r>
              <a:rPr lang="en-US" dirty="0" smtClean="0"/>
              <a:t>It involves setting measurable goals and determining whether the product meets them.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FC8CAE0-F365-4C1E-8262-B64BC72868F3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Chapter 19. Writing Instructions and Manuals                  © 2007 by Bedford/St. Martin's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Planning a Usability Test</a:t>
            </a:r>
            <a:endParaRPr lang="en-US"/>
          </a:p>
        </p:txBody>
      </p:sp>
      <p:sp>
        <p:nvSpPr>
          <p:cNvPr id="40755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Understand your users’ needs.</a:t>
            </a:r>
          </a:p>
          <a:p>
            <a:r>
              <a:rPr lang="en-US" dirty="0" smtClean="0"/>
              <a:t>Determine the purpose of the test.</a:t>
            </a:r>
          </a:p>
          <a:p>
            <a:r>
              <a:rPr lang="en-US" dirty="0" smtClean="0"/>
              <a:t>Staff the test team.</a:t>
            </a:r>
          </a:p>
          <a:p>
            <a:r>
              <a:rPr lang="en-US" dirty="0" smtClean="0"/>
              <a:t>Set up the test environment.</a:t>
            </a:r>
          </a:p>
          <a:p>
            <a:r>
              <a:rPr lang="en-US" dirty="0" smtClean="0"/>
              <a:t>Develop a test plan.</a:t>
            </a:r>
          </a:p>
          <a:p>
            <a:r>
              <a:rPr lang="en-US" dirty="0" smtClean="0"/>
              <a:t>Select participants.</a:t>
            </a:r>
          </a:p>
          <a:p>
            <a:r>
              <a:rPr lang="en-US" dirty="0" smtClean="0"/>
              <a:t>Prepare the test materials.</a:t>
            </a:r>
          </a:p>
          <a:p>
            <a:r>
              <a:rPr lang="en-US" dirty="0" smtClean="0"/>
              <a:t>Conduct a pilot test.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3C72BBB-E649-4396-8D6E-5AE94C6855FF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Chapter 19. Writing Instructions and Manuals                  © 2007 by Bedford/St. Martin's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3" name="Rectangle 5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Understanding the Writing Process for Instructions and Manuals</a:t>
            </a:r>
            <a:endParaRPr lang="en-US"/>
          </a:p>
        </p:txBody>
      </p:sp>
      <p:sp>
        <p:nvSpPr>
          <p:cNvPr id="1966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Analyze your audience and purpose.</a:t>
            </a:r>
          </a:p>
          <a:p>
            <a:r>
              <a:rPr lang="en-US" dirty="0" smtClean="0"/>
              <a:t>Gather and organize your information.</a:t>
            </a:r>
          </a:p>
          <a:p>
            <a:r>
              <a:rPr lang="en-US" dirty="0" smtClean="0"/>
              <a:t>Design the document.</a:t>
            </a:r>
          </a:p>
          <a:p>
            <a:r>
              <a:rPr lang="en-US" dirty="0" smtClean="0"/>
              <a:t>Draft the document.</a:t>
            </a:r>
          </a:p>
          <a:p>
            <a:r>
              <a:rPr lang="en-US" dirty="0" smtClean="0"/>
              <a:t>Revise, edit, and proofread the document.</a:t>
            </a:r>
          </a:p>
          <a:p>
            <a:r>
              <a:rPr lang="en-US" dirty="0" smtClean="0"/>
              <a:t>Conduct usability tests of the document.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5C6C73C-D106-42B1-A341-8948B8BE1910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Chapter 19. Writing Instructions and Manuals                  © 2007 by Bedford/St. Martin's</a:t>
            </a:r>
            <a:endParaRPr lang="en-US" dirty="0"/>
          </a:p>
        </p:txBody>
      </p:sp>
      <p:pic>
        <p:nvPicPr>
          <p:cNvPr id="10" name="Picture 3" descr="C:\Documents and Settings\nlmartin\Local Settings\Temporary Internet Files\Content.IE5\W5V0NQPA\MCBD06629_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91400" y="2590800"/>
            <a:ext cx="1555750" cy="181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0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Important Aspects of Conducting the Usability Test</a:t>
            </a:r>
            <a:endParaRPr lang="en-US"/>
          </a:p>
        </p:txBody>
      </p:sp>
      <p:sp>
        <p:nvSpPr>
          <p:cNvPr id="4096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Staying organized</a:t>
            </a:r>
          </a:p>
          <a:p>
            <a:r>
              <a:rPr lang="en-US" dirty="0" smtClean="0"/>
              <a:t>Interacting with the participant</a:t>
            </a:r>
          </a:p>
          <a:p>
            <a:r>
              <a:rPr lang="en-US" dirty="0" smtClean="0"/>
              <a:t>Debriefing the participant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952A450-3C1B-4906-98FA-5F3B797070D9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Chapter 19. Writing Instructions and Manuals                  © 2007 by Bedford/St. Martin's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6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Interpreting and Reporting the Data</a:t>
            </a:r>
            <a:endParaRPr lang="en-US"/>
          </a:p>
        </p:txBody>
      </p:sp>
      <p:sp>
        <p:nvSpPr>
          <p:cNvPr id="4106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Tabulate the information.</a:t>
            </a:r>
          </a:p>
          <a:p>
            <a:r>
              <a:rPr lang="en-US" dirty="0" smtClean="0"/>
              <a:t>Analyze the information.</a:t>
            </a:r>
          </a:p>
          <a:p>
            <a:r>
              <a:rPr lang="en-US" dirty="0" smtClean="0"/>
              <a:t>Report the information.</a:t>
            </a:r>
          </a:p>
          <a:p>
            <a:r>
              <a:rPr lang="en-US" dirty="0" smtClean="0"/>
              <a:t>Modify the product/manual and re-test if necessary.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524D36D-9565-4A84-BDF4-3F4B8F927E81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Chapter 19. Writing Instructions and Manuals                  © 2007 by Bedford/St. Martin's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83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Questions to Consider in Designing a </a:t>
            </a:r>
            <a:br>
              <a:rPr lang="en-US" sz="2800" dirty="0" smtClean="0"/>
            </a:br>
            <a:r>
              <a:rPr lang="en-US" sz="2800" dirty="0" smtClean="0"/>
              <a:t>Set of Instructions</a:t>
            </a:r>
            <a:endParaRPr lang="en-US" sz="2800" dirty="0"/>
          </a:p>
        </p:txBody>
      </p:sp>
      <p:sp>
        <p:nvSpPr>
          <p:cNvPr id="398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are your reader’s expectations?</a:t>
            </a:r>
          </a:p>
          <a:p>
            <a:r>
              <a:rPr lang="en-US" dirty="0" smtClean="0"/>
              <a:t>Do you need to create more than one set of instructions for different audiences?</a:t>
            </a:r>
          </a:p>
          <a:p>
            <a:r>
              <a:rPr lang="en-US" dirty="0" smtClean="0"/>
              <a:t>What languages should you use?</a:t>
            </a:r>
          </a:p>
          <a:p>
            <a:r>
              <a:rPr lang="en-US" dirty="0" smtClean="0"/>
              <a:t>Will the environment in which the instructions are read affect the document design?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C3B4711-22C4-4E29-A9CE-15CE4EA9D24F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Chapter 19. Writing Instructions and Manuals                  © 2007 by Bedford/St. Martin's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Questions to Consider in </a:t>
            </a:r>
            <a:br>
              <a:rPr lang="en-US" smtClean="0"/>
            </a:br>
            <a:r>
              <a:rPr lang="en-US" smtClean="0"/>
              <a:t>Designing the Pages</a:t>
            </a:r>
            <a:endParaRPr lang="en-US"/>
          </a:p>
        </p:txBody>
      </p:sp>
      <p:sp>
        <p:nvSpPr>
          <p:cNvPr id="3993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Should you make your pages multilingual?</a:t>
            </a:r>
          </a:p>
          <a:p>
            <a:r>
              <a:rPr lang="en-US" smtClean="0"/>
              <a:t>Will readers be anxious about the information?</a:t>
            </a:r>
          </a:p>
          <a:p>
            <a:r>
              <a:rPr lang="en-US" smtClean="0"/>
              <a:t>Will the environment in which the instructions are read affect the page design or typography?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29B2D6A-53FA-47C4-816A-F2F1A2552B98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Chapter 19. Writing Instructions and Manuals                  © 2007 by Bedford/St. Martin's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03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Guidelines for Designing </a:t>
            </a:r>
            <a:br>
              <a:rPr lang="en-US" smtClean="0"/>
            </a:br>
            <a:r>
              <a:rPr lang="en-US" smtClean="0"/>
              <a:t>Clear, Attractive Pages</a:t>
            </a:r>
            <a:endParaRPr lang="en-US"/>
          </a:p>
        </p:txBody>
      </p:sp>
      <p:sp>
        <p:nvSpPr>
          <p:cNvPr id="4003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Create an open, airy design.</a:t>
            </a:r>
          </a:p>
          <a:p>
            <a:endParaRPr lang="en-US" dirty="0" smtClean="0"/>
          </a:p>
          <a:p>
            <a:r>
              <a:rPr lang="en-US" dirty="0" smtClean="0"/>
              <a:t>Clearly relate the graphics to the text.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04E1A58-0D01-4C4D-9EFA-032166609B44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Chapter 19. Writing Instructions and Manuals                  © 2007 by Bedford/St. Martin's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Elements of a Set of Instructions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Title</a:t>
            </a:r>
          </a:p>
          <a:p>
            <a:r>
              <a:rPr lang="en-US" dirty="0" smtClean="0"/>
              <a:t>General introduction</a:t>
            </a:r>
          </a:p>
          <a:p>
            <a:pPr lvl="1"/>
            <a:r>
              <a:rPr lang="en-US" dirty="0" smtClean="0"/>
              <a:t>Safety information</a:t>
            </a:r>
          </a:p>
          <a:p>
            <a:r>
              <a:rPr lang="en-US" dirty="0" smtClean="0"/>
              <a:t>Step-by-step instructions</a:t>
            </a:r>
          </a:p>
          <a:p>
            <a:r>
              <a:rPr lang="en-US" dirty="0" smtClean="0"/>
              <a:t>Conclusion</a:t>
            </a:r>
          </a:p>
          <a:p>
            <a:r>
              <a:rPr lang="en-US" dirty="0" smtClean="0">
                <a:solidFill>
                  <a:srgbClr val="0070C0"/>
                </a:solidFill>
                <a:hlinkClick r:id="rId3"/>
              </a:rPr>
              <a:t>Example</a:t>
            </a:r>
            <a:endParaRPr lang="en-US" dirty="0" smtClean="0">
              <a:solidFill>
                <a:srgbClr val="0070C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52EF2-9925-45EC-AEC6-57DA877441D8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Chapter 19. Writing Instructions and Manuals                  © 2007 by Bedford/St. Martin's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4482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Forms of </a:t>
            </a:r>
            <a:r>
              <a:rPr lang="en-US" dirty="0" smtClean="0">
                <a:solidFill>
                  <a:srgbClr val="00B050"/>
                </a:solidFill>
              </a:rPr>
              <a:t>Titles</a:t>
            </a:r>
            <a:r>
              <a:rPr lang="en-US" dirty="0" smtClean="0"/>
              <a:t> for Instructions</a:t>
            </a:r>
            <a:endParaRPr lang="en-US" dirty="0"/>
          </a:p>
        </p:txBody>
      </p:sp>
      <p:sp>
        <p:nvSpPr>
          <p:cNvPr id="404483" name="Rectangle 1027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Title should be simple and clear!</a:t>
            </a:r>
          </a:p>
          <a:p>
            <a:r>
              <a:rPr lang="en-US" dirty="0" smtClean="0"/>
              <a:t>Title should describe the activity to be performed</a:t>
            </a:r>
          </a:p>
          <a:p>
            <a:pPr lvl="1"/>
            <a:r>
              <a:rPr lang="en-US" dirty="0" smtClean="0"/>
              <a:t>Use verbs</a:t>
            </a:r>
          </a:p>
          <a:p>
            <a:r>
              <a:rPr lang="en-US" dirty="0" smtClean="0"/>
              <a:t>Effective titles:</a:t>
            </a:r>
          </a:p>
          <a:p>
            <a:pPr lvl="1"/>
            <a:r>
              <a:rPr lang="en-US" i="1" dirty="0" smtClean="0"/>
              <a:t>How-to</a:t>
            </a:r>
            <a:r>
              <a:rPr lang="en-US" dirty="0" smtClean="0"/>
              <a:t>. “How to Install the J112 Shock Absorbers”</a:t>
            </a:r>
          </a:p>
          <a:p>
            <a:pPr lvl="1"/>
            <a:r>
              <a:rPr lang="en-US" i="1" dirty="0" smtClean="0"/>
              <a:t>Gerund</a:t>
            </a:r>
            <a:r>
              <a:rPr lang="en-US" dirty="0" smtClean="0"/>
              <a:t>. “Installing the J112 Shock Absorber”</a:t>
            </a:r>
          </a:p>
          <a:p>
            <a:r>
              <a:rPr lang="en-US" dirty="0" smtClean="0"/>
              <a:t>Ineffective titles: </a:t>
            </a:r>
          </a:p>
          <a:p>
            <a:pPr lvl="1"/>
            <a:r>
              <a:rPr lang="en-US" i="1" dirty="0" smtClean="0"/>
              <a:t>Noun strings</a:t>
            </a:r>
            <a:r>
              <a:rPr lang="en-US" dirty="0" smtClean="0"/>
              <a:t>. “J112 Shock Absorber Installation Instructions”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42DE612-A111-4125-9AD6-85BAA81448DA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Chapter 19. Writing Instructions and Manuals                  © 2007 by Bedford/St. Martin's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8100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Questions to Answer in Drafting </a:t>
            </a:r>
            <a:br>
              <a:rPr lang="en-US" dirty="0" smtClean="0"/>
            </a:br>
            <a:r>
              <a:rPr lang="en-US" dirty="0" smtClean="0"/>
              <a:t>the </a:t>
            </a:r>
            <a:r>
              <a:rPr lang="en-US" dirty="0" smtClean="0">
                <a:solidFill>
                  <a:srgbClr val="00B050"/>
                </a:solidFill>
              </a:rPr>
              <a:t>Front Matter </a:t>
            </a:r>
            <a:r>
              <a:rPr lang="en-US" dirty="0" smtClean="0"/>
              <a:t>of a Manual</a:t>
            </a:r>
            <a:endParaRPr lang="en-US" dirty="0"/>
          </a:p>
        </p:txBody>
      </p:sp>
      <p:sp>
        <p:nvSpPr>
          <p:cNvPr id="3880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Who should use this manual?</a:t>
            </a:r>
          </a:p>
          <a:p>
            <a:r>
              <a:rPr lang="en-US" dirty="0" smtClean="0"/>
              <a:t>What product, procedure, or system does the manual describe?</a:t>
            </a:r>
          </a:p>
          <a:p>
            <a:r>
              <a:rPr lang="en-US" dirty="0" smtClean="0"/>
              <a:t>What is the manual’s purpose?</a:t>
            </a:r>
          </a:p>
          <a:p>
            <a:r>
              <a:rPr lang="en-US" dirty="0" smtClean="0"/>
              <a:t>What are the manual’s major components?</a:t>
            </a:r>
          </a:p>
          <a:p>
            <a:r>
              <a:rPr lang="en-US" dirty="0" smtClean="0"/>
              <a:t>How should the manual be used?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A4D06DF-8627-435E-917F-918E3950070E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Chapter 19. Writing Instructions and Manuals                  © 2007 by Bedford/St. Martin's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5028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Questions to Consider in Drafting </a:t>
            </a:r>
            <a:r>
              <a:rPr lang="en-US" dirty="0" smtClean="0">
                <a:solidFill>
                  <a:srgbClr val="00B050"/>
                </a:solidFill>
              </a:rPr>
              <a:t>Introductions</a:t>
            </a:r>
            <a:r>
              <a:rPr lang="en-US" dirty="0" smtClean="0"/>
              <a:t> for Instructions</a:t>
            </a:r>
            <a:endParaRPr lang="en-US" dirty="0"/>
          </a:p>
        </p:txBody>
      </p:sp>
      <p:sp>
        <p:nvSpPr>
          <p:cNvPr id="3850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lvl="1"/>
            <a:endParaRPr lang="en-US" dirty="0" smtClean="0"/>
          </a:p>
          <a:p>
            <a:r>
              <a:rPr lang="en-US" dirty="0" smtClean="0"/>
              <a:t>Who should carry out the task?	</a:t>
            </a:r>
          </a:p>
          <a:p>
            <a:r>
              <a:rPr lang="en-US" dirty="0" smtClean="0"/>
              <a:t>Why should the reader carry out this task?</a:t>
            </a:r>
          </a:p>
          <a:p>
            <a:r>
              <a:rPr lang="en-US" dirty="0" smtClean="0"/>
              <a:t>When should the reader carry out this task?</a:t>
            </a:r>
          </a:p>
          <a:p>
            <a:r>
              <a:rPr lang="en-US" dirty="0" smtClean="0"/>
              <a:t>What safety measures or other concerns should the reader understand?</a:t>
            </a:r>
          </a:p>
          <a:p>
            <a:r>
              <a:rPr lang="en-US" dirty="0" smtClean="0"/>
              <a:t>What items will the reader need?</a:t>
            </a:r>
          </a:p>
          <a:p>
            <a:pPr lvl="1"/>
            <a:r>
              <a:rPr lang="en-US" dirty="0" smtClean="0"/>
              <a:t>Materials list</a:t>
            </a:r>
          </a:p>
          <a:p>
            <a:r>
              <a:rPr lang="en-US" dirty="0" smtClean="0"/>
              <a:t>How long will the task take?</a:t>
            </a:r>
          </a:p>
          <a:p>
            <a:pPr lvl="1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5353575-FDE5-48FB-829E-D2807DD37090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Chapter 19. Writing Instructions and Manuals                  © 2007 by Bedford/St. Martin's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1">
  <a:themeElements>
    <a:clrScheme name="Custom 2">
      <a:dk1>
        <a:srgbClr val="4B2500"/>
      </a:dk1>
      <a:lt1>
        <a:srgbClr val="F9F0D3"/>
      </a:lt1>
      <a:dk2>
        <a:srgbClr val="A69564"/>
      </a:dk2>
      <a:lt2>
        <a:srgbClr val="EFDEAF"/>
      </a:lt2>
      <a:accent1>
        <a:srgbClr val="FFFFE3"/>
      </a:accent1>
      <a:accent2>
        <a:srgbClr val="BFBFA7"/>
      </a:accent2>
      <a:accent3>
        <a:srgbClr val="FBF6E6"/>
      </a:accent3>
      <a:accent4>
        <a:srgbClr val="3F1E00"/>
      </a:accent4>
      <a:accent5>
        <a:srgbClr val="FFFFEF"/>
      </a:accent5>
      <a:accent6>
        <a:srgbClr val="ADAD97"/>
      </a:accent6>
      <a:hlink>
        <a:srgbClr val="F3E2AA"/>
      </a:hlink>
      <a:folHlink>
        <a:srgbClr val="FFFFB2"/>
      </a:folHlink>
    </a:clrScheme>
    <a:fontScheme name="Stream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32" tIns="45716" rIns="91432" bIns="45716" numCol="1" anchor="ctr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hlink"/>
          </a:buClr>
          <a:buSzTx/>
          <a:buFont typeface="Wingdings" pitchFamily="2" charset="2"/>
          <a:buBlip>
            <a:blip xmlns:r="http://schemas.openxmlformats.org/officeDocument/2006/relationships" r:embed="rId2"/>
          </a:buBlip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rgbClr val="00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32" tIns="45716" rIns="91432" bIns="45716" numCol="1" anchor="ctr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hlink"/>
          </a:buClr>
          <a:buSzTx/>
          <a:buFont typeface="Wingdings" pitchFamily="2" charset="2"/>
          <a:buBlip>
            <a:blip xmlns:r="http://schemas.openxmlformats.org/officeDocument/2006/relationships" r:embed="rId2"/>
          </a:buBlip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rgbClr val="00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</a:defRPr>
        </a:defPPr>
      </a:lstStyle>
    </a:lnDef>
  </a:objectDefaults>
  <a:extraClrSchemeLst>
    <a:extraClrScheme>
      <a:clrScheme name="Stream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eam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2218</TotalTime>
  <Words>1006</Words>
  <Application>Microsoft PowerPoint</Application>
  <PresentationFormat>On-screen Show (4:3)</PresentationFormat>
  <Paragraphs>167</Paragraphs>
  <Slides>21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Theme1</vt:lpstr>
      <vt:lpstr>Chapter 19</vt:lpstr>
      <vt:lpstr>Understanding the Writing Process for Instructions and Manuals</vt:lpstr>
      <vt:lpstr>Questions to Consider in Designing a  Set of Instructions</vt:lpstr>
      <vt:lpstr>Questions to Consider in  Designing the Pages</vt:lpstr>
      <vt:lpstr>Guidelines for Designing  Clear, Attractive Pages</vt:lpstr>
      <vt:lpstr>Elements of a Set of Instructions</vt:lpstr>
      <vt:lpstr>Forms of Titles for Instructions</vt:lpstr>
      <vt:lpstr>Questions to Answer in Drafting  the Front Matter of a Manual</vt:lpstr>
      <vt:lpstr>Questions to Consider in Drafting Introductions for Instructions</vt:lpstr>
      <vt:lpstr>Steps in Planning for Safety</vt:lpstr>
      <vt:lpstr>Steps in Planning for Safety</vt:lpstr>
      <vt:lpstr>Signal Words in Safety Labels</vt:lpstr>
      <vt:lpstr>Guidelines for Drafting the Body</vt:lpstr>
      <vt:lpstr>Guidelines for Drafting Steps in Instructions</vt:lpstr>
      <vt:lpstr>Drafting the Conclusion</vt:lpstr>
      <vt:lpstr>Two Approaches to Revising a Manual</vt:lpstr>
      <vt:lpstr>Questions to Consider in Planning  Manuals for Multicultural Readers</vt:lpstr>
      <vt:lpstr>Basic Principles of Usability Testing</vt:lpstr>
      <vt:lpstr>Planning a Usability Test</vt:lpstr>
      <vt:lpstr>Important Aspects of Conducting the Usability Test</vt:lpstr>
      <vt:lpstr>Interpreting and Reporting the Data</vt:lpstr>
    </vt:vector>
  </TitlesOfParts>
  <Company>Bedford/St. Martin's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Sara Eaton</dc:creator>
  <cp:lastModifiedBy>Andrew Aken</cp:lastModifiedBy>
  <cp:revision>569</cp:revision>
  <cp:lastPrinted>2003-04-21T15:31:49Z</cp:lastPrinted>
  <dcterms:created xsi:type="dcterms:W3CDTF">2002-11-26T20:32:32Z</dcterms:created>
  <dcterms:modified xsi:type="dcterms:W3CDTF">2008-10-27T22:41:35Z</dcterms:modified>
</cp:coreProperties>
</file>